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2"/>
  </p:notesMasterIdLst>
  <p:handoutMasterIdLst>
    <p:handoutMasterId r:id="rId33"/>
  </p:handoutMasterIdLst>
  <p:sldIdLst>
    <p:sldId id="2142532340" r:id="rId5"/>
    <p:sldId id="2146847045" r:id="rId6"/>
    <p:sldId id="10657" r:id="rId7"/>
    <p:sldId id="2146847046" r:id="rId8"/>
    <p:sldId id="2146847130" r:id="rId9"/>
    <p:sldId id="2146847129" r:id="rId10"/>
    <p:sldId id="2146847089" r:id="rId11"/>
    <p:sldId id="2146847048" r:id="rId12"/>
    <p:sldId id="2146847049" r:id="rId13"/>
    <p:sldId id="2146847132" r:id="rId14"/>
    <p:sldId id="2146847050" r:id="rId15"/>
    <p:sldId id="2146847096" r:id="rId16"/>
    <p:sldId id="2146847052" r:id="rId17"/>
    <p:sldId id="2146847100" r:id="rId18"/>
    <p:sldId id="2146847054" r:id="rId19"/>
    <p:sldId id="2146847103" r:id="rId20"/>
    <p:sldId id="2146847141" r:id="rId21"/>
    <p:sldId id="2146847142" r:id="rId22"/>
    <p:sldId id="2146847140" r:id="rId23"/>
    <p:sldId id="2146847058" r:id="rId24"/>
    <p:sldId id="2146847111" r:id="rId25"/>
    <p:sldId id="2146847119" r:id="rId26"/>
    <p:sldId id="2146847150" r:id="rId27"/>
    <p:sldId id="2146847120" r:id="rId28"/>
    <p:sldId id="2146847085" r:id="rId29"/>
    <p:sldId id="2146847084" r:id="rId30"/>
    <p:sldId id="2146847064" r:id="rId3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130"/>
            <p14:sldId id="2146847129"/>
            <p14:sldId id="2146847089"/>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ection>
        <p14:section name="ML &amp; AI &amp; IOT" id="{F4E1EAF1-55E9-4CA4-8ADC-28B69C1D66D2}">
          <p14:sldIdLst>
            <p14:sldId id="2146847058"/>
            <p14:sldId id="2146847111"/>
            <p14:sldId id="2146847119"/>
            <p14:sldId id="2146847150"/>
            <p14:sldId id="214684712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8/4/2025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8/4/2025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99192" TargetMode="External"/><Relationship Id="rId2" Type="http://schemas.openxmlformats.org/officeDocument/2006/relationships/hyperlink" Target="https://azure.microsoft.com/ru-ru/updates?id=498452"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echcommunity.microsoft.com/blog/azurecompute/announcing-general-availability-of-azure-e128--e192-sizes-in-the-esv6-and-edsv6-/443882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95106" TargetMode="External"/><Relationship Id="rId2" Type="http://schemas.openxmlformats.org/officeDocument/2006/relationships/hyperlink" Target="https://azure.microsoft.com/ru-ru/updates?id=498759" TargetMode="Externa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ru-ru/updates?id=498938"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98175" TargetMode="External"/><Relationship Id="rId2" Type="http://schemas.openxmlformats.org/officeDocument/2006/relationships/hyperlink" Target="https://azure.microsoft.com/ru-ru/updates?id=498933"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98928" TargetMode="External"/><Relationship Id="rId2" Type="http://schemas.openxmlformats.org/officeDocument/2006/relationships/hyperlink" Target="https://azure.microsoft.com/ru-ru/updates?id=498943"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hyperlink" Target="https://techcommunity.microsoft.com/blog/oracleonazureblog/oracle-databaseazure-new-services-more-regions--enhanced-security-for-faster-inn/443637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echcommunity.microsoft.com/blog/appsonazureblog/announcing-a-flexible-predictable-billing-model-for-azure-sre-agent/4427270"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blog/microsoftdefendercloudblog/agentless-code-scanning-for-github-and-azure-devops-preview/4433538"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blog/azuregovernanceandmanagementblog/azure-automation-general-availability-of-powershell-7-4-python-3-10-runbooks-run/4437732" TargetMode="External"/><Relationship Id="rId2" Type="http://schemas.openxmlformats.org/officeDocument/2006/relationships/hyperlink" Target="https://techcommunity.microsoft.com/blog/azuregovernanceandmanagementblog/announcing-ga-of-bicep-templates-support-for-microsoft-entra-id-resources/4437163"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99396" TargetMode="External"/><Relationship Id="rId2" Type="http://schemas.openxmlformats.org/officeDocument/2006/relationships/hyperlink" Target="https://azure.microsoft.com/ru-ru/updates?id=499387"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ru-ru/updates?id=499382" TargetMode="External"/><Relationship Id="rId2" Type="http://schemas.openxmlformats.org/officeDocument/2006/relationships/hyperlink" Target="https://techcommunity.microsoft.com/blog/sqlserver/managed-identity-support-for-azure-key-vault-in-sql-server-running-on-linux/4437102"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microsoft-entra-blog/a-fresh-look-for-the-microsoft-authentication-background/4435199"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ru-ru/updates?id=499214"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ru-ru/updates?id=49894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#173</a:t>
            </a:r>
          </a:p>
        </p:txBody>
      </p:sp>
      <p:sp>
        <p:nvSpPr>
          <p:cNvPr id="4" name="Text Placeholder 3"/>
          <p:cNvSpPr>
            <a:spLocks noGrp="1"/>
          </p:cNvSpPr>
          <p:nvPr>
            <p:ph type="body" sz="quarter" idx="11"/>
          </p:nvPr>
        </p:nvSpPr>
        <p:spPr/>
        <p:txBody>
          <a:bodyPr/>
          <a:lstStyle/>
          <a:p>
            <a:r>
              <a:rPr lang="en-US" spc="300" dirty="0"/>
              <a:t>August 4,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2262193"/>
          </a:xfrm>
        </p:spPr>
        <p:txBody>
          <a:bodyPr/>
          <a:lstStyle/>
          <a:p>
            <a:pPr algn="just"/>
            <a:r>
              <a:rPr lang="en-US" sz="1000" dirty="0">
                <a:hlinkClick r:id="rId2"/>
              </a:rPr>
              <a:t>Generally Available: Azure File Sync Arc Extension</a:t>
            </a:r>
            <a:endParaRPr lang="en-US" sz="1000" dirty="0"/>
          </a:p>
          <a:p>
            <a:pPr algn="just"/>
            <a:r>
              <a:rPr lang="en-US" sz="1000" dirty="0"/>
              <a:t>Azure File Sync Arc Extension is now generally available, enabling seamless deployment and management of </a:t>
            </a:r>
            <a:r>
              <a:rPr lang="en-US" sz="1000" b="1" dirty="0"/>
              <a:t>Azure File Sync on Arc-enabled Windows Servers. This extension brings hybrid file sync capabilities to a broader range of on-premises and multi-cloud environments</a:t>
            </a:r>
            <a:r>
              <a:rPr lang="en-US" sz="1000" dirty="0"/>
              <a:t>. With it, it is possible to install the latest Azure File Sync agent directly from the Azure Portal, PowerShell, or CLI.</a:t>
            </a:r>
          </a:p>
          <a:p>
            <a:pPr algn="just"/>
            <a:r>
              <a:rPr lang="en-US" sz="1000" dirty="0"/>
              <a:t>The extension supports Windows Server 2012 R2 and later and is available in all Azure File Sync regions at no additional cost.</a:t>
            </a:r>
          </a:p>
          <a:p>
            <a:pPr marL="171450" indent="-171450" algn="just">
              <a:buFont typeface="Arial" panose="020B0604020202020204" pitchFamily="34" charset="0"/>
              <a:buChar char="•"/>
            </a:pPr>
            <a:r>
              <a:rPr lang="en-US" sz="1000" dirty="0"/>
              <a:t>Azure Arc-enabled server (Windows only)</a:t>
            </a:r>
          </a:p>
          <a:p>
            <a:pPr marL="171450" indent="-171450" algn="just">
              <a:buFont typeface="Arial" panose="020B0604020202020204" pitchFamily="34" charset="0"/>
              <a:buChar char="•"/>
            </a:pPr>
            <a:r>
              <a:rPr lang="en-US" sz="1000" dirty="0"/>
              <a:t>Arc-enabled server must have the Microsoft Root Certificate (Microsoft Root Certificate Authority 2011) installed.</a:t>
            </a:r>
          </a:p>
          <a:p>
            <a:pPr algn="just"/>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2345320"/>
          </a:xfrm>
        </p:spPr>
        <p:txBody>
          <a:bodyPr/>
          <a:lstStyle/>
          <a:p>
            <a:pPr algn="just"/>
            <a:r>
              <a:rPr lang="en-US" dirty="0">
                <a:hlinkClick r:id="rId3"/>
              </a:rPr>
              <a:t>Generally Available: Agentless multi-disk crash consistent backup for Azure VMs</a:t>
            </a:r>
            <a:endParaRPr lang="en-US" dirty="0"/>
          </a:p>
          <a:p>
            <a:pPr algn="just"/>
            <a:r>
              <a:rPr lang="en-US" dirty="0"/>
              <a:t>Azure Backup support for </a:t>
            </a:r>
            <a:r>
              <a:rPr lang="en-US" b="1" dirty="0"/>
              <a:t>agentless multi-disk crash consistent backups for Azure Virtual Machines is now Generally Available</a:t>
            </a:r>
            <a:r>
              <a:rPr lang="en-US" dirty="0"/>
              <a:t>.</a:t>
            </a:r>
          </a:p>
          <a:p>
            <a:pPr algn="just"/>
            <a:r>
              <a:rPr lang="en-US" dirty="0"/>
              <a:t>Agentless multi-disk crash consistent backups for Azure VM allows to take VM backups without </a:t>
            </a:r>
            <a:r>
              <a:rPr lang="en-US" b="1" dirty="0"/>
              <a:t>installing additional software like the VM agent or snapshot extension in your VM</a:t>
            </a:r>
            <a:r>
              <a:rPr lang="en-US" dirty="0"/>
              <a:t>. If workload is performance sensitive and can recover from crash consistent backups, this feature can help reduce the quiesce time during backup. You can also use this feature if your operating system is not supported for application or file-system consistent backup.</a:t>
            </a:r>
          </a:p>
          <a:p>
            <a:pPr algn="just"/>
            <a:r>
              <a:rPr lang="en-US" dirty="0"/>
              <a:t>You can enable crash consistent backups by setting the Consistency Type in Backup policy for your Azure VM</a:t>
            </a:r>
          </a:p>
        </p:txBody>
      </p:sp>
      <p:pic>
        <p:nvPicPr>
          <p:cNvPr id="6146" name="Picture 2" descr="Screenshot shows how to configure agentless crash-consistent backup for a new VM with a new backup policy.">
            <a:extLst>
              <a:ext uri="{FF2B5EF4-FFF2-40B4-BE49-F238E27FC236}">
                <a16:creationId xmlns:a16="http://schemas.microsoft.com/office/drawing/2014/main" id="{B2528F45-98B1-F6AB-ED20-10225DF9A3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2136" y="3117273"/>
            <a:ext cx="1980882" cy="194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General Availability of Azure E128 &amp; E192 Sizes in the Esv6 and Edsv6-series VM Families</a:t>
            </a:r>
            <a:endParaRPr lang="en-US" dirty="0"/>
          </a:p>
          <a:p>
            <a:pPr algn="just"/>
            <a:r>
              <a:rPr lang="en-US" dirty="0"/>
              <a:t>MS announced the addition of two new sizes, E128 and E192, in the Azure Esv6 and Edsv6-series Virtual Machine families, powered by the 5th Generation Intel® Xeon® Platinum 8573C (Emerald Rapids) processor. These sizes are generally available with </a:t>
            </a:r>
            <a:r>
              <a:rPr lang="en-US" dirty="0" err="1"/>
              <a:t>diskful</a:t>
            </a:r>
            <a:r>
              <a:rPr lang="en-US" dirty="0"/>
              <a:t> and diskless options in select Azure regions.</a:t>
            </a:r>
          </a:p>
          <a:p>
            <a:pPr algn="just"/>
            <a:r>
              <a:rPr lang="en-US" dirty="0"/>
              <a:t>These new VM sizes offer up to 192 vCPUs and 1832 GiB of RAM, making them ideal for enterprise-scale applications such as in-memory analytics, large relational databases, and in-memory cache workloads. With Intel® Total Memory Encryption (Intel TME) and </a:t>
            </a:r>
            <a:r>
              <a:rPr lang="en-US" dirty="0" err="1"/>
              <a:t>NVMe</a:t>
            </a:r>
            <a:r>
              <a:rPr lang="en-US" dirty="0"/>
              <a:t>-enabled local and remote storage, these VMs deliver both performance and security at scale.</a:t>
            </a:r>
          </a:p>
          <a:p>
            <a:pPr marL="171450" indent="-171450" algn="just">
              <a:buFont typeface="Arial" panose="020B0604020202020204" pitchFamily="34" charset="0"/>
              <a:buChar char="•"/>
            </a:pPr>
            <a:r>
              <a:rPr lang="en-US" dirty="0"/>
              <a:t>Memory-Optimized Performance: </a:t>
            </a:r>
            <a:r>
              <a:rPr lang="en-US" b="1" dirty="0"/>
              <a:t>Up to 1832 GiB of RAM </a:t>
            </a:r>
            <a:r>
              <a:rPr lang="en-US" dirty="0"/>
              <a:t>for memory intensive workloads.</a:t>
            </a:r>
          </a:p>
          <a:p>
            <a:pPr marL="171450" indent="-171450" algn="just">
              <a:buFont typeface="Arial" panose="020B0604020202020204" pitchFamily="34" charset="0"/>
              <a:buChar char="•"/>
            </a:pPr>
            <a:r>
              <a:rPr lang="en-US" dirty="0"/>
              <a:t>Azure Boost: </a:t>
            </a:r>
            <a:r>
              <a:rPr lang="en-US" b="1" dirty="0"/>
              <a:t>Up to 400K IOPS and 12 GB/s </a:t>
            </a:r>
            <a:r>
              <a:rPr lang="en-US" dirty="0"/>
              <a:t>remote storage throughput with 200 Gbps network bandwidth.</a:t>
            </a:r>
          </a:p>
          <a:p>
            <a:pPr marL="171450" indent="-171450" algn="just">
              <a:buFont typeface="Arial" panose="020B0604020202020204" pitchFamily="34" charset="0"/>
              <a:buChar char="•"/>
            </a:pPr>
            <a:r>
              <a:rPr lang="en-US" dirty="0"/>
              <a:t>Security First: </a:t>
            </a:r>
            <a:r>
              <a:rPr lang="en-US" b="1" dirty="0"/>
              <a:t>Intel TME ensures </a:t>
            </a:r>
            <a:r>
              <a:rPr lang="en-US" dirty="0"/>
              <a:t>data protection in system memory.</a:t>
            </a:r>
          </a:p>
          <a:p>
            <a:pPr marL="171450" indent="-171450" algn="just">
              <a:buFont typeface="Arial" panose="020B0604020202020204" pitchFamily="34" charset="0"/>
              <a:buChar char="•"/>
            </a:pPr>
            <a:r>
              <a:rPr lang="en-US" dirty="0" err="1"/>
              <a:t>NVMe</a:t>
            </a:r>
            <a:r>
              <a:rPr lang="en-US" dirty="0"/>
              <a:t> Interface: 3X improvement in local storage IOPS for low-latency access.</a:t>
            </a:r>
          </a:p>
          <a:p>
            <a:pPr algn="just"/>
            <a:endParaRPr lang="en-US"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622411"/>
          </a:xfrm>
        </p:spPr>
        <p:txBody>
          <a:bodyPr/>
          <a:lstStyle/>
          <a:p>
            <a:pPr algn="just"/>
            <a:r>
              <a:rPr lang="en-US" sz="1000" dirty="0">
                <a:hlinkClick r:id="rId2"/>
              </a:rPr>
              <a:t>Generally Available: Log or block shared access signature (SAS) tokens for Azure Storage based on expiration policy</a:t>
            </a:r>
            <a:endParaRPr lang="en-US" sz="1000" dirty="0"/>
          </a:p>
          <a:p>
            <a:pPr algn="just"/>
            <a:r>
              <a:rPr lang="en-US" sz="1000" dirty="0"/>
              <a:t>Azure Storage’s SAS expiration policy (validity interval) allows to set an upper limit for the period for validity of SAS tokens. Up until now, administrators could set how long a SAS should be valid through the SAS expiration policy, however, it was possible to extend this time period through the SAS signed expiry date. </a:t>
            </a:r>
          </a:p>
          <a:p>
            <a:pPr algn="just"/>
            <a:r>
              <a:rPr lang="en-US" sz="1000" dirty="0"/>
              <a:t>Auditing with ‘Log’ action helps detect trends and investigate access without disrupting workflows, while ‘Block’ action lets enforce zero-tolerance for out-of-policy SAS tokens.</a:t>
            </a:r>
          </a:p>
          <a:p>
            <a:pPr algn="just"/>
            <a:r>
              <a:rPr lang="en-US" sz="1000" dirty="0"/>
              <a:t> You can choose to get started with ‘Log’ action to monitor your diagnostic logs and ensure your current access patterns are not disrupted. We strongly recommend using Block action to ensure that if a SAS token expiry interval has surpassed the validity of the expiration period set on the storage account, then access to storage must be blocked.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62538"/>
          </a:xfrm>
        </p:spPr>
        <p:txBody>
          <a:bodyPr/>
          <a:lstStyle/>
          <a:p>
            <a:pPr algn="just"/>
            <a:r>
              <a:rPr lang="en-US" dirty="0">
                <a:hlinkClick r:id="rId3"/>
              </a:rPr>
              <a:t>Generally Available: Live Resize for Premium SSD v2 and Ultra </a:t>
            </a:r>
            <a:r>
              <a:rPr lang="en-US" dirty="0" err="1">
                <a:hlinkClick r:id="rId3"/>
              </a:rPr>
              <a:t>NVMe</a:t>
            </a:r>
            <a:r>
              <a:rPr lang="en-US" dirty="0">
                <a:hlinkClick r:id="rId3"/>
              </a:rPr>
              <a:t> Disks</a:t>
            </a:r>
            <a:endParaRPr lang="en-US" dirty="0"/>
          </a:p>
          <a:p>
            <a:pPr algn="just"/>
            <a:r>
              <a:rPr lang="en-US" dirty="0"/>
              <a:t>Announcing the General Availability of Live Resize for Premium SSD v2 (Pv2) and Ultra </a:t>
            </a:r>
            <a:r>
              <a:rPr lang="en-US" dirty="0" err="1"/>
              <a:t>NVMe</a:t>
            </a:r>
            <a:r>
              <a:rPr lang="en-US" dirty="0"/>
              <a:t> Disks. This feature allows to dynamically expand the storage capacity of disks without any disruption to applications. </a:t>
            </a:r>
          </a:p>
          <a:p>
            <a:pPr marL="171450" indent="-171450" algn="just">
              <a:buFont typeface="Arial" panose="020B0604020202020204" pitchFamily="34" charset="0"/>
              <a:buChar char="•"/>
            </a:pPr>
            <a:r>
              <a:rPr lang="en-US" dirty="0"/>
              <a:t>Is supported only for data disks.</a:t>
            </a:r>
          </a:p>
          <a:p>
            <a:pPr marL="171450" indent="-171450" algn="just">
              <a:buFont typeface="Arial" panose="020B0604020202020204" pitchFamily="34" charset="0"/>
              <a:buChar char="•"/>
            </a:pPr>
            <a:r>
              <a:rPr lang="en-US" dirty="0"/>
              <a:t>Isn't supported for shared disks.</a:t>
            </a:r>
          </a:p>
          <a:p>
            <a:pPr marL="171450" indent="-171450" algn="just">
              <a:buFont typeface="Arial" panose="020B0604020202020204" pitchFamily="34" charset="0"/>
              <a:buChar char="•"/>
            </a:pPr>
            <a:r>
              <a:rPr lang="en-US" dirty="0"/>
              <a:t>4 TiB limits still require deallocation</a:t>
            </a:r>
          </a:p>
          <a:p>
            <a:pPr algn="just"/>
            <a:endParaRPr lang="en-US" dirty="0"/>
          </a:p>
        </p:txBody>
      </p:sp>
      <p:pic>
        <p:nvPicPr>
          <p:cNvPr id="5122" name="Picture 2" descr="Screenshot showing how to configure a SAS expiration policy in the Azure portal.">
            <a:extLst>
              <a:ext uri="{FF2B5EF4-FFF2-40B4-BE49-F238E27FC236}">
                <a16:creationId xmlns:a16="http://schemas.microsoft.com/office/drawing/2014/main" id="{B8F28238-05C9-CF60-D529-8DC33F9893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8004" y="3411105"/>
            <a:ext cx="4516582" cy="1657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Azure Database for PostgreSQL cascading read replica</a:t>
            </a:r>
            <a:endParaRPr lang="en-US" dirty="0"/>
          </a:p>
          <a:p>
            <a:pPr algn="just"/>
            <a:r>
              <a:rPr lang="en-US" dirty="0"/>
              <a:t>It is now possible to use cascading read replicas in </a:t>
            </a:r>
            <a:r>
              <a:rPr lang="en-US" b="1" dirty="0"/>
              <a:t>Azure Database for PostgreSQL flexible server.</a:t>
            </a:r>
            <a:r>
              <a:rPr lang="en-US" dirty="0"/>
              <a:t> With this new capability, it is possible to create additional read replicas from an existing one.</a:t>
            </a:r>
          </a:p>
          <a:p>
            <a:pPr algn="just"/>
            <a:r>
              <a:rPr lang="en-US" dirty="0"/>
              <a:t>A read replica can act as the source for new replicas, helping scale read workloads more efficiently across regions. </a:t>
            </a:r>
          </a:p>
          <a:p>
            <a:pPr algn="just"/>
            <a:r>
              <a:rPr lang="en-US" dirty="0"/>
              <a:t>Cascading read replicas can help distribute read workloads, reducing the load on the primary server. Deploying read replicas in different regions (cross-region read replicas) can help distribute read traffic closer to users in various geographies. </a:t>
            </a:r>
          </a:p>
          <a:p>
            <a:pPr algn="just"/>
            <a:r>
              <a:rPr lang="en-US" dirty="0"/>
              <a:t>The first-level read replica asynchronously replicates data from the primary server. A second-level read replica can then be created using the first-level replica as its source, forming a two-tier replication hierarchy. This architecture increases scalability, supporting up to 30 read replica servers with the primary server allowing up to 5 read replicas, and each of those replicas supporting 5 additional replicas.</a:t>
            </a:r>
          </a:p>
          <a:p>
            <a:pPr algn="just"/>
            <a:r>
              <a:rPr lang="en-US" dirty="0"/>
              <a:t>This feature is currently supported in the following Azure regions: West US, Spain Central, Australia East, South Central US, UK West, Poland Central, Italy North, West US 2, East US.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1"/>
            <a:ext cx="4365038" cy="1333938"/>
          </a:xfrm>
        </p:spPr>
        <p:txBody>
          <a:bodyPr/>
          <a:lstStyle/>
          <a:p>
            <a:r>
              <a:rPr lang="en-US" sz="1000" dirty="0">
                <a:hlinkClick r:id="rId2"/>
              </a:rPr>
              <a:t>Generally Available: Accelerated logs now available for General Purpose tier in Azure Database for MySQL - Flexible Server</a:t>
            </a:r>
            <a:endParaRPr lang="en-US" sz="1000" dirty="0"/>
          </a:p>
          <a:p>
            <a:pPr algn="just"/>
            <a:r>
              <a:rPr lang="en-US" sz="1000" dirty="0"/>
              <a:t>Now available for the General Purpose tier, accelerated logs in Azure Database for MySQL - Flexible Server give the performance benefits previously available only in the Business Critical tier.  </a:t>
            </a:r>
          </a:p>
          <a:p>
            <a:pPr algn="just"/>
            <a:r>
              <a:rPr lang="en-US" sz="1000" dirty="0"/>
              <a:t> Accelerated logs boost performance for a broader range of workloads, enabling benefits such as reduced transaction latency and increased throughput.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1202320"/>
          </a:xfrm>
        </p:spPr>
        <p:txBody>
          <a:bodyPr/>
          <a:lstStyle/>
          <a:p>
            <a:pPr algn="just"/>
            <a:r>
              <a:rPr lang="en-US" dirty="0">
                <a:hlinkClick r:id="rId3"/>
              </a:rPr>
              <a:t>Generally Available: Azure Database for PostgreSQL Entra authentication for Power BI Desktop</a:t>
            </a:r>
            <a:endParaRPr lang="en-US" dirty="0"/>
          </a:p>
          <a:p>
            <a:pPr algn="just"/>
            <a:r>
              <a:rPr lang="en-US" dirty="0"/>
              <a:t>It is now possible to use Microsoft Entra ID authentication to connect to Azure Database </a:t>
            </a:r>
            <a:r>
              <a:rPr lang="en-US" b="1" dirty="0"/>
              <a:t>for PostgreSQL from Power BI Desktop</a:t>
            </a:r>
            <a:r>
              <a:rPr lang="en-US" dirty="0"/>
              <a:t>. This update simplifies access management, enhances security, and helps support organization’s broader Entra-based authentication strategy. </a:t>
            </a:r>
          </a:p>
        </p:txBody>
      </p:sp>
      <p:pic>
        <p:nvPicPr>
          <p:cNvPr id="3074" name="Picture 2" descr="Screenshot that shows the checkbox for enabling accelerated logs during server creation.">
            <a:extLst>
              <a:ext uri="{FF2B5EF4-FFF2-40B4-BE49-F238E27FC236}">
                <a16:creationId xmlns:a16="http://schemas.microsoft.com/office/drawing/2014/main" id="{E385A89D-A7D4-17C2-9073-39FA1B9A13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6910" y="2189019"/>
            <a:ext cx="3397972" cy="284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433776" y="855081"/>
            <a:ext cx="4365038" cy="1922756"/>
          </a:xfrm>
        </p:spPr>
        <p:txBody>
          <a:bodyPr/>
          <a:lstStyle/>
          <a:p>
            <a:r>
              <a:rPr lang="en-US" sz="1000" dirty="0">
                <a:hlinkClick r:id="rId2"/>
              </a:rPr>
              <a:t>Generally Available: Azure SQL updates for late-July 2025</a:t>
            </a:r>
            <a:endParaRPr lang="en-US" sz="1000" dirty="0"/>
          </a:p>
          <a:p>
            <a:pPr algn="just"/>
            <a:r>
              <a:rPr lang="en-US" sz="1000" dirty="0"/>
              <a:t>In late-July, the following updates and enhancements were made to Azure SQL:  </a:t>
            </a:r>
          </a:p>
          <a:p>
            <a:pPr marL="171450" indent="-171450" algn="just">
              <a:buFont typeface="Arial" panose="020B0604020202020204" pitchFamily="34" charset="0"/>
              <a:buChar char="•"/>
            </a:pPr>
            <a:r>
              <a:rPr lang="en-US" sz="1000" dirty="0"/>
              <a:t>The UNISTR function provides support for Unicode string literals by letting you specify the Unicode encoding value of characters in the string, making it especially useful for working with international or special characters. </a:t>
            </a:r>
          </a:p>
          <a:p>
            <a:pPr marL="171450" indent="-171450" algn="just">
              <a:buFont typeface="Arial" panose="020B0604020202020204" pitchFamily="34" charset="0"/>
              <a:buChar char="•"/>
            </a:pPr>
            <a:r>
              <a:rPr lang="en-US" sz="1000" dirty="0"/>
              <a:t>The || operator is now supported for string concatenation, offering a more readable and standard-compliant alternative to existing methods like + and CONCAT(). The || operator concatenates two or more characters or binary strings, columns, or a combination of strings and column names into one expression.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0"/>
            <a:ext cx="3955312" cy="1271593"/>
          </a:xfrm>
        </p:spPr>
        <p:txBody>
          <a:bodyPr/>
          <a:lstStyle/>
          <a:p>
            <a:pPr algn="just"/>
            <a:r>
              <a:rPr lang="en-US" dirty="0">
                <a:hlinkClick r:id="rId3"/>
              </a:rPr>
              <a:t>Generally Available: Configure backup interval for Azure Database for MySQL automated backups</a:t>
            </a:r>
            <a:endParaRPr lang="en-US" dirty="0"/>
          </a:p>
          <a:p>
            <a:pPr algn="just"/>
            <a:r>
              <a:rPr lang="en-US" dirty="0"/>
              <a:t>Azure Database for MySQL now enables to configure the backup interval for the automatic backups taken by the system to improve restore speed. This new feature optimizes the process by introducing more frequent snapshots, thereby reducing the number of </a:t>
            </a:r>
            <a:r>
              <a:rPr lang="en-US" dirty="0" err="1"/>
              <a:t>binlogs</a:t>
            </a:r>
            <a:r>
              <a:rPr lang="en-US" dirty="0"/>
              <a:t> that need to be replayed for point-in-time restore and minimizing overall restore time. </a:t>
            </a:r>
          </a:p>
        </p:txBody>
      </p:sp>
      <p:pic>
        <p:nvPicPr>
          <p:cNvPr id="4098" name="Picture 2" descr="Screenshot of modify backup frequency.">
            <a:extLst>
              <a:ext uri="{FF2B5EF4-FFF2-40B4-BE49-F238E27FC236}">
                <a16:creationId xmlns:a16="http://schemas.microsoft.com/office/drawing/2014/main" id="{60804DF1-950B-6A75-EC74-2A25C508FA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0772" y="2126673"/>
            <a:ext cx="2676552" cy="292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Bringing Oracle </a:t>
            </a:r>
            <a:r>
              <a:rPr lang="en-US" sz="1000" dirty="0" err="1"/>
              <a:t>Database@Azure</a:t>
            </a:r>
            <a:r>
              <a:rPr lang="en-US" sz="1000" dirty="0"/>
              <a:t> to 6 new regions - Oracle </a:t>
            </a:r>
            <a:r>
              <a:rPr lang="en-US" sz="1000" dirty="0" err="1"/>
              <a:t>Database@Azure</a:t>
            </a:r>
            <a:r>
              <a:rPr lang="en-US" sz="1000" dirty="0"/>
              <a:t>, now available in South Central US, Sweden Central, North Europe, West US2, West US3, and Japan West!</a:t>
            </a:r>
          </a:p>
          <a:p>
            <a:pPr marL="171450" indent="-171450" algn="just">
              <a:buFont typeface="Arial" panose="020B0604020202020204" pitchFamily="34" charset="0"/>
              <a:buChar char="•"/>
            </a:pPr>
            <a:r>
              <a:rPr lang="en-US" sz="1000" dirty="0"/>
              <a:t>Exadata Exascale: Single Node Cluster Support Now Available - This new deployment option is tailored for customers who need the performance and automation of Exadata, but with a smaller footprint. Whether it’s for dedicated workloads, development environments, or operational simplicity, the single-node configuration provides a flexible and resource-efficient alternative to multi-node clusters—without compromising on core capabilities. </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2"/>
              </a:rPr>
              <a:t>Oracle </a:t>
            </a:r>
            <a:r>
              <a:rPr lang="en-US" dirty="0" err="1">
                <a:hlinkClick r:id="rId2"/>
              </a:rPr>
              <a:t>Database@Azure</a:t>
            </a:r>
            <a:r>
              <a:rPr lang="en-US" dirty="0">
                <a:hlinkClick r:id="rId2"/>
              </a:rPr>
              <a:t>: New Services, More Regions &amp; Enhanced Security for Faster Innovation</a:t>
            </a:r>
            <a:endParaRPr lang="en-US" dirty="0"/>
          </a:p>
          <a:p>
            <a:pPr marL="171450" indent="-171450" algn="just">
              <a:buFont typeface="Arial" panose="020B0604020202020204" pitchFamily="34" charset="0"/>
              <a:buChar char="•"/>
            </a:pPr>
            <a:r>
              <a:rPr lang="en-US" dirty="0"/>
              <a:t>Base Database Service is now available in Public Preview - Oracle Database Enterprise Edition and Standard Edition 2 (19c and 23ai), Base Database Service offers built-in automation, consistent tooling, BYOL licensing, with pay-as-you-go pricing to independently scale compute and storage. It’s a simple, flexible way to run Oracle workloads natively in Azure—without overprovisioning or operational overhead.</a:t>
            </a:r>
          </a:p>
          <a:p>
            <a:pPr marL="171450" indent="-171450" algn="just">
              <a:buFont typeface="Arial" panose="020B0604020202020204" pitchFamily="34" charset="0"/>
              <a:buChar char="•"/>
            </a:pPr>
            <a:r>
              <a:rPr lang="en-US" dirty="0"/>
              <a:t>Enhanced networking capabilities for enterprise workloads - Enterprise networking capabilities like Network Security Groups (NSG), Private Link, Global Peering, and ExpressRoute FastPath are now generally available for Oracle </a:t>
            </a:r>
            <a:r>
              <a:rPr lang="en-US" dirty="0" err="1"/>
              <a:t>Database@Azure</a:t>
            </a:r>
            <a:endParaRPr lang="en-US" dirty="0"/>
          </a:p>
          <a:p>
            <a:pPr marL="171450" indent="-171450" algn="just">
              <a:buFont typeface="Arial" panose="020B0604020202020204" pitchFamily="34" charset="0"/>
              <a:buChar char="•"/>
            </a:pPr>
            <a:r>
              <a:rPr lang="en-US" dirty="0"/>
              <a:t>Bring Your Own Keys: Now Store Oracle TDE Keys in Azure Key Vault with Oracle </a:t>
            </a:r>
            <a:r>
              <a:rPr lang="en-US" dirty="0" err="1"/>
              <a:t>Database@Azure</a:t>
            </a:r>
            <a:endParaRPr lang="en-US" dirty="0"/>
          </a:p>
          <a:p>
            <a:pPr marL="514350" lvl="1" indent="-171450" algn="just">
              <a:buFont typeface="Arial" panose="020B0604020202020204" pitchFamily="34" charset="0"/>
              <a:buChar char="•"/>
            </a:pPr>
            <a:endParaRPr lang="en-US" dirty="0"/>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a flexible, predictable billing model for Azure SRE Agent</a:t>
            </a:r>
            <a:endParaRPr lang="en-US" dirty="0"/>
          </a:p>
          <a:p>
            <a:pPr algn="just"/>
            <a:r>
              <a:rPr lang="en-US" dirty="0"/>
              <a:t>Billing for Azure SRE Agent will start on September 1, 2025. Azure SRE Agent is a pre-built AI agent for root cause analysis, uptime improvement, and operational cost reduction, announced in preview at Microsoft Build 2025.</a:t>
            </a:r>
          </a:p>
          <a:p>
            <a:pPr algn="just"/>
            <a:r>
              <a:rPr lang="en-US" dirty="0"/>
              <a:t>Azure SRE Agent is a powerful tool that uses machine learning and advanced monitoring capabilities to proactively manage cloud resources, detect anomalies, and execute remediation tasks. The agent’s unique dual-action architecture allows it to remain always-on, learning from application behavior, and ready to spring into action the moment intervention is required. Whether you’re running small-scale workloads or managing complex, mission-critical applications, Azure SRE Agent brings automation, reliability, and peace of mind to your operations.</a:t>
            </a:r>
          </a:p>
          <a:p>
            <a:pPr algn="just"/>
            <a:r>
              <a:rPr lang="en-US" dirty="0"/>
              <a:t>The Azure SRE Agent billing model includes two components: always-on flow for continuous monitoring and active flow for incident mitigation and other tasks where the AI is actively engaged. Total cost is a combination of the fixed baseline cost and incremental usage-based costs.</a:t>
            </a:r>
          </a:p>
          <a:p>
            <a:pPr marL="171450" indent="-171450" algn="just">
              <a:buFont typeface="Arial" panose="020B0604020202020204" pitchFamily="34" charset="0"/>
              <a:buChar char="•"/>
            </a:pPr>
            <a:r>
              <a:rPr lang="en-US" dirty="0"/>
              <a:t>Each agent is billed at 4 Azure Agent Units per hour as the baseline cost for always-on flow.</a:t>
            </a:r>
          </a:p>
          <a:p>
            <a:pPr marL="171450" indent="-171450" algn="just">
              <a:buFont typeface="Arial" panose="020B0604020202020204" pitchFamily="34" charset="0"/>
              <a:buChar char="•"/>
            </a:pPr>
            <a:r>
              <a:rPr lang="en-US" dirty="0"/>
              <a:t>Each task the agent executes is billed at an additional 0.25 Azure Agent Units per second as usage-based cost for active flow.</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4433776" y="855081"/>
            <a:ext cx="4365038" cy="1257738"/>
          </a:xfrm>
        </p:spPr>
        <p:txBody>
          <a:bodyPr/>
          <a:lstStyle/>
          <a:p>
            <a:r>
              <a:rPr lang="en-US" sz="1000" dirty="0"/>
              <a:t>Built-in scanners run in MS environment:</a:t>
            </a:r>
          </a:p>
          <a:p>
            <a:pPr marL="171450" indent="-171450">
              <a:buFont typeface="Arial" panose="020B0604020202020204" pitchFamily="34" charset="0"/>
              <a:buChar char="•"/>
            </a:pPr>
            <a:r>
              <a:rPr lang="en-US" sz="1000" dirty="0"/>
              <a:t>Code Scanning – looks for insecure patterns, bad crypto, and unsafe functions (e.g., `</a:t>
            </a:r>
            <a:r>
              <a:rPr lang="en-US" sz="1000" dirty="0" err="1"/>
              <a:t>pickle.loads</a:t>
            </a:r>
            <a:r>
              <a:rPr lang="en-US" sz="1000" dirty="0"/>
              <a:t>`, `eval()`) using Bandit and </a:t>
            </a:r>
            <a:r>
              <a:rPr lang="en-US" sz="1000" dirty="0" err="1"/>
              <a:t>ESLint</a:t>
            </a:r>
            <a:r>
              <a:rPr lang="en-US" sz="1000" dirty="0"/>
              <a:t>.</a:t>
            </a:r>
          </a:p>
          <a:p>
            <a:pPr marL="171450" indent="-171450">
              <a:buFont typeface="Arial" panose="020B0604020202020204" pitchFamily="34" charset="0"/>
              <a:buChar char="•"/>
            </a:pPr>
            <a:r>
              <a:rPr lang="en-US" sz="1000" dirty="0"/>
              <a:t>Infrastructure as Code (IaC) – detects misconfigurations in Terraform, Bicep, ARM templates, CloudFormation, Kubernetes manifests, </a:t>
            </a:r>
            <a:r>
              <a:rPr lang="en-US" sz="1000" dirty="0" err="1"/>
              <a:t>Dockerfiles</a:t>
            </a:r>
            <a:r>
              <a:rPr lang="en-US" sz="1000" dirty="0"/>
              <a:t>, and more using </a:t>
            </a:r>
            <a:r>
              <a:rPr lang="en-US" sz="1000" dirty="0" err="1"/>
              <a:t>Checkov</a:t>
            </a:r>
            <a:r>
              <a:rPr lang="en-US" sz="1000" dirty="0"/>
              <a:t> and Template Analyzer.</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0"/>
            <a:ext cx="3955312" cy="1042993"/>
          </a:xfrm>
        </p:spPr>
        <p:txBody>
          <a:bodyPr/>
          <a:lstStyle/>
          <a:p>
            <a:pPr algn="just"/>
            <a:r>
              <a:rPr lang="en-US" dirty="0">
                <a:hlinkClick r:id="rId2"/>
              </a:rPr>
              <a:t>Agentless code scanning for GitHub and Azure DevOps (preview)</a:t>
            </a:r>
            <a:endParaRPr lang="en-US" dirty="0"/>
          </a:p>
          <a:p>
            <a:pPr algn="just"/>
            <a:r>
              <a:rPr lang="en-US" dirty="0"/>
              <a:t>Agentless code scanning runs entirely outside your pipelines. Once a connector has been created, Defender for Cloud automatically discovers repositories, pulls the latest code, scans for security issues, and publishes findings as security recommendations - every day.</a:t>
            </a:r>
          </a:p>
        </p:txBody>
      </p:sp>
      <p:pic>
        <p:nvPicPr>
          <p:cNvPr id="3" name="Picture 2">
            <a:extLst>
              <a:ext uri="{FF2B5EF4-FFF2-40B4-BE49-F238E27FC236}">
                <a16:creationId xmlns:a16="http://schemas.microsoft.com/office/drawing/2014/main" id="{15B03883-5A8B-2817-DBE1-8BABB2FA0C95}"/>
              </a:ext>
            </a:extLst>
          </p:cNvPr>
          <p:cNvPicPr>
            <a:picLocks noChangeAspect="1"/>
          </p:cNvPicPr>
          <p:nvPr/>
        </p:nvPicPr>
        <p:blipFill>
          <a:blip r:embed="rId3"/>
          <a:stretch>
            <a:fillRect/>
          </a:stretch>
        </p:blipFill>
        <p:spPr>
          <a:xfrm>
            <a:off x="585517" y="1941368"/>
            <a:ext cx="3342246" cy="1845901"/>
          </a:xfrm>
          <a:prstGeom prst="rect">
            <a:avLst/>
          </a:prstGeom>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966793"/>
          </a:xfrm>
        </p:spPr>
        <p:txBody>
          <a:bodyPr/>
          <a:lstStyle/>
          <a:p>
            <a:pPr algn="just"/>
            <a:r>
              <a:rPr lang="en-US" sz="1000" dirty="0">
                <a:hlinkClick r:id="rId2"/>
              </a:rPr>
              <a:t>Announcing GA of Bicep templates support for Microsoft Entra ID resources</a:t>
            </a:r>
            <a:endParaRPr lang="en-US" sz="1000" dirty="0"/>
          </a:p>
          <a:p>
            <a:pPr algn="just"/>
            <a:r>
              <a:rPr lang="en-US" sz="1000" dirty="0"/>
              <a:t>Bicep templates bring declarative infrastructure as code (IaC) capabilities to Microsoft Graph resources. This new capability will initially be available for core Microsoft Entra ID resources.</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327011"/>
          </a:xfrm>
        </p:spPr>
        <p:txBody>
          <a:bodyPr/>
          <a:lstStyle/>
          <a:p>
            <a:pPr algn="just"/>
            <a:r>
              <a:rPr lang="en-US" dirty="0">
                <a:hlinkClick r:id="rId3"/>
              </a:rPr>
              <a:t>Azure Automation: General Availability of PowerShell 7.4, Python 3.10 runbooks, Runtime Environment</a:t>
            </a:r>
            <a:endParaRPr lang="en-US" dirty="0"/>
          </a:p>
          <a:p>
            <a:pPr marL="171450" indent="-171450" algn="just">
              <a:buFont typeface="Arial" panose="020B0604020202020204" pitchFamily="34" charset="0"/>
              <a:buChar char="•"/>
            </a:pPr>
            <a:r>
              <a:rPr lang="en-US" dirty="0"/>
              <a:t>General Availability of PowerShell 7.4 and Python 3.10 runtime versions.</a:t>
            </a:r>
          </a:p>
          <a:p>
            <a:pPr marL="171450" indent="-171450" algn="just">
              <a:buFont typeface="Arial" panose="020B0604020202020204" pitchFamily="34" charset="0"/>
              <a:buChar char="•"/>
            </a:pPr>
            <a:r>
              <a:rPr lang="en-US" dirty="0"/>
              <a:t>Runtime Environment (GA), offering seamless modernization of outdated scripts to supported runtime versions.</a:t>
            </a:r>
          </a:p>
          <a:p>
            <a:pPr marL="171450" indent="-171450" algn="just">
              <a:buFont typeface="Arial" panose="020B0604020202020204" pitchFamily="34" charset="0"/>
              <a:buChar char="•"/>
            </a:pPr>
            <a:r>
              <a:rPr lang="en-US" dirty="0"/>
              <a:t>Support for Azure CLI commands in PowerShell runbooks (GA).</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056847"/>
          </a:xfrm>
        </p:spPr>
        <p:txBody>
          <a:bodyPr/>
          <a:lstStyle/>
          <a:p>
            <a:pPr algn="just"/>
            <a:r>
              <a:rPr lang="en-US" sz="1000" dirty="0">
                <a:hlinkClick r:id="rId2"/>
              </a:rPr>
              <a:t>Generally Available: Azure Virtual Network Manager in Azure US Government Cloud</a:t>
            </a:r>
            <a:endParaRPr lang="en-US" sz="1000" dirty="0"/>
          </a:p>
          <a:p>
            <a:pPr algn="just"/>
            <a:r>
              <a:rPr lang="en-US" sz="1000" dirty="0"/>
              <a:t>Azure Virtual Network Manager is now generally available in </a:t>
            </a:r>
            <a:r>
              <a:rPr lang="en-US" sz="1000" b="1" dirty="0"/>
              <a:t>Azure US Government Cloud</a:t>
            </a:r>
            <a:r>
              <a:rPr lang="en-US" sz="1000" dirty="0"/>
              <a:t>, providing unified control for connectivity, security, and routing across subscriptions, regions, and tenants. By automating configurations, it guarantees consistent policy and visibility as your network environment expands.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72138"/>
          </a:xfrm>
        </p:spPr>
        <p:txBody>
          <a:bodyPr/>
          <a:lstStyle/>
          <a:p>
            <a:pPr algn="just"/>
            <a:r>
              <a:rPr lang="en-US" dirty="0">
                <a:hlinkClick r:id="rId3"/>
              </a:rPr>
              <a:t>Generally Available: Customer-controlled maintenance</a:t>
            </a:r>
            <a:endParaRPr lang="en-US" dirty="0"/>
          </a:p>
          <a:p>
            <a:pPr algn="just"/>
            <a:r>
              <a:rPr lang="en-US" dirty="0"/>
              <a:t>Now it is possible to </a:t>
            </a:r>
            <a:r>
              <a:rPr lang="en-US" b="1" dirty="0"/>
              <a:t>configure maintenance windows </a:t>
            </a:r>
            <a:r>
              <a:rPr lang="en-US" dirty="0"/>
              <a:t>to schedule gateway maintenance for </a:t>
            </a:r>
            <a:r>
              <a:rPr lang="en-US" b="1" dirty="0"/>
              <a:t>Point-to-Site VPN Gateway (P2S VPN) </a:t>
            </a:r>
            <a:r>
              <a:rPr lang="en-US" dirty="0"/>
              <a:t>in Virtual WAN Service. </a:t>
            </a:r>
          </a:p>
          <a:p>
            <a:pPr algn="just"/>
            <a:r>
              <a:rPr lang="en-US" dirty="0"/>
              <a:t>With P2S VPN in Virtual WAN service now being generally available, customers can now configure maintenance windows for all gateway resources in </a:t>
            </a:r>
            <a:r>
              <a:rPr lang="en-US" b="1" dirty="0"/>
              <a:t>ExpressRoute</a:t>
            </a:r>
            <a:r>
              <a:rPr lang="en-US" dirty="0"/>
              <a:t>, </a:t>
            </a:r>
            <a:r>
              <a:rPr lang="en-US" b="1" dirty="0"/>
              <a:t>VPN</a:t>
            </a:r>
            <a:r>
              <a:rPr lang="en-US" dirty="0"/>
              <a:t> and </a:t>
            </a:r>
            <a:r>
              <a:rPr lang="en-US" b="1" dirty="0"/>
              <a:t>Virtual WAN services</a:t>
            </a:r>
            <a:r>
              <a:rPr lang="en-US" dirty="0"/>
              <a:t>: (1) Virtual Network Gateway in ExpressRoute service (2) Virtual Network Gateway in VPN Gateway service (3) Site-to-Site VPN Gateway in Virtual WAN service (4) Point-to-Site VPN Gateway in Virtual WAN service (5) ExpressRoute Gateway in Virtual WAN service. </a:t>
            </a:r>
          </a:p>
        </p:txBody>
      </p:sp>
      <p:pic>
        <p:nvPicPr>
          <p:cNvPr id="1026" name="Picture 2" descr="Diagram of management group, subscription, and virtual network hierarchy in Virtual Network Manager.">
            <a:extLst>
              <a:ext uri="{FF2B5EF4-FFF2-40B4-BE49-F238E27FC236}">
                <a16:creationId xmlns:a16="http://schemas.microsoft.com/office/drawing/2014/main" id="{E546D8A4-0DE1-E521-7735-9D5EBE221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57" y="2020599"/>
            <a:ext cx="3850177" cy="201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a:xfrm>
            <a:off x="4433776" y="855080"/>
            <a:ext cx="4365038" cy="1174611"/>
          </a:xfrm>
        </p:spPr>
        <p:txBody>
          <a:bodyPr/>
          <a:lstStyle/>
          <a:p>
            <a:r>
              <a:rPr lang="en-US" sz="1000" dirty="0">
                <a:hlinkClick r:id="rId2"/>
              </a:rPr>
              <a:t>Managed Identity support for Azure Key Vault in SQL Server running on Linux</a:t>
            </a:r>
            <a:endParaRPr lang="en-US" sz="1000" dirty="0"/>
          </a:p>
          <a:p>
            <a:r>
              <a:rPr lang="en-US" sz="1000" dirty="0"/>
              <a:t>MS announced support </a:t>
            </a:r>
            <a:r>
              <a:rPr lang="en-US" sz="1000" b="1" dirty="0"/>
              <a:t>of Managed Identity to authenticate to Azure Key Vault from SQL Server </a:t>
            </a:r>
            <a:r>
              <a:rPr lang="en-US" sz="1000" dirty="0"/>
              <a:t>running on Azure VM (Linux) available from SQL Server 2022 CU18 onwards. </a:t>
            </a:r>
          </a:p>
          <a:p>
            <a:r>
              <a:rPr lang="en-US" sz="1000" dirty="0"/>
              <a:t>Using managed identity to access Azure Key Vault in SQL Server running on an Azure Linux VM boosts security, streamlines key management, and supports compliance. </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0"/>
            <a:ext cx="3955312" cy="3495247"/>
          </a:xfrm>
        </p:spPr>
        <p:txBody>
          <a:bodyPr/>
          <a:lstStyle/>
          <a:p>
            <a:pPr algn="just"/>
            <a:r>
              <a:rPr lang="en-US" dirty="0">
                <a:hlinkClick r:id="rId3"/>
              </a:rPr>
              <a:t>Public Preview: New tagging features in Azure confidential ledger</a:t>
            </a:r>
            <a:endParaRPr lang="en-US" dirty="0"/>
          </a:p>
          <a:p>
            <a:pPr algn="just"/>
            <a:r>
              <a:rPr lang="en-US" dirty="0"/>
              <a:t>Tags in </a:t>
            </a:r>
            <a:r>
              <a:rPr lang="en-US" b="1" dirty="0"/>
              <a:t>Azure confidential ledger serve as secondary keys that enhance data organization and retrieval within collections. </a:t>
            </a:r>
            <a:r>
              <a:rPr lang="en-US" dirty="0"/>
              <a:t>By allowing users to assign up to </a:t>
            </a:r>
            <a:r>
              <a:rPr lang="en-US" b="1" dirty="0"/>
              <a:t>five tags per transaction</a:t>
            </a:r>
            <a:r>
              <a:rPr lang="en-US" dirty="0"/>
              <a:t>, these tags provide an additional layer of categorization, making it easier to manage and locate specific data entries. Tags are limited to </a:t>
            </a:r>
            <a:r>
              <a:rPr lang="en-US" b="1" dirty="0"/>
              <a:t>64-character strings </a:t>
            </a:r>
            <a:r>
              <a:rPr lang="en-US" dirty="0"/>
              <a:t>and can be used to group transactions in a way that suits the specific needs of the client. This feature ensures efficient data retrieval without any performance degradation, thereby improving the overall data management experience. </a:t>
            </a:r>
          </a:p>
          <a:p>
            <a:pPr algn="just"/>
            <a:r>
              <a:rPr lang="en-US" dirty="0"/>
              <a:t>Users can leverage tags to categorize and group transactions based on various criteria, such as project names, departments, or data types. This flexibility allows for more tailored data organization, which can be particularly useful in complex environments where data needs to be accessed and analyzed quickly. </a:t>
            </a:r>
          </a:p>
          <a:p>
            <a:pPr algn="just"/>
            <a:endParaRPr lang="en-US" dirty="0"/>
          </a:p>
          <a:p>
            <a:pPr algn="just"/>
            <a:r>
              <a:rPr lang="en-US" dirty="0"/>
              <a:t># multiple tags can be specified using commas.</a:t>
            </a:r>
          </a:p>
          <a:p>
            <a:pPr algn="just"/>
            <a:r>
              <a:rPr lang="en-US" dirty="0" err="1"/>
              <a:t>append_result</a:t>
            </a:r>
            <a:r>
              <a:rPr lang="en-US" dirty="0"/>
              <a:t> = </a:t>
            </a:r>
            <a:r>
              <a:rPr lang="en-US" dirty="0" err="1"/>
              <a:t>ledger_client.create_ledger_entry</a:t>
            </a:r>
            <a:r>
              <a:rPr lang="en-US" dirty="0"/>
              <a:t>(entry=</a:t>
            </a:r>
            <a:r>
              <a:rPr lang="en-US" dirty="0" err="1"/>
              <a:t>sample_entry</a:t>
            </a:r>
            <a:r>
              <a:rPr lang="en-US" dirty="0"/>
              <a:t>, </a:t>
            </a:r>
            <a:r>
              <a:rPr lang="en-US" dirty="0" err="1"/>
              <a:t>collection_id</a:t>
            </a:r>
            <a:r>
              <a:rPr lang="en-US" dirty="0"/>
              <a:t>="</a:t>
            </a:r>
            <a:r>
              <a:rPr lang="en-US" dirty="0" err="1"/>
              <a:t>icecream</a:t>
            </a:r>
            <a:r>
              <a:rPr lang="en-US" dirty="0"/>
              <a:t>-flavors", </a:t>
            </a:r>
            <a:r>
              <a:rPr lang="en-US" b="1" dirty="0"/>
              <a:t>tags="</a:t>
            </a:r>
            <a:r>
              <a:rPr lang="en-US" b="1" dirty="0" err="1"/>
              <a:t>chocolate,vanilla</a:t>
            </a:r>
            <a:r>
              <a:rPr lang="en-US" b="1" dirty="0"/>
              <a:t>")</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a:xfrm>
            <a:off x="342900" y="855080"/>
            <a:ext cx="3955312" cy="1437847"/>
          </a:xfrm>
        </p:spPr>
        <p:txBody>
          <a:bodyPr/>
          <a:lstStyle/>
          <a:p>
            <a:pPr algn="just"/>
            <a:r>
              <a:rPr lang="en-US" dirty="0">
                <a:hlinkClick r:id="rId2"/>
              </a:rPr>
              <a:t>A fresh look for the Microsoft authentication background</a:t>
            </a:r>
            <a:endParaRPr lang="en-US" dirty="0"/>
          </a:p>
          <a:p>
            <a:pPr algn="just"/>
            <a:r>
              <a:rPr lang="en-US" dirty="0"/>
              <a:t>A new background image for sign-in screens will appear starting August 2025 for </a:t>
            </a:r>
            <a:r>
              <a:rPr lang="en-US" b="1" dirty="0"/>
              <a:t>Microsoft personal accounts</a:t>
            </a:r>
            <a:r>
              <a:rPr lang="en-US" dirty="0"/>
              <a:t>, and </a:t>
            </a:r>
            <a:r>
              <a:rPr lang="en-US" b="1" dirty="0"/>
              <a:t>September 29, 2025, for Microsoft Entra work or school accounts</a:t>
            </a:r>
            <a:r>
              <a:rPr lang="en-US" dirty="0"/>
              <a:t>. Aligning with broader efforts to modernize end-user UX via Microsoft’s Fluent design language, this update aims to provide a cleaner, distraction-free experience and ensure consistent visuals across all authentication flows. </a:t>
            </a:r>
          </a:p>
        </p:txBody>
      </p:sp>
      <p:pic>
        <p:nvPicPr>
          <p:cNvPr id="3" name="Picture 2">
            <a:extLst>
              <a:ext uri="{FF2B5EF4-FFF2-40B4-BE49-F238E27FC236}">
                <a16:creationId xmlns:a16="http://schemas.microsoft.com/office/drawing/2014/main" id="{3D04CF32-6F1E-71D8-CCCA-359F161D75B6}"/>
              </a:ext>
            </a:extLst>
          </p:cNvPr>
          <p:cNvPicPr>
            <a:picLocks noChangeAspect="1"/>
          </p:cNvPicPr>
          <p:nvPr/>
        </p:nvPicPr>
        <p:blipFill>
          <a:blip r:embed="rId3"/>
          <a:stretch>
            <a:fillRect/>
          </a:stretch>
        </p:blipFill>
        <p:spPr>
          <a:xfrm>
            <a:off x="342900" y="2244436"/>
            <a:ext cx="3896831" cy="2320198"/>
          </a:xfrm>
          <a:prstGeom prst="rect">
            <a:avLst/>
          </a:prstGeom>
        </p:spPr>
      </p:pic>
      <p:pic>
        <p:nvPicPr>
          <p:cNvPr id="5" name="Picture 4">
            <a:extLst>
              <a:ext uri="{FF2B5EF4-FFF2-40B4-BE49-F238E27FC236}">
                <a16:creationId xmlns:a16="http://schemas.microsoft.com/office/drawing/2014/main" id="{DF1540F9-FD9B-7220-8042-6996AA1425FB}"/>
              </a:ext>
            </a:extLst>
          </p:cNvPr>
          <p:cNvPicPr>
            <a:picLocks noChangeAspect="1"/>
          </p:cNvPicPr>
          <p:nvPr/>
        </p:nvPicPr>
        <p:blipFill>
          <a:blip r:embed="rId4"/>
          <a:stretch>
            <a:fillRect/>
          </a:stretch>
        </p:blipFill>
        <p:spPr>
          <a:xfrm>
            <a:off x="4668901" y="796637"/>
            <a:ext cx="4129913" cy="2455718"/>
          </a:xfrm>
          <a:prstGeom prst="rect">
            <a:avLst/>
          </a:prstGeom>
        </p:spPr>
      </p:pic>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36029"/>
            <a:ext cx="3955312" cy="4026916"/>
          </a:xfrm>
        </p:spPr>
        <p:txBody>
          <a:bodyPr/>
          <a:lstStyle/>
          <a:p>
            <a:pPr algn="just"/>
            <a:r>
              <a:rPr lang="en-US" dirty="0">
                <a:hlinkClick r:id="rId2"/>
              </a:rPr>
              <a:t>Retirement: Azure Dedicated HSM</a:t>
            </a:r>
            <a:endParaRPr lang="en-US" dirty="0"/>
          </a:p>
          <a:p>
            <a:pPr algn="just"/>
            <a:r>
              <a:rPr lang="en-US" dirty="0"/>
              <a:t>Microsoft is announcing the planned retirement of </a:t>
            </a:r>
            <a:r>
              <a:rPr lang="en-US" b="1" dirty="0"/>
              <a:t>Azure Dedicated HSM, which will be succeeded by the Azure Cloud HSM service.</a:t>
            </a:r>
            <a:r>
              <a:rPr lang="en-US" dirty="0"/>
              <a:t> </a:t>
            </a:r>
          </a:p>
          <a:p>
            <a:pPr algn="just"/>
            <a:r>
              <a:rPr lang="en-US" dirty="0"/>
              <a:t>Microsoft will provide full support for all existing Azure Dedicated HSM customers </a:t>
            </a:r>
            <a:r>
              <a:rPr lang="en-US" b="1" dirty="0"/>
              <a:t>until July 31, 2028</a:t>
            </a:r>
            <a:r>
              <a:rPr lang="en-US" dirty="0"/>
              <a:t>. During this support window, customers are encouraged to begin planning and executing their transition to Azure Cloud HSM or Azure Managed HSM, depending on their workload and compliance requirements. </a:t>
            </a:r>
          </a:p>
          <a:p>
            <a:pPr algn="just"/>
            <a:r>
              <a:rPr lang="en-US" dirty="0"/>
              <a:t>Azure Cloud HSM is designed to meet or exceed existing customer scenarios for Dedicated HSM customers. It delivers FIPS 140-3 Level 3, hardware-backed key protection with improved integration, operational efficiency, and scalability to meet the evolving needs of security-first organizations. </a:t>
            </a:r>
          </a:p>
          <a:p>
            <a:pPr algn="just"/>
            <a:r>
              <a:rPr lang="en-US" dirty="0"/>
              <a:t>Required action   </a:t>
            </a:r>
          </a:p>
          <a:p>
            <a:pPr marL="171450" indent="-171450" algn="just">
              <a:buFont typeface="Arial" panose="020B0604020202020204" pitchFamily="34" charset="0"/>
              <a:buChar char="•"/>
            </a:pPr>
            <a:r>
              <a:rPr lang="en-US" dirty="0"/>
              <a:t>Effective immediately, Microsoft will no longer accept new customer onboardings to Azure Dedicated HSM. </a:t>
            </a:r>
          </a:p>
          <a:p>
            <a:pPr marL="171450" indent="-171450" algn="just">
              <a:buFont typeface="Arial" panose="020B0604020202020204" pitchFamily="34" charset="0"/>
              <a:buChar char="•"/>
            </a:pPr>
            <a:r>
              <a:rPr lang="en-US" dirty="0"/>
              <a:t>All new customers must onboard Azure Cloud HSM, Azure Managed HSM, or Azure Key Vault depending on their use case.   </a:t>
            </a:r>
          </a:p>
          <a:p>
            <a:pPr marL="171450" indent="-171450" algn="just">
              <a:buFont typeface="Arial" panose="020B0604020202020204" pitchFamily="34" charset="0"/>
              <a:buChar char="•"/>
            </a:pPr>
            <a:r>
              <a:rPr lang="en-US" dirty="0"/>
              <a:t>Make a plan to transition plan for Azure Cloud HSM by July 31, 2026 </a:t>
            </a:r>
          </a:p>
          <a:p>
            <a:pPr marL="171450" indent="-171450" algn="just">
              <a:buFont typeface="Arial" panose="020B0604020202020204" pitchFamily="34" charset="0"/>
              <a:buChar char="•"/>
            </a:pPr>
            <a:r>
              <a:rPr lang="en-US" dirty="0"/>
              <a:t>Azure Dedicated HSM will be retired on July 31, 2028, please transition to Azure Cloud HSM by that date.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53484"/>
          </a:xfrm>
        </p:spPr>
        <p:txBody>
          <a:bodyPr/>
          <a:lstStyle/>
          <a:p>
            <a:pPr algn="just"/>
            <a:r>
              <a:rPr lang="en-US" dirty="0">
                <a:hlinkClick r:id="rId2"/>
              </a:rPr>
              <a:t>Public Preview: New SQL Server database migration in Azure Arc</a:t>
            </a:r>
            <a:endParaRPr lang="en-US" dirty="0"/>
          </a:p>
          <a:p>
            <a:pPr algn="just"/>
            <a:r>
              <a:rPr lang="en-US" dirty="0"/>
              <a:t>It is now possible to streamline the entire SQL Server migration journey—from assessment to provisioning to cutover—within a single Azure portal experience. </a:t>
            </a:r>
          </a:p>
          <a:p>
            <a:pPr algn="just"/>
            <a:r>
              <a:rPr lang="en-US" b="1" dirty="0"/>
              <a:t>Continuous migration assessments </a:t>
            </a:r>
            <a:r>
              <a:rPr lang="en-US" dirty="0"/>
              <a:t>with cost visibility, simplified target provisioning, and support for near real-time database replication. You can also validate migration readiness through R/O database replicas and client connection summaries, ensuring a smooth migration with minimal downtime. Microsoft Copilot is seamlessly integrated to support informed decision-making at select points of your migration journey. </a:t>
            </a:r>
          </a:p>
        </p:txBody>
      </p:sp>
      <p:pic>
        <p:nvPicPr>
          <p:cNvPr id="2050" name="Picture 2">
            <a:extLst>
              <a:ext uri="{FF2B5EF4-FFF2-40B4-BE49-F238E27FC236}">
                <a16:creationId xmlns:a16="http://schemas.microsoft.com/office/drawing/2014/main" id="{C24B03B4-D12A-DC33-AD3B-8708471C04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33" y="2767884"/>
            <a:ext cx="4194579" cy="152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694</TotalTime>
  <Words>2776</Words>
  <Application>Microsoft Office PowerPoint</Application>
  <PresentationFormat>On-screen Show (16:9)</PresentationFormat>
  <Paragraphs>123</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Human Sans</vt:lpstr>
      <vt:lpstr>Human Sans Regular</vt:lpstr>
      <vt:lpstr>Continuum Theme</vt:lpstr>
      <vt:lpstr>Azure Times #173</vt:lpstr>
      <vt:lpstr>PowerPoint Presentation</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PowerPoint Presentation</vt:lpstr>
      <vt:lpstr>Storage &amp; Data Updates</vt:lpstr>
      <vt:lpstr>PowerPoint Presentation</vt:lpstr>
      <vt:lpstr>Databases Updates</vt:lpstr>
      <vt:lpstr>Databases Updates</vt:lpstr>
      <vt:lpstr>Databases Updates</vt:lpstr>
      <vt:lpstr>Databases Updates</vt:lpstr>
      <vt:lpstr>PowerPoint Presentation</vt:lpstr>
      <vt:lpstr>ML &amp; AI &amp; IOT Updates</vt:lpstr>
      <vt:lpstr>PowerPoint Presentation</vt:lpstr>
      <vt:lpstr>DevOps &amp; IaC &amp; Automation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193</cp:revision>
  <dcterms:created xsi:type="dcterms:W3CDTF">2018-01-26T19:23:30Z</dcterms:created>
  <dcterms:modified xsi:type="dcterms:W3CDTF">2025-08-04T08:09:10Z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