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1"/>
  </p:notesMasterIdLst>
  <p:handoutMasterIdLst>
    <p:handoutMasterId r:id="rId32"/>
  </p:handoutMasterIdLst>
  <p:sldIdLst>
    <p:sldId id="2142532340" r:id="rId5"/>
    <p:sldId id="2146847045" r:id="rId6"/>
    <p:sldId id="10657" r:id="rId7"/>
    <p:sldId id="2146847157" r:id="rId8"/>
    <p:sldId id="2146847127" r:id="rId9"/>
    <p:sldId id="2146847046" r:id="rId10"/>
    <p:sldId id="2146847089" r:id="rId11"/>
    <p:sldId id="2146847048" r:id="rId12"/>
    <p:sldId id="2146847049" r:id="rId13"/>
    <p:sldId id="2146847156" r:id="rId14"/>
    <p:sldId id="2146847132" r:id="rId15"/>
    <p:sldId id="2146847050" r:id="rId16"/>
    <p:sldId id="2146847096" r:id="rId17"/>
    <p:sldId id="2146847052" r:id="rId18"/>
    <p:sldId id="2146847100" r:id="rId19"/>
    <p:sldId id="2146847137" r:id="rId20"/>
    <p:sldId id="2146847058" r:id="rId21"/>
    <p:sldId id="2146847111" r:id="rId22"/>
    <p:sldId id="2146847119" r:id="rId23"/>
    <p:sldId id="2146847120" r:id="rId24"/>
    <p:sldId id="2146847062" r:id="rId25"/>
    <p:sldId id="2146847115" r:id="rId26"/>
    <p:sldId id="2146847153" r:id="rId27"/>
    <p:sldId id="2146847085" r:id="rId28"/>
    <p:sldId id="2146847084" r:id="rId29"/>
    <p:sldId id="2146847064" r:id="rId3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57"/>
            <p14:sldId id="214684712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56"/>
            <p14:sldId id="2146847132"/>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 id="2146847137"/>
          </p14:sldIdLst>
        </p14:section>
        <p14:section name="Databases" id="{AEAFAE72-AD56-48F3-926B-38BAE269038F}">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 id="214684715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p:scale>
          <a:sx n="150" d="100"/>
          <a:sy n="150" d="100"/>
        </p:scale>
        <p:origin x="1608" y="-27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5/31/2025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zure.microsoft.com/ru-ru/updates?id=495312"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ru-ru/updates?id=495302" TargetMode="External"/><Relationship Id="rId2" Type="http://schemas.openxmlformats.org/officeDocument/2006/relationships/hyperlink" Target="https://azure.microsoft.com/ru-ru/updates?id=495605"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chcommunity.microsoft.com/blog/azurecompute/preview-trusted-launch-default-for-new-azure-virtual-machine-scale-set-compute-g/4417865" TargetMode="External"/><Relationship Id="rId2" Type="http://schemas.openxmlformats.org/officeDocument/2006/relationships/hyperlink" Target="https://azure.microsoft.com/ru-ru/updates?id=494993"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echcommunity.microsoft.com/blog/azurecompute/announcing-general-availability-ephemeral-os-disk-support-for-v6-azure-vms/4415163" TargetMode="External"/><Relationship Id="rId2" Type="http://schemas.openxmlformats.org/officeDocument/2006/relationships/hyperlink" Target="https://azure.microsoft.com/ru-ru/updates?id=493909"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ru-ru/updates?id=495106"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blog/microsoftdefenderforoffice365blog/auto-remediation-of-malicious-messages-in-automated-investigation-and-response-a/4418047" TargetMode="External"/><Relationship Id="rId2" Type="http://schemas.openxmlformats.org/officeDocument/2006/relationships/hyperlink" Target="https://techcommunity.microsoft.com/blog/azure-ai-services-blog/introducing-multi-vector-and-scoring-profile-integration-with-semantic-ranking-i/4418313"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ru-ru/updates?id=442638"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ru-ru/updates?id=490047" TargetMode="External"/><Relationship Id="rId2" Type="http://schemas.openxmlformats.org/officeDocument/2006/relationships/hyperlink" Target="https://azure.microsoft.com/ru-ru/updates?id=492962"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ru-ru/updates?id=490042"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ru-ru/updates?id=492953"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ru-ru/updates?id=494357" TargetMode="External"/><Relationship Id="rId2" Type="http://schemas.openxmlformats.org/officeDocument/2006/relationships/hyperlink" Target="https://azure.microsoft.com/ru-ru/updates?id=493296"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ru-ru/updates?id=494352" TargetMode="External"/><Relationship Id="rId2" Type="http://schemas.openxmlformats.org/officeDocument/2006/relationships/hyperlink" Target="https://azure.microsoft.com/ru-ru/updates?id=49478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echcommunity.microsoft.com/blog/microsoft-entra-blog/tls-inspection-now-in-microsoft-entra-internet-access/439597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chcommunity.microsoft.com/blog/windows-itpro-blog/announcing-windows-backup-for-organizations/4416659" TargetMode="External"/><Relationship Id="rId2" Type="http://schemas.openxmlformats.org/officeDocument/2006/relationships/hyperlink" Target="https://azure.microsoft.com/ru-ru/updates?id=49443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#164</a:t>
            </a:r>
          </a:p>
        </p:txBody>
      </p:sp>
      <p:sp>
        <p:nvSpPr>
          <p:cNvPr id="4" name="Text Placeholder 3"/>
          <p:cNvSpPr>
            <a:spLocks noGrp="1"/>
          </p:cNvSpPr>
          <p:nvPr>
            <p:ph type="body" sz="quarter" idx="11"/>
          </p:nvPr>
        </p:nvSpPr>
        <p:spPr/>
        <p:txBody>
          <a:bodyPr/>
          <a:lstStyle/>
          <a:p>
            <a:r>
              <a:rPr lang="en-US" spc="300" dirty="0"/>
              <a:t>June 2,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D37CA-2B1F-FDEE-AB3B-CAA02BD717DF}"/>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B4424148-001D-8F1D-A685-FE2AED0AF0CD}"/>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0560FE2D-7A04-2881-B2BA-FEF4E8060BB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E7072332-A90B-BB73-244E-AF9725B60F57}"/>
              </a:ext>
            </a:extLst>
          </p:cNvPr>
          <p:cNvSpPr>
            <a:spLocks noGrp="1"/>
          </p:cNvSpPr>
          <p:nvPr>
            <p:ph type="body" sz="quarter" idx="16"/>
          </p:nvPr>
        </p:nvSpPr>
        <p:spPr/>
        <p:txBody>
          <a:bodyPr/>
          <a:lstStyle/>
          <a:p>
            <a:pPr algn="just"/>
            <a:r>
              <a:rPr lang="en-US" dirty="0">
                <a:hlinkClick r:id="rId2"/>
              </a:rPr>
              <a:t>Public Preview: Azure Migrate expands support for migrations with Ultra SSD</a:t>
            </a:r>
            <a:endParaRPr lang="en-US" dirty="0"/>
          </a:p>
          <a:p>
            <a:pPr algn="just"/>
            <a:r>
              <a:rPr lang="en-US" dirty="0"/>
              <a:t>Azure Migrate now supports migration </a:t>
            </a:r>
            <a:r>
              <a:rPr lang="en-US" b="1" dirty="0"/>
              <a:t>to Ultra Disk</a:t>
            </a:r>
            <a:r>
              <a:rPr lang="en-US" dirty="0"/>
              <a:t>, enabling customers to seamlessly migrate their on-premises workloads to Azure while taking advantage of Ultra Disk’s cutting-edge performance and scalability. Designed for I/O-intensive workloads</a:t>
            </a:r>
            <a:r>
              <a:rPr lang="en-US" b="1" dirty="0"/>
              <a:t>, such as SAP HANA, high-performance databases like SQL and Oracle</a:t>
            </a:r>
            <a:r>
              <a:rPr lang="en-US" dirty="0"/>
              <a:t>, and latency-sensitive applications, Ultra Disk delivers up to 400,000 IOPS and 10,000 </a:t>
            </a:r>
            <a:r>
              <a:rPr lang="en-US" dirty="0" err="1"/>
              <a:t>MBps</a:t>
            </a:r>
            <a:r>
              <a:rPr lang="en-US" dirty="0"/>
              <a:t> with low sub-millisecond latency, dynamic scalability, and enterprise-grade reliability.</a:t>
            </a:r>
          </a:p>
          <a:p>
            <a:pPr algn="just"/>
            <a:r>
              <a:rPr lang="en-US" dirty="0"/>
              <a:t>In regions where Ultra Disk is available, Azure Migrate has been enhanced to offer Ultra Disk as a selectable option for migrating applicable data disks. </a:t>
            </a:r>
          </a:p>
        </p:txBody>
      </p:sp>
    </p:spTree>
    <p:extLst>
      <p:ext uri="{BB962C8B-B14F-4D97-AF65-F5344CB8AC3E}">
        <p14:creationId xmlns:p14="http://schemas.microsoft.com/office/powerpoint/2010/main" val="24012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dirty="0">
                <a:hlinkClick r:id="rId2"/>
              </a:rPr>
              <a:t>Generally Available: Azure Quota Groups</a:t>
            </a:r>
            <a:endParaRPr lang="en-US" sz="1000" dirty="0"/>
          </a:p>
          <a:p>
            <a:pPr algn="just"/>
            <a:r>
              <a:rPr lang="en-US" sz="1000" b="1" dirty="0"/>
              <a:t>Azure Quota Groups is now generally available, </a:t>
            </a:r>
            <a:r>
              <a:rPr lang="en-US" sz="1000" dirty="0"/>
              <a:t>offering improved flexibility and control for Enterprise Agreement (EA) and internal customers. This feature enables quota sharing across a group of subscriptions, reducing the number of individual quota transactions. </a:t>
            </a:r>
          </a:p>
          <a:p>
            <a:pPr algn="just"/>
            <a:r>
              <a:rPr lang="en-US" sz="1000" dirty="0"/>
              <a:t>Quota management is elevated from the subscription level to a centralized Quota Group Azure Resource Manager (ARM) object, allowing customers to manage procured quota within a group through self-service—without Microsoft approval. </a:t>
            </a:r>
          </a:p>
          <a:p>
            <a:pPr algn="just"/>
            <a:r>
              <a:rPr lang="en-US" sz="1000" dirty="0"/>
              <a:t>Key benefits: </a:t>
            </a:r>
          </a:p>
          <a:p>
            <a:pPr marL="171450" indent="-171450" algn="just">
              <a:buFont typeface="Arial" panose="020B0604020202020204" pitchFamily="34" charset="0"/>
              <a:buChar char="•"/>
            </a:pPr>
            <a:r>
              <a:rPr lang="en-US" sz="1000" b="1" dirty="0"/>
              <a:t>Cross-subscription sharing: </a:t>
            </a:r>
            <a:r>
              <a:rPr lang="en-US" sz="1000" dirty="0"/>
              <a:t>Share and manage quota across multiple subscriptions in a group. </a:t>
            </a:r>
          </a:p>
          <a:p>
            <a:pPr marL="171450" indent="-171450" algn="just">
              <a:buFont typeface="Arial" panose="020B0604020202020204" pitchFamily="34" charset="0"/>
              <a:buChar char="•"/>
            </a:pPr>
            <a:r>
              <a:rPr lang="en-US" sz="1000" b="1" dirty="0"/>
              <a:t>Self-service management: </a:t>
            </a:r>
            <a:r>
              <a:rPr lang="en-US" sz="1000" dirty="0"/>
              <a:t>Allocate or reassign unused quota without filing support requests. </a:t>
            </a:r>
          </a:p>
          <a:p>
            <a:pPr marL="171450" indent="-171450" algn="just">
              <a:buFont typeface="Arial" panose="020B0604020202020204" pitchFamily="34" charset="0"/>
              <a:buChar char="•"/>
            </a:pPr>
            <a:r>
              <a:rPr lang="en-US" sz="1000" b="1" dirty="0"/>
              <a:t>Reduced support overhead: </a:t>
            </a:r>
            <a:r>
              <a:rPr lang="en-US" sz="1000" dirty="0"/>
              <a:t>Fewer tickets for quota changes or new subscription setups. </a:t>
            </a:r>
          </a:p>
          <a:p>
            <a:pPr marL="171450" indent="-171450" algn="just">
              <a:buFont typeface="Arial" panose="020B0604020202020204" pitchFamily="34" charset="0"/>
              <a:buChar char="•"/>
            </a:pPr>
            <a:r>
              <a:rPr lang="en-US" sz="1000" b="1" dirty="0"/>
              <a:t>Centralized requests: </a:t>
            </a:r>
            <a:r>
              <a:rPr lang="en-US" sz="1000" dirty="0"/>
              <a:t>Submit one quota request at the group level and distribute as needed. </a:t>
            </a:r>
          </a:p>
          <a:p>
            <a:pPr marL="171450" indent="-171450" algn="just">
              <a:buFont typeface="Arial" panose="020B0604020202020204" pitchFamily="34" charset="0"/>
              <a:buChar char="•"/>
            </a:pPr>
            <a:r>
              <a:rPr lang="en-US" sz="1000" dirty="0"/>
              <a:t>Azure Quota Groups streamlines quota operations and empowers customers with greater agility in managing their Azure resources. </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3"/>
              </a:rPr>
              <a:t>Generally Available: Azure Migrate enhances support with Premium SSD v2 Disks</a:t>
            </a:r>
            <a:endParaRPr lang="en-US" dirty="0"/>
          </a:p>
          <a:p>
            <a:pPr algn="just"/>
            <a:r>
              <a:rPr lang="en-US" dirty="0"/>
              <a:t>Azure Migrate now supports migration </a:t>
            </a:r>
            <a:r>
              <a:rPr lang="en-US" b="1" dirty="0"/>
              <a:t>to Premium SSD v2 (Pv2) disks</a:t>
            </a:r>
            <a:r>
              <a:rPr lang="en-US" dirty="0"/>
              <a:t>, offering customers a seamless experience to migrate their on-premises workloads to Azure and benefit from the greater flexibility and enhanced performance of Pv2 disks in Azure.</a:t>
            </a:r>
          </a:p>
          <a:p>
            <a:pPr algn="just"/>
            <a:r>
              <a:rPr lang="en-US" dirty="0"/>
              <a:t>Pv2 disks offer </a:t>
            </a:r>
            <a:r>
              <a:rPr lang="en-US" b="1" dirty="0"/>
              <a:t>sub-millisecond disk latencies for demanding IO-intensive workloads at a low-cost</a:t>
            </a:r>
            <a:r>
              <a:rPr lang="en-US" dirty="0"/>
              <a:t>. Customers can use that to improve the price-performance of a broad range of enterprise production workloads such as SQL Server, Oracle, MariaDB, SAP, Cassandra, Mongo DB, big data, analytics, gaming, on virtual machines, or stateful containers. Azure Migrate now recommends Pv2 as the target disk type for eligible data disks in regions where Pv2 is available and offers Pv2 as a selectable option for migrating applicable data disks.</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4724150" y="899531"/>
            <a:ext cx="3955312" cy="1481720"/>
          </a:xfrm>
        </p:spPr>
        <p:txBody>
          <a:bodyPr/>
          <a:lstStyle/>
          <a:p>
            <a:pPr algn="just"/>
            <a:r>
              <a:rPr lang="en-US" dirty="0">
                <a:hlinkClick r:id="rId2"/>
              </a:rPr>
              <a:t>Generally Available: App Service Hybrid Connection Manager</a:t>
            </a:r>
            <a:endParaRPr lang="en-US" dirty="0"/>
          </a:p>
          <a:p>
            <a:pPr algn="just"/>
            <a:r>
              <a:rPr lang="en-US" dirty="0"/>
              <a:t>This new version has an updated look and feel and provides the following advantages over the previous version:</a:t>
            </a:r>
          </a:p>
          <a:p>
            <a:pPr marL="171450" indent="-171450" algn="just">
              <a:buFont typeface="Arial" panose="020B0604020202020204" pitchFamily="34" charset="0"/>
              <a:buChar char="•"/>
            </a:pPr>
            <a:r>
              <a:rPr lang="en-US" dirty="0"/>
              <a:t>Support for both </a:t>
            </a:r>
            <a:r>
              <a:rPr lang="en-US" b="1" dirty="0"/>
              <a:t>Windows and Linux clients</a:t>
            </a:r>
          </a:p>
          <a:p>
            <a:pPr marL="171450" indent="-171450" algn="just">
              <a:buFont typeface="Arial" panose="020B0604020202020204" pitchFamily="34" charset="0"/>
              <a:buChar char="•"/>
            </a:pPr>
            <a:r>
              <a:rPr lang="en-US" dirty="0"/>
              <a:t>Enhanced logging and visibility </a:t>
            </a:r>
            <a:r>
              <a:rPr lang="en-US" b="1" dirty="0"/>
              <a:t>into operating status</a:t>
            </a:r>
          </a:p>
          <a:p>
            <a:pPr marL="171450" indent="-171450" algn="just">
              <a:buFont typeface="Arial" panose="020B0604020202020204" pitchFamily="34" charset="0"/>
              <a:buChar char="•"/>
            </a:pPr>
            <a:r>
              <a:rPr lang="en-US" dirty="0"/>
              <a:t>Refreshed </a:t>
            </a:r>
            <a:r>
              <a:rPr lang="en-US" b="1" dirty="0"/>
              <a:t>GUI and a new CLI experience </a:t>
            </a:r>
            <a:r>
              <a:rPr lang="en-US" dirty="0"/>
              <a:t>for cross-platform compatibility</a:t>
            </a:r>
          </a:p>
        </p:txBody>
      </p:sp>
      <p:sp>
        <p:nvSpPr>
          <p:cNvPr id="2" name="Text Placeholder 13">
            <a:extLst>
              <a:ext uri="{FF2B5EF4-FFF2-40B4-BE49-F238E27FC236}">
                <a16:creationId xmlns:a16="http://schemas.microsoft.com/office/drawing/2014/main" id="{D5C20627-BF61-394B-61E8-E9F6702CBB52}"/>
              </a:ext>
            </a:extLst>
          </p:cNvPr>
          <p:cNvSpPr txBox="1">
            <a:spLocks/>
          </p:cNvSpPr>
          <p:nvPr/>
        </p:nvSpPr>
        <p:spPr>
          <a:xfrm>
            <a:off x="342900" y="855080"/>
            <a:ext cx="3955312" cy="235647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[Preview] Trusted launch Default for new Azure virtual machine, Scale set, compute gallery and disk</a:t>
            </a:r>
            <a:endParaRPr lang="en-US" dirty="0"/>
          </a:p>
          <a:p>
            <a:pPr algn="just"/>
            <a:r>
              <a:rPr lang="en-US" dirty="0"/>
              <a:t>MS announced public preview for upcoming Trusted Launch as default (</a:t>
            </a:r>
            <a:r>
              <a:rPr lang="en-US" dirty="0" err="1"/>
              <a:t>TLaD</a:t>
            </a:r>
            <a:r>
              <a:rPr lang="en-US" dirty="0"/>
              <a:t>) change that will affect new deployments of Gen2 Virtual Machines (VMs), Virtual Machine Scale Sets (Scale set), Azure Compute Gallery (ACG) and OS disk resources in Azure. The change will:</a:t>
            </a:r>
          </a:p>
          <a:p>
            <a:pPr marL="171450" indent="-171450" algn="just">
              <a:buFont typeface="Arial" panose="020B0604020202020204" pitchFamily="34" charset="0"/>
              <a:buChar char="•"/>
            </a:pPr>
            <a:r>
              <a:rPr lang="en-US" dirty="0"/>
              <a:t>Set security type as “</a:t>
            </a:r>
            <a:r>
              <a:rPr lang="en-US" b="1" dirty="0" err="1"/>
              <a:t>TrustedLaunch</a:t>
            </a:r>
            <a:r>
              <a:rPr lang="en-US" dirty="0"/>
              <a:t>” by default for new Gen2 VM &amp; Scale set deployments.</a:t>
            </a:r>
          </a:p>
          <a:p>
            <a:pPr marL="171450" indent="-171450" algn="just">
              <a:buFont typeface="Arial" panose="020B0604020202020204" pitchFamily="34" charset="0"/>
              <a:buChar char="•"/>
            </a:pPr>
            <a:r>
              <a:rPr lang="en-US" dirty="0"/>
              <a:t>Set security type as “</a:t>
            </a:r>
            <a:r>
              <a:rPr lang="en-US" b="1" dirty="0" err="1"/>
              <a:t>TrustedLaunchSupported</a:t>
            </a:r>
            <a:r>
              <a:rPr lang="en-US" dirty="0"/>
              <a:t>” by default for new Gen2 ACG image definitions.</a:t>
            </a:r>
          </a:p>
          <a:p>
            <a:pPr marL="171450" indent="-171450" algn="just">
              <a:buFont typeface="Arial" panose="020B0604020202020204" pitchFamily="34" charset="0"/>
              <a:buChar char="•"/>
            </a:pPr>
            <a:r>
              <a:rPr lang="en-US" dirty="0"/>
              <a:t>Introduce new property in disk named “</a:t>
            </a:r>
            <a:r>
              <a:rPr lang="en-US" b="1" dirty="0" err="1"/>
              <a:t>SupportedSecurityOption</a:t>
            </a:r>
            <a:r>
              <a:rPr lang="en-US" dirty="0"/>
              <a:t>” and inherit the security type value of image using which disk is created.</a:t>
            </a:r>
          </a:p>
        </p:txBody>
      </p:sp>
      <p:pic>
        <p:nvPicPr>
          <p:cNvPr id="3" name="Picture 2">
            <a:extLst>
              <a:ext uri="{FF2B5EF4-FFF2-40B4-BE49-F238E27FC236}">
                <a16:creationId xmlns:a16="http://schemas.microsoft.com/office/drawing/2014/main" id="{FE88086D-253A-B330-FABA-F03F430D3F95}"/>
              </a:ext>
            </a:extLst>
          </p:cNvPr>
          <p:cNvPicPr>
            <a:picLocks noChangeAspect="1"/>
          </p:cNvPicPr>
          <p:nvPr/>
        </p:nvPicPr>
        <p:blipFill>
          <a:blip r:embed="rId4"/>
          <a:stretch>
            <a:fillRect/>
          </a:stretch>
        </p:blipFill>
        <p:spPr>
          <a:xfrm>
            <a:off x="5201138" y="2329368"/>
            <a:ext cx="3238540" cy="1764366"/>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Customer-managed keys for Azure NetApp Files volume encryption with Azure Key Vault Managed HSM</a:t>
            </a:r>
            <a:endParaRPr lang="en-US" sz="1000" dirty="0"/>
          </a:p>
          <a:p>
            <a:pPr algn="just"/>
            <a:r>
              <a:rPr lang="en-US" sz="1000" dirty="0"/>
              <a:t>Azure NetApp Files volume encryption choices have expanded to offer support </a:t>
            </a:r>
            <a:r>
              <a:rPr lang="en-US" sz="1000" b="1" dirty="0"/>
              <a:t>customer-managed keys for Azure NetApp Files volume encryption </a:t>
            </a:r>
            <a:r>
              <a:rPr lang="en-US" sz="1000" dirty="0"/>
              <a:t>with Azure Key Vault Managed HSM. </a:t>
            </a:r>
          </a:p>
          <a:p>
            <a:pPr algn="just"/>
            <a:r>
              <a:rPr lang="en-US" sz="1000" dirty="0"/>
              <a:t>This capability offers increased security </a:t>
            </a:r>
            <a:r>
              <a:rPr lang="en-US" sz="1000" b="1" dirty="0"/>
              <a:t>from FIPS 140-2 Level 2 to FIPS 140-2 Level 3 </a:t>
            </a:r>
            <a:r>
              <a:rPr lang="en-US" sz="1000" dirty="0"/>
              <a:t>for critical deployments. Various applications that leverage HSM security include payment processing, application-level encryption, authentication. Industry verticals that use HSMs include financial services, public sector, IT/Telco (secure communications), energy (securing critical infrastructure).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Announcing General Availability: Ephemeral OS Disk support for v6 Azure VMs</a:t>
            </a:r>
            <a:endParaRPr lang="en-US" dirty="0"/>
          </a:p>
          <a:p>
            <a:pPr algn="just"/>
            <a:r>
              <a:rPr lang="en-US" dirty="0"/>
              <a:t>Microsoft announced the General Availability (GA) </a:t>
            </a:r>
            <a:r>
              <a:rPr lang="en-US" b="1" dirty="0"/>
              <a:t>of Ephemeral OS Disks with </a:t>
            </a:r>
            <a:r>
              <a:rPr lang="en-US" b="1" dirty="0" err="1"/>
              <a:t>NVMe</a:t>
            </a:r>
            <a:r>
              <a:rPr lang="en-US" b="1" dirty="0"/>
              <a:t> disk placement </a:t>
            </a:r>
            <a:r>
              <a:rPr lang="en-US" dirty="0"/>
              <a:t>for the latest generation of Azure v6 Virtual Machines (VMs), including the Dadsv6, Ddsv6, and related series. This feature brings up </a:t>
            </a:r>
            <a:r>
              <a:rPr lang="en-US" b="1" dirty="0"/>
              <a:t>to 10X higher OS disk performance compared to Managed OS disks</a:t>
            </a:r>
            <a:r>
              <a:rPr lang="en-US" dirty="0"/>
              <a:t>—significantly boosting VM speed and responsiveness for your stateless workloads.</a:t>
            </a:r>
          </a:p>
          <a:p>
            <a:pPr algn="just"/>
            <a:r>
              <a:rPr lang="en-US" dirty="0"/>
              <a:t>These disks are non-persistent, making them perfect for scenarios where performance, scalability, and fast reimaging matter more than long-term data retention.</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Public Preview: Live Resize for Premium SSD v2 and Ultra </a:t>
            </a:r>
            <a:r>
              <a:rPr lang="en-US" dirty="0" err="1">
                <a:hlinkClick r:id="rId2"/>
              </a:rPr>
              <a:t>NVMe</a:t>
            </a:r>
            <a:r>
              <a:rPr lang="en-US" dirty="0">
                <a:hlinkClick r:id="rId2"/>
              </a:rPr>
              <a:t> Disks</a:t>
            </a:r>
            <a:endParaRPr lang="en-US" dirty="0"/>
          </a:p>
          <a:p>
            <a:pPr algn="just"/>
            <a:r>
              <a:rPr lang="en-US" dirty="0"/>
              <a:t>MS announced the public preview of Live Resize for Premium SSD v2 (Pv2) and Ultra </a:t>
            </a:r>
            <a:r>
              <a:rPr lang="en-US" dirty="0" err="1"/>
              <a:t>NVMe</a:t>
            </a:r>
            <a:r>
              <a:rPr lang="en-US" dirty="0"/>
              <a:t> Disks. This feature allows to dynamically expand the storage capacity of disks without any disruption to applications. To optimize costs, it is possible to start with smaller disks and gradually increase their storage capacity as needed, all without experiencing any downtime. </a:t>
            </a:r>
          </a:p>
          <a:p>
            <a:pPr marL="171450" indent="-171450" algn="just">
              <a:buFont typeface="Arial" panose="020B0604020202020204" pitchFamily="34" charset="0"/>
              <a:buChar char="•"/>
            </a:pPr>
            <a:r>
              <a:rPr lang="en-US" dirty="0"/>
              <a:t>This limitation doesn't apply to Premium SSD v2 or Ultra Disks:</a:t>
            </a:r>
          </a:p>
          <a:p>
            <a:pPr marL="171450" indent="-171450" algn="just">
              <a:buFont typeface="Arial" panose="020B0604020202020204" pitchFamily="34" charset="0"/>
              <a:buChar char="•"/>
            </a:pPr>
            <a:r>
              <a:rPr lang="en-US" dirty="0"/>
              <a:t>If a </a:t>
            </a:r>
            <a:r>
              <a:rPr lang="en-US" b="1" dirty="0"/>
              <a:t>Standard HDD, Standard SSD, or Premium SSD </a:t>
            </a:r>
            <a:r>
              <a:rPr lang="en-US" dirty="0"/>
              <a:t>disk is 4 TiB or less, deallocate VM and detach the disk before expanding it beyond 4 TiB. If one of those disk types is already greater than 4 TiB, it is possible to expand it without deallocating the VM and detaching the disk.</a:t>
            </a:r>
          </a:p>
          <a:p>
            <a:pPr marL="171450" indent="-171450" algn="just">
              <a:buFont typeface="Arial" panose="020B0604020202020204" pitchFamily="34" charset="0"/>
              <a:buChar char="•"/>
            </a:pPr>
            <a:r>
              <a:rPr lang="en-US" dirty="0"/>
              <a:t>Only supported for data disks.</a:t>
            </a:r>
          </a:p>
          <a:p>
            <a:pPr marL="171450" indent="-171450" algn="just">
              <a:buFont typeface="Arial" panose="020B0604020202020204" pitchFamily="34" charset="0"/>
              <a:buChar char="•"/>
            </a:pPr>
            <a:r>
              <a:rPr lang="en-US" dirty="0"/>
              <a:t>Not supported for shared disks.</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Multi-Vector and Scoring Profile integration with Semantic Ranking in Azure AI Search</a:t>
            </a:r>
            <a:endParaRPr lang="ru-RU" dirty="0"/>
          </a:p>
          <a:p>
            <a:pPr algn="just"/>
            <a:r>
              <a:rPr lang="en-US" dirty="0"/>
              <a:t>MS announce </a:t>
            </a:r>
            <a:r>
              <a:rPr lang="en-US" b="1" dirty="0"/>
              <a:t>two powerful new enhancements in Azure AI Search: Multi-Vector Field Support</a:t>
            </a:r>
            <a:r>
              <a:rPr lang="en-US" dirty="0"/>
              <a:t> and </a:t>
            </a:r>
            <a:r>
              <a:rPr lang="en-US" b="1" dirty="0"/>
              <a:t>Scoring Profiles Integration with Semantic Ranking</a:t>
            </a:r>
            <a:r>
              <a:rPr lang="en-US" dirty="0"/>
              <a:t>. </a:t>
            </a:r>
          </a:p>
          <a:p>
            <a:pPr marL="171450" indent="-171450" algn="just">
              <a:buFont typeface="Arial" panose="020B0604020202020204" pitchFamily="34" charset="0"/>
              <a:buChar char="•"/>
            </a:pPr>
            <a:r>
              <a:rPr lang="en-US" b="1" dirty="0"/>
              <a:t>Multi-Vector Field Support </a:t>
            </a:r>
            <a:r>
              <a:rPr lang="en-US" dirty="0"/>
              <a:t>- Previously, vector fields `(Collection(</a:t>
            </a:r>
            <a:r>
              <a:rPr lang="en-US" dirty="0" err="1"/>
              <a:t>Edm.Single</a:t>
            </a:r>
            <a:r>
              <a:rPr lang="en-US" dirty="0"/>
              <a:t>))` or other narrow types could only exist at the top level of your index. Now, Azure AI Search enables you to embed multiple vectors within nested fields, providing richer context and deeper semantic understanding</a:t>
            </a:r>
          </a:p>
          <a:p>
            <a:pPr marL="171450" indent="-171450" algn="just">
              <a:buFont typeface="Arial" panose="020B0604020202020204" pitchFamily="34" charset="0"/>
              <a:buChar char="•"/>
            </a:pPr>
            <a:r>
              <a:rPr lang="en-US" b="1" dirty="0"/>
              <a:t>Enhanced Semantic Ranking with Scoring Profiles </a:t>
            </a:r>
            <a:r>
              <a:rPr lang="en-US" dirty="0"/>
              <a:t>- Previously, scoring profiles influenced search results only during initial ranking. With this enhancement, scoring profiles also apply after semantic reranking, ensuring that your boosts shape the final results.</a:t>
            </a:r>
          </a:p>
        </p:txBody>
      </p:sp>
      <p:sp>
        <p:nvSpPr>
          <p:cNvPr id="2" name="Text Placeholder 13">
            <a:extLst>
              <a:ext uri="{FF2B5EF4-FFF2-40B4-BE49-F238E27FC236}">
                <a16:creationId xmlns:a16="http://schemas.microsoft.com/office/drawing/2014/main" id="{0B331A00-CF62-F468-BCCC-F6840B7358F5}"/>
              </a:ext>
            </a:extLst>
          </p:cNvPr>
          <p:cNvSpPr txBox="1">
            <a:spLocks/>
          </p:cNvSpPr>
          <p:nvPr/>
        </p:nvSpPr>
        <p:spPr>
          <a:xfrm>
            <a:off x="4679950" y="855080"/>
            <a:ext cx="3955312" cy="12150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Auto-Remediation of Malicious Messages in Automated Investigation and Response (AIR) is GA</a:t>
            </a:r>
            <a:endParaRPr lang="en-US" dirty="0"/>
          </a:p>
          <a:p>
            <a:pPr algn="just"/>
            <a:r>
              <a:rPr lang="en-US" dirty="0"/>
              <a:t>MS  announced the GA release of auto-remediation of malicious messages through automated investigation and response (AIR) expanding this powerful tool and deliver on full end to end automation of key SOC scenarios.</a:t>
            </a:r>
          </a:p>
          <a:p>
            <a:pPr algn="just"/>
            <a:endParaRPr lang="en-US" dirty="0"/>
          </a:p>
        </p:txBody>
      </p:sp>
      <p:pic>
        <p:nvPicPr>
          <p:cNvPr id="3" name="Picture 2">
            <a:extLst>
              <a:ext uri="{FF2B5EF4-FFF2-40B4-BE49-F238E27FC236}">
                <a16:creationId xmlns:a16="http://schemas.microsoft.com/office/drawing/2014/main" id="{D00F67BE-0B29-8152-C32F-F2B32E1845D0}"/>
              </a:ext>
            </a:extLst>
          </p:cNvPr>
          <p:cNvPicPr>
            <a:picLocks noChangeAspect="1"/>
          </p:cNvPicPr>
          <p:nvPr/>
        </p:nvPicPr>
        <p:blipFill>
          <a:blip r:embed="rId4"/>
          <a:stretch>
            <a:fillRect/>
          </a:stretch>
        </p:blipFill>
        <p:spPr>
          <a:xfrm>
            <a:off x="4824900" y="2070100"/>
            <a:ext cx="3665411" cy="1791009"/>
          </a:xfrm>
          <a:prstGeom prst="rect">
            <a:avLst/>
          </a:prstGeom>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Cosmos DB JavaScript SDK 4.0</a:t>
            </a:r>
            <a:endParaRPr lang="en-US" dirty="0"/>
          </a:p>
          <a:p>
            <a:pPr algn="just"/>
            <a:r>
              <a:rPr lang="en-US" b="1" dirty="0"/>
              <a:t>The Azure Cosmos DB JavaScript SDK 4.0 is now generally available</a:t>
            </a:r>
            <a:r>
              <a:rPr lang="en-US" dirty="0"/>
              <a:t>. This major update brings a range of enhancements to help build more efficient and scalable applications.</a:t>
            </a:r>
          </a:p>
          <a:p>
            <a:pPr algn="just"/>
            <a:r>
              <a:rPr lang="en-US" dirty="0"/>
              <a:t>Key improvements include enhanced diagnostic </a:t>
            </a:r>
            <a:r>
              <a:rPr lang="en-US" b="1" dirty="0"/>
              <a:t>logging for better performance tracking, an improved bulk API for faster data operations, and a more flexible query design for efficient scaling</a:t>
            </a:r>
            <a:r>
              <a:rPr lang="en-US" dirty="0"/>
              <a:t>. The SDK also introduces client-side encryption to support data security, as well as AI-driven features, including vector search and full-text search to enable advanced search capabilities. </a:t>
            </a:r>
          </a:p>
          <a:p>
            <a:pPr algn="just"/>
            <a:r>
              <a:rPr lang="en-US" dirty="0"/>
              <a:t>These updates make the Azure Cosmos DB JavaScript SDK 4.0 a powerful tool for building high-performance applications. </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Retirement: Language Understanding (LUIS) retirement extended to October 31, 2025</a:t>
            </a:r>
            <a:endParaRPr lang="en-US" sz="1000" dirty="0"/>
          </a:p>
          <a:p>
            <a:pPr algn="just"/>
            <a:r>
              <a:rPr lang="en-US" sz="1000" dirty="0"/>
              <a:t>Language Understanding (LUIS) would be retired </a:t>
            </a:r>
            <a:r>
              <a:rPr lang="en-US" sz="1000" b="1" dirty="0"/>
              <a:t>on October 1, 2025</a:t>
            </a:r>
            <a:r>
              <a:rPr lang="en-US" sz="1000" dirty="0"/>
              <a:t>. Based on feedback, it will be extended to </a:t>
            </a:r>
            <a:r>
              <a:rPr lang="en-US" sz="1000" b="1" dirty="0"/>
              <a:t>October 31, 2025. </a:t>
            </a:r>
          </a:p>
          <a:p>
            <a:pPr algn="just"/>
            <a:r>
              <a:rPr lang="en-US" sz="1000" dirty="0"/>
              <a:t>On </a:t>
            </a:r>
            <a:r>
              <a:rPr lang="en-US" sz="1000" b="1" dirty="0"/>
              <a:t>October 31, 2025, Language Understanding (LUIS) </a:t>
            </a:r>
            <a:r>
              <a:rPr lang="en-US" sz="1000" dirty="0"/>
              <a:t>will be retired. Before that date, please migrate to conversational language understanding, a capability of Azure AI Service for Language. Conversational language understanding provides many of the capabilities of LUIS, plus enhancements such as:  </a:t>
            </a:r>
          </a:p>
          <a:p>
            <a:pPr marL="171450" indent="-171450" algn="just">
              <a:buFont typeface="Arial" panose="020B0604020202020204" pitchFamily="34" charset="0"/>
              <a:buChar char="•"/>
            </a:pPr>
            <a:r>
              <a:rPr lang="en-US" sz="1000" dirty="0"/>
              <a:t>Enhanced AI quality using state-of-the-art machine learning models  </a:t>
            </a:r>
          </a:p>
          <a:p>
            <a:pPr marL="171450" indent="-171450" algn="just">
              <a:buFont typeface="Arial" panose="020B0604020202020204" pitchFamily="34" charset="0"/>
              <a:buChar char="•"/>
            </a:pPr>
            <a:r>
              <a:rPr lang="en-US" sz="1000" dirty="0"/>
              <a:t>Multilingual capabilities that allow to train in one language and predict in others  </a:t>
            </a:r>
          </a:p>
          <a:p>
            <a:pPr marL="171450" indent="-171450" algn="just">
              <a:buFont typeface="Arial" panose="020B0604020202020204" pitchFamily="34" charset="0"/>
              <a:buChar char="•"/>
            </a:pPr>
            <a:r>
              <a:rPr lang="en-US" sz="1000" dirty="0"/>
              <a:t>Built-in routing between conversational language understanding and custom question answering projects using orchestration workflow  </a:t>
            </a:r>
          </a:p>
          <a:p>
            <a:pPr marL="171450" indent="-171450" algn="just">
              <a:buFont typeface="Arial" panose="020B0604020202020204" pitchFamily="34" charset="0"/>
              <a:buChar char="•"/>
            </a:pPr>
            <a:r>
              <a:rPr lang="en-US" sz="1000" dirty="0"/>
              <a:t>Access to a suite of features available on Azure AI Service for Language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Retirement: Microsoft Fabric Runtime 1.2</a:t>
            </a:r>
            <a:endParaRPr lang="en-US" dirty="0"/>
          </a:p>
          <a:p>
            <a:pPr algn="just"/>
            <a:r>
              <a:rPr lang="en-US" dirty="0"/>
              <a:t>End of Support for </a:t>
            </a:r>
            <a:r>
              <a:rPr lang="en-US" b="1" dirty="0"/>
              <a:t>Microsoft Fabric Runtime 1.2 has been announced</a:t>
            </a:r>
            <a:r>
              <a:rPr lang="en-US" dirty="0"/>
              <a:t>. </a:t>
            </a:r>
            <a:r>
              <a:rPr lang="en-US" b="1" dirty="0"/>
              <a:t>Microsoft Fabric Runtime 1.2 will be deprecated and disabled March 31, 2026. </a:t>
            </a:r>
            <a:r>
              <a:rPr lang="en-US" dirty="0"/>
              <a:t>  MS recommend upgrading Fabric workspace and environments to use Runtime 1.3 (Apache Spark 3.5 and Delta Lake 3.2).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p:txBody>
          <a:bodyPr/>
          <a:lstStyle/>
          <a:p>
            <a:pPr algn="just"/>
            <a:r>
              <a:rPr lang="en-US" dirty="0">
                <a:hlinkClick r:id="rId2"/>
              </a:rPr>
              <a:t>Retirement: Azure Synapse Runtime for Apache Spark 3.4</a:t>
            </a:r>
            <a:endParaRPr lang="en-US" dirty="0"/>
          </a:p>
          <a:p>
            <a:pPr algn="just"/>
            <a:r>
              <a:rPr lang="en-US" dirty="0"/>
              <a:t>End of Support Announcement for </a:t>
            </a:r>
            <a:r>
              <a:rPr lang="en-US" b="1" dirty="0"/>
              <a:t>Azure Synapse Runtime for Apache Spark 3.4. Azure Synapse Runtime for Apache Spark 3.4 </a:t>
            </a:r>
            <a:r>
              <a:rPr lang="en-US" dirty="0"/>
              <a:t>will be deprecated and disabled March 31, 2026.  </a:t>
            </a:r>
          </a:p>
        </p:txBody>
      </p:sp>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Private subnet</a:t>
            </a:r>
            <a:endParaRPr lang="en-US" dirty="0"/>
          </a:p>
          <a:p>
            <a:pPr algn="just"/>
            <a:r>
              <a:rPr lang="en-US" dirty="0"/>
              <a:t>Currently, when virtual machines are created in a virtual network without any explicit outbound connectivity, they are assigned a default outbound public IP address. These implicit IPs are subject to change, not associated with a subscription, difficult to troubleshoot, and do not follow Azure's model of "secure by default" which ensures customers have strong security without additional steps needed.  The private subnet feature prevents this insecure implicit connectivity for any newly created subnets by setting the "default outbound access" parameter to false.</a:t>
            </a:r>
          </a:p>
          <a:p>
            <a:pPr algn="just"/>
            <a:r>
              <a:rPr lang="en-US" dirty="0"/>
              <a:t>Additionally, please note that after September 30th, 2025, new virtual networks will default to using private subnets, meaning that an explicit outbound method must be enabled in order to reach public endpoints on the Internet and within Microsoft.</a:t>
            </a:r>
          </a:p>
        </p:txBody>
      </p:sp>
      <p:pic>
        <p:nvPicPr>
          <p:cNvPr id="1026" name="Picture 2" descr="Diagram of explicit outbound options.">
            <a:extLst>
              <a:ext uri="{FF2B5EF4-FFF2-40B4-BE49-F238E27FC236}">
                <a16:creationId xmlns:a16="http://schemas.microsoft.com/office/drawing/2014/main" id="{6349CAC2-E3F2-F933-FEAE-1E3844112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857" y="855080"/>
            <a:ext cx="4002156" cy="340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F2E912-D743-3A82-EA2C-6852A1A82077}"/>
              </a:ext>
            </a:extLst>
          </p:cNvPr>
          <p:cNvSpPr>
            <a:spLocks noGrp="1"/>
          </p:cNvSpPr>
          <p:nvPr>
            <p:ph type="body" sz="quarter" idx="10"/>
          </p:nvPr>
        </p:nvSpPr>
        <p:spPr>
          <a:xfrm>
            <a:off x="4433776" y="855080"/>
            <a:ext cx="4365038" cy="2460549"/>
          </a:xfrm>
        </p:spPr>
        <p:txBody>
          <a:bodyPr/>
          <a:lstStyle/>
          <a:p>
            <a:pPr algn="just"/>
            <a:r>
              <a:rPr lang="en-US" sz="1000" dirty="0">
                <a:hlinkClick r:id="rId2"/>
              </a:rPr>
              <a:t>Generally Available: Destination Network Address Translation (DNAT) on Azure Firewall Private IP address</a:t>
            </a:r>
            <a:endParaRPr lang="en-US" sz="1000" dirty="0"/>
          </a:p>
          <a:p>
            <a:pPr algn="just"/>
            <a:r>
              <a:rPr lang="en-US" sz="1000" dirty="0"/>
              <a:t>Azure Firewall enhances the </a:t>
            </a:r>
            <a:r>
              <a:rPr lang="en-US" sz="1000" b="1" dirty="0"/>
              <a:t>DNAT rule configuration </a:t>
            </a:r>
            <a:r>
              <a:rPr lang="en-US" sz="1000" dirty="0"/>
              <a:t>to support port translations on its </a:t>
            </a:r>
            <a:r>
              <a:rPr lang="en-US" sz="1000" b="1" dirty="0"/>
              <a:t>Private IP address. </a:t>
            </a:r>
          </a:p>
          <a:p>
            <a:pPr algn="just"/>
            <a:r>
              <a:rPr lang="en-US" sz="1000" dirty="0"/>
              <a:t>DNAT on Azure Firewall Private IP address helps connect overlapped IP networks, which is a common scenario for enterprises when onboarding new partners to their network or merging with new acquisitions. </a:t>
            </a:r>
          </a:p>
          <a:p>
            <a:pPr algn="just"/>
            <a:r>
              <a:rPr lang="en-US" sz="1000" dirty="0"/>
              <a:t>This capability is also relevant for hybrid scenarios, connecting on-premises datacenters to Azure, where DNAT bridges the gap, enabling communication between private resources over non-routable IP addresses.</a:t>
            </a:r>
          </a:p>
          <a:p>
            <a:pPr algn="just"/>
            <a:r>
              <a:rPr lang="en-US" sz="1000" dirty="0"/>
              <a:t>Destination Network Address Translation (DNAT) involves transforming the destination IP address and/or port of a packet that is routed and reverses this process for any responses. In other words, DNAT translates destination IP addresses.</a:t>
            </a:r>
          </a:p>
        </p:txBody>
      </p:sp>
      <p:sp>
        <p:nvSpPr>
          <p:cNvPr id="3" name="Title 2">
            <a:extLst>
              <a:ext uri="{FF2B5EF4-FFF2-40B4-BE49-F238E27FC236}">
                <a16:creationId xmlns:a16="http://schemas.microsoft.com/office/drawing/2014/main" id="{AFE83446-A5E3-34C3-E79E-9F388ED290CC}"/>
              </a:ext>
            </a:extLst>
          </p:cNvPr>
          <p:cNvSpPr>
            <a:spLocks noGrp="1"/>
          </p:cNvSpPr>
          <p:nvPr>
            <p:ph type="title"/>
          </p:nvPr>
        </p:nvSpPr>
        <p:spPr/>
        <p:txBody>
          <a:bodyPr/>
          <a:lstStyle/>
          <a:p>
            <a:r>
              <a:rPr lang="en-US" sz="1600" dirty="0"/>
              <a:t>Networking Updates</a:t>
            </a:r>
            <a:endParaRPr lang="en-US" dirty="0"/>
          </a:p>
        </p:txBody>
      </p:sp>
      <p:sp>
        <p:nvSpPr>
          <p:cNvPr id="4" name="Text Placeholder 3">
            <a:extLst>
              <a:ext uri="{FF2B5EF4-FFF2-40B4-BE49-F238E27FC236}">
                <a16:creationId xmlns:a16="http://schemas.microsoft.com/office/drawing/2014/main" id="{F4DC3BFE-0881-15D3-A28E-4EA4433856F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BB6721E-C1B4-6168-F268-3C10525345A8}"/>
              </a:ext>
            </a:extLst>
          </p:cNvPr>
          <p:cNvSpPr>
            <a:spLocks noGrp="1"/>
          </p:cNvSpPr>
          <p:nvPr>
            <p:ph type="body" sz="quarter" idx="16"/>
          </p:nvPr>
        </p:nvSpPr>
        <p:spPr/>
        <p:txBody>
          <a:bodyPr/>
          <a:lstStyle/>
          <a:p>
            <a:pPr algn="just"/>
            <a:r>
              <a:rPr lang="en-US" dirty="0">
                <a:hlinkClick r:id="rId3"/>
              </a:rPr>
              <a:t>Generally Available: Container Apps and Functions as Private Link enabled origins for Front Door Premium</a:t>
            </a:r>
            <a:endParaRPr lang="en-US" dirty="0"/>
          </a:p>
          <a:p>
            <a:pPr algn="just"/>
            <a:r>
              <a:rPr lang="en-US" dirty="0"/>
              <a:t>It is now possible to </a:t>
            </a:r>
            <a:r>
              <a:rPr lang="en-US" b="1" dirty="0"/>
              <a:t>configure Azure Container Apps and Azure Functions </a:t>
            </a:r>
            <a:r>
              <a:rPr lang="en-US" dirty="0"/>
              <a:t>as Private Link enabled origins in Front Door Premium profile. Private Link enabled origins in Front Door allow to deliver content to end-users through public Front Door endpoints while ensuring that origins remain inaccessible to the public internet. </a:t>
            </a:r>
          </a:p>
        </p:txBody>
      </p:sp>
      <p:pic>
        <p:nvPicPr>
          <p:cNvPr id="7" name="Picture 6">
            <a:extLst>
              <a:ext uri="{FF2B5EF4-FFF2-40B4-BE49-F238E27FC236}">
                <a16:creationId xmlns:a16="http://schemas.microsoft.com/office/drawing/2014/main" id="{0962EAA5-ED8C-E4C1-9F17-E5DB9C9F9561}"/>
              </a:ext>
            </a:extLst>
          </p:cNvPr>
          <p:cNvPicPr>
            <a:picLocks noChangeAspect="1"/>
          </p:cNvPicPr>
          <p:nvPr/>
        </p:nvPicPr>
        <p:blipFill>
          <a:blip r:embed="rId4"/>
          <a:stretch>
            <a:fillRect/>
          </a:stretch>
        </p:blipFill>
        <p:spPr>
          <a:xfrm>
            <a:off x="4570857" y="3445081"/>
            <a:ext cx="4377876" cy="1184068"/>
          </a:xfrm>
          <a:prstGeom prst="rect">
            <a:avLst/>
          </a:prstGeom>
        </p:spPr>
      </p:pic>
    </p:spTree>
    <p:extLst>
      <p:ext uri="{BB962C8B-B14F-4D97-AF65-F5344CB8AC3E}">
        <p14:creationId xmlns:p14="http://schemas.microsoft.com/office/powerpoint/2010/main" val="21484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pPr algn="just"/>
            <a:r>
              <a:rPr lang="en-US" sz="1000" dirty="0">
                <a:hlinkClick r:id="rId2"/>
              </a:rPr>
              <a:t>Public Preview: Using Server-sent events with Application Gateway</a:t>
            </a:r>
            <a:endParaRPr lang="en-US" sz="1000" dirty="0"/>
          </a:p>
          <a:p>
            <a:pPr algn="just"/>
            <a:r>
              <a:rPr lang="en-US" sz="1000" dirty="0"/>
              <a:t>Azure Application Gateway supports use of </a:t>
            </a:r>
            <a:r>
              <a:rPr lang="en-US" sz="1000" b="1" dirty="0"/>
              <a:t>Server-sent events in preview</a:t>
            </a:r>
            <a:r>
              <a:rPr lang="en-US" sz="1000" dirty="0"/>
              <a:t>, enabling real-time data streaming from server to client. Server-sent events utilize server push technology on a persistent HTTP connection for seamless updates to the clients.</a:t>
            </a:r>
          </a:p>
          <a:p>
            <a:pPr algn="just"/>
            <a:r>
              <a:rPr lang="en-US" sz="1000" b="1" dirty="0"/>
              <a:t>Server-Sent Events (SSE) is </a:t>
            </a:r>
            <a:r>
              <a:rPr lang="en-US" sz="1000" dirty="0"/>
              <a:t>a server-push technology that allows a server to automatically send updates to a client over an HTTP connection.</a:t>
            </a:r>
          </a:p>
          <a:p>
            <a:pPr algn="just"/>
            <a:r>
              <a:rPr lang="en-US" sz="1000" dirty="0"/>
              <a:t>To implement this, specific configurations are required on both the application gateway resource and the backend application. </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3"/>
              </a:rPr>
              <a:t>Public Preview: Azure Front Door now supports origin authentication via Managed Identities</a:t>
            </a:r>
            <a:endParaRPr lang="en-US" dirty="0"/>
          </a:p>
          <a:p>
            <a:pPr algn="just"/>
            <a:r>
              <a:rPr lang="en-US" b="1" dirty="0"/>
              <a:t>Front Door Standard and Premium now supports sending authenticated requests </a:t>
            </a:r>
            <a:r>
              <a:rPr lang="en-US" dirty="0"/>
              <a:t>to its origins using </a:t>
            </a:r>
            <a:r>
              <a:rPr lang="en-US" b="1" dirty="0"/>
              <a:t>Managed Identities</a:t>
            </a:r>
            <a:r>
              <a:rPr lang="en-US" dirty="0"/>
              <a:t>. This feature allows customers to </a:t>
            </a:r>
            <a:r>
              <a:rPr lang="en-US" b="1" dirty="0"/>
              <a:t>secure origins by allowing only approved Front Door profiles to access the origins.</a:t>
            </a:r>
          </a:p>
          <a:p>
            <a:pPr algn="just"/>
            <a:r>
              <a:rPr lang="en-US" dirty="0"/>
              <a:t>Using Managed Identities eliminates the need for customers to manually handle the credentials involved in the authentication process, thereby reducing potential risks associated with credential leakage.</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TLS Inspection now in Microsoft Entra Internet Access</a:t>
            </a:r>
            <a:endParaRPr lang="en-US" dirty="0"/>
          </a:p>
          <a:p>
            <a:pPr algn="just"/>
            <a:r>
              <a:rPr lang="en-US" dirty="0"/>
              <a:t>TLS Inspection in Microsoft Entra Internet Access tackles encrypted threats directly by routing traffic through the Microsoft Security Service Edge, where HTTPS traffic is </a:t>
            </a:r>
            <a:r>
              <a:rPr lang="en-US" b="1" dirty="0"/>
              <a:t>securely decrypted for inline inspection</a:t>
            </a:r>
            <a:r>
              <a:rPr lang="en-US" dirty="0"/>
              <a:t>. This allows for a full contextual understanding of the traffic, going beyond just domains, to apply security policies. Intelligent enforcement then leverages identity-centric policies and Conditional Access signals to determine if the traffic is safe. Finally, approved traffic is swiftly re-encrypted and sent on its way, ensuring both robust security and a seamless user experience.</a:t>
            </a:r>
          </a:p>
          <a:p>
            <a:pPr marL="171450" indent="-171450" algn="just">
              <a:buFont typeface="Arial" panose="020B0604020202020204" pitchFamily="34" charset="0"/>
              <a:buChar char="•"/>
            </a:pPr>
            <a:r>
              <a:rPr lang="en-US" b="1" dirty="0"/>
              <a:t>Real-time, performant inspection: </a:t>
            </a:r>
            <a:r>
              <a:rPr lang="en-US" dirty="0"/>
              <a:t>Decrypt and inspect encrypted HTTPS traffic without a discernible impact on user experience or network performance.</a:t>
            </a:r>
          </a:p>
          <a:p>
            <a:pPr marL="171450" indent="-171450" algn="just">
              <a:buFont typeface="Arial" panose="020B0604020202020204" pitchFamily="34" charset="0"/>
              <a:buChar char="•"/>
            </a:pPr>
            <a:r>
              <a:rPr lang="en-US" b="1" dirty="0"/>
              <a:t>Identity-driven policy enforcement: </a:t>
            </a:r>
            <a:r>
              <a:rPr lang="en-US" dirty="0"/>
              <a:t>Leverage the power Conditional Access signals, including user identity, device compliance, and risk levels, to make intelligent decisions about when and for whom to inspect traffic.</a:t>
            </a:r>
          </a:p>
          <a:p>
            <a:pPr marL="171450" indent="-171450" algn="just">
              <a:buFont typeface="Arial" panose="020B0604020202020204" pitchFamily="34" charset="0"/>
              <a:buChar char="•"/>
            </a:pPr>
            <a:r>
              <a:rPr lang="en-US" b="1" dirty="0"/>
              <a:t>Enhanced web categorization: </a:t>
            </a:r>
            <a:r>
              <a:rPr lang="en-US" dirty="0"/>
              <a:t>Benefit from improved signal intelligence, leading to more accurate and granular web category classification.</a:t>
            </a:r>
          </a:p>
          <a:p>
            <a:pPr marL="171450" indent="-171450" algn="just">
              <a:buFont typeface="Arial" panose="020B0604020202020204" pitchFamily="34" charset="0"/>
              <a:buChar char="•"/>
            </a:pPr>
            <a:r>
              <a:rPr lang="en-US" b="1" dirty="0"/>
              <a:t>Improved user experience: </a:t>
            </a:r>
            <a:r>
              <a:rPr lang="en-US" dirty="0"/>
              <a:t>Deliver clear and informative messages to end-users when access is blocked, reducing confusion and minimizing help desk inquiries.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Backup for Elastic SAN</a:t>
            </a:r>
            <a:endParaRPr lang="en-US" sz="1000" dirty="0"/>
          </a:p>
          <a:p>
            <a:pPr algn="just"/>
            <a:r>
              <a:rPr lang="en-US" sz="1000" b="1" dirty="0"/>
              <a:t>Azure Backup now supports Elastic SAN, </a:t>
            </a:r>
            <a:r>
              <a:rPr lang="en-US" sz="1000" dirty="0"/>
              <a:t>offering a fully managed solution for backing up and restoring </a:t>
            </a:r>
            <a:r>
              <a:rPr lang="en-US" sz="1000" b="1" dirty="0"/>
              <a:t>Elastic SAN volumes. </a:t>
            </a:r>
            <a:r>
              <a:rPr lang="en-US" sz="1000" dirty="0"/>
              <a:t>This integration helps protect data against accidental deletions, ransomware attacks, and application updates by exporting Elastic SAN volumes to independent Managed Disk Incremental Snapshots. These snapshots </a:t>
            </a:r>
            <a:r>
              <a:rPr lang="en-US" sz="1000" b="1" dirty="0"/>
              <a:t>are stored in locally redundant storage and are independent of the Elastic SAN volume lifecycle. </a:t>
            </a:r>
          </a:p>
          <a:p>
            <a:pPr algn="just"/>
            <a:r>
              <a:rPr lang="en-US" sz="1000" dirty="0"/>
              <a:t>The solution supports </a:t>
            </a:r>
            <a:r>
              <a:rPr lang="en-US" sz="1000" b="1" dirty="0"/>
              <a:t>up to 450 restore points with 24 hours backup frequency</a:t>
            </a:r>
            <a:r>
              <a:rPr lang="en-US" sz="1000" dirty="0"/>
              <a:t>. It is currently available in select Azure regions and </a:t>
            </a:r>
            <a:r>
              <a:rPr lang="en-US" sz="1000" b="1" dirty="0"/>
              <a:t>supports volumes up to 4 TiB</a:t>
            </a:r>
            <a:r>
              <a:rPr lang="en-US" sz="1000" dirty="0"/>
              <a:t>. Long-term vaulted backups </a:t>
            </a:r>
            <a:r>
              <a:rPr lang="en-US" sz="1000" b="1" dirty="0"/>
              <a:t>and hourly backups are not supported </a:t>
            </a:r>
            <a:r>
              <a:rPr lang="en-US" sz="1000" dirty="0"/>
              <a:t>in this preview. </a:t>
            </a:r>
          </a:p>
          <a:p>
            <a:pPr algn="just"/>
            <a:r>
              <a:rPr lang="en-US" sz="1000" dirty="0"/>
              <a:t>This public preview </a:t>
            </a:r>
            <a:r>
              <a:rPr lang="en-US" sz="1000" b="1" dirty="0"/>
              <a:t>does not incur Azure Backup Protected Instance fees</a:t>
            </a:r>
            <a:r>
              <a:rPr lang="en-US" sz="1000" dirty="0"/>
              <a:t>. However, standard charges apply for Managed Disk Incremental Snapshots.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Announcing Windows Backup for Organizations</a:t>
            </a:r>
            <a:endParaRPr lang="en-US" dirty="0"/>
          </a:p>
          <a:p>
            <a:pPr algn="just"/>
            <a:r>
              <a:rPr lang="en-US" dirty="0"/>
              <a:t>Windows Backup for Organizations is now in limited public preview!</a:t>
            </a:r>
          </a:p>
          <a:p>
            <a:pPr algn="just"/>
            <a:r>
              <a:rPr lang="en-US" dirty="0"/>
              <a:t>Windows 10 reaching its end of support on October 14, 2025 (excluding certain LTSC editions), this new feature can simplify your transition to Windows 11.</a:t>
            </a:r>
          </a:p>
          <a:p>
            <a:pPr algn="just"/>
            <a:r>
              <a:rPr lang="en-US" dirty="0"/>
              <a:t>Windows Backup for Organizations offers:</a:t>
            </a:r>
          </a:p>
          <a:p>
            <a:pPr marL="171450" indent="-171450" algn="just">
              <a:buFont typeface="Arial" panose="020B0604020202020204" pitchFamily="34" charset="0"/>
              <a:buChar char="•"/>
            </a:pPr>
            <a:r>
              <a:rPr lang="en-US" dirty="0"/>
              <a:t>Reduced troubleshooting: Easily reset devices with confidence that users can quickly recover and return to their previous settings.</a:t>
            </a:r>
          </a:p>
          <a:p>
            <a:pPr marL="171450" indent="-171450" algn="just">
              <a:buFont typeface="Arial" panose="020B0604020202020204" pitchFamily="34" charset="0"/>
              <a:buChar char="•"/>
            </a:pPr>
            <a:r>
              <a:rPr lang="en-US" dirty="0"/>
              <a:t>Seamless experience: Smoothly transition from Windows 10 devices to Windows 11 devices thanks to saved backups.</a:t>
            </a:r>
          </a:p>
          <a:p>
            <a:pPr marL="171450" indent="-171450" algn="just">
              <a:buFont typeface="Arial" panose="020B0604020202020204" pitchFamily="34" charset="0"/>
              <a:buChar char="•"/>
            </a:pPr>
            <a:r>
              <a:rPr lang="en-US" dirty="0"/>
              <a:t>Enhanced productivity: Minimize downtime and maximize user productivity by restoring user settings to their preferred and familiar PC preferences.</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2590</TotalTime>
  <Words>2545</Words>
  <Application>Microsoft Office PowerPoint</Application>
  <PresentationFormat>On-screen Show (16:9)</PresentationFormat>
  <Paragraphs>121</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Human Sans</vt:lpstr>
      <vt:lpstr>Human Sans Regular</vt:lpstr>
      <vt:lpstr>Continuum Theme</vt:lpstr>
      <vt:lpstr>Azure Times #164</vt:lpstr>
      <vt:lpstr>PowerPoint Presentation</vt:lpstr>
      <vt:lpstr>Networking Updates</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PowerPoint Presentation</vt:lpstr>
      <vt:lpstr>Storage &amp; Data Updates</vt:lpstr>
      <vt:lpstr>Storage &amp; Data Updates</vt:lpstr>
      <vt:lpstr>PowerPoint Presentation</vt:lpstr>
      <vt:lpstr>ML &amp; AI &amp; IOT Updates</vt:lpstr>
      <vt:lpstr>PowerPoint Presentation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160</cp:revision>
  <dcterms:created xsi:type="dcterms:W3CDTF">2018-01-26T19:23:30Z</dcterms:created>
  <dcterms:modified xsi:type="dcterms:W3CDTF">2025-06-01T19:09:58Z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