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30"/>
  </p:notesMasterIdLst>
  <p:handoutMasterIdLst>
    <p:handoutMasterId r:id="rId31"/>
  </p:handoutMasterIdLst>
  <p:sldIdLst>
    <p:sldId id="2142532340" r:id="rId5"/>
    <p:sldId id="2146847046" r:id="rId6"/>
    <p:sldId id="2146847089" r:id="rId7"/>
    <p:sldId id="2146847130" r:id="rId8"/>
    <p:sldId id="2146847048" r:id="rId9"/>
    <p:sldId id="2146847049" r:id="rId10"/>
    <p:sldId id="2146847133" r:id="rId11"/>
    <p:sldId id="2146847132" r:id="rId12"/>
    <p:sldId id="2146847050" r:id="rId13"/>
    <p:sldId id="2146847096" r:id="rId14"/>
    <p:sldId id="2146847136" r:id="rId15"/>
    <p:sldId id="2146847135" r:id="rId16"/>
    <p:sldId id="2146847054" r:id="rId17"/>
    <p:sldId id="2146847103" r:id="rId18"/>
    <p:sldId id="2146847140" r:id="rId19"/>
    <p:sldId id="2146847141" r:id="rId20"/>
    <p:sldId id="2146847142" r:id="rId21"/>
    <p:sldId id="2146847156" r:id="rId22"/>
    <p:sldId id="2146847058" r:id="rId23"/>
    <p:sldId id="2146847111" r:id="rId24"/>
    <p:sldId id="2146847062" r:id="rId25"/>
    <p:sldId id="2146847115" r:id="rId26"/>
    <p:sldId id="2146847085" r:id="rId27"/>
    <p:sldId id="2146847084" r:id="rId28"/>
    <p:sldId id="2146847064" r:id="rId29"/>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ection>
        <p14:section name="Security &amp; Identity" id="{1AA42572-B3BD-44F7-813B-C2C647DDBB3C}">
          <p14:sldIdLst>
            <p14:sldId id="2146847046"/>
            <p14:sldId id="2146847089"/>
            <p14:sldId id="2146847130"/>
          </p14:sldIdLst>
        </p14:section>
        <p14:section name="Management &amp; Governance" id="{34181601-6D48-4406-A525-C7B5A12C6C5B}">
          <p14:sldIdLst>
            <p14:sldId id="2146847048"/>
            <p14:sldId id="2146847049"/>
            <p14:sldId id="2146847133"/>
            <p14:sldId id="2146847132"/>
          </p14:sldIdLst>
        </p14:section>
        <p14:section name="Compute" id="{05AA80BB-8802-49AB-8336-A884227CE2F7}">
          <p14:sldIdLst>
            <p14:sldId id="2146847050"/>
            <p14:sldId id="2146847096"/>
            <p14:sldId id="2146847136"/>
            <p14:sldId id="2146847135"/>
          </p14:sldIdLst>
        </p14:section>
        <p14:section name="Storage &amp; Data" id="{1F159046-CE0A-45BC-9D5B-6E6C95980F78}">
          <p14:sldIdLst/>
        </p14:section>
        <p14:section name="Databases" id="{AEAFAE72-AD56-48F3-926B-38BAE269038F}">
          <p14:sldIdLst>
            <p14:sldId id="2146847054"/>
            <p14:sldId id="2146847103"/>
            <p14:sldId id="2146847140"/>
            <p14:sldId id="2146847141"/>
            <p14:sldId id="2146847142"/>
            <p14:sldId id="2146847156"/>
          </p14:sldIdLst>
        </p14:section>
        <p14:section name="Integration" id="{ACBD46A3-6F1C-451B-A154-0A056E0DEFF6}">
          <p14:sldIdLst/>
        </p14:section>
        <p14:section name="ML &amp; AI &amp; IOT" id="{F4E1EAF1-55E9-4CA4-8ADC-28B69C1D66D2}">
          <p14:sldIdLst>
            <p14:sldId id="2146847058"/>
            <p14:sldId id="2146847111"/>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varScale="1">
        <p:scale>
          <a:sx n="103" d="100"/>
          <a:sy n="103" d="100"/>
        </p:scale>
        <p:origin x="163" y="82"/>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6/9/2025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6/9/2025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494950" TargetMode="External"/><Relationship Id="rId2" Type="http://schemas.openxmlformats.org/officeDocument/2006/relationships/hyperlink" Target="https://techcommunity.microsoft.com/blog/azuremigrationblog/azure-vmware-solution-now-available-in-korea-central/4421094"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techcommunity.microsoft.com/blog/azurecompute/general-availability-standby-pools-for-azure-container-instances/4415378" TargetMode="External"/><Relationship Id="rId2" Type="http://schemas.openxmlformats.org/officeDocument/2006/relationships/hyperlink" Target="https://techcommunity.microsoft.com/blog/azurecompute/general-availability-custom-metrics-for-rolling-upgrades-on-virtual-machine-scal/4419797" TargetMode="Externa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blog/azurevirtualdesktopblog/multiple-personal-desktop-assignment-now-generally-available/4419225"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491483" TargetMode="External"/><Relationship Id="rId2" Type="http://schemas.openxmlformats.org/officeDocument/2006/relationships/hyperlink" Target="https://azure.microsoft.com/ru-ru/updates?id=495125"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azure.microsoft.com/ru-ru/updates?id=495135"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ru-ru/updates?id=495140" TargetMode="External"/><Relationship Id="rId2" Type="http://schemas.openxmlformats.org/officeDocument/2006/relationships/hyperlink" Target="https://azure.microsoft.com/ru-ru/updates?id=495130"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95145" TargetMode="External"/><Relationship Id="rId2" Type="http://schemas.openxmlformats.org/officeDocument/2006/relationships/hyperlink" Target="https://azure.microsoft.com/ru-ru/updates?id=495768"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azure.microsoft.com/ru-ru/updates?id=472040"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azure.microsoft.com/ru-ru/updates?id=495600"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azure.microsoft.com/ru-ru/updates?id=485077"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echcommunity.microsoft.com/blog/iotblog/announcing-the-firmware-analysis-public-preview/4420116"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techcommunity.microsoft.com/blog/microsoft-security-blog/azure-managed-hsm-and-azure-key-vault-premium-are-now-fips-140-3-level-3/4418975" TargetMode="External"/><Relationship Id="rId2" Type="http://schemas.openxmlformats.org/officeDocument/2006/relationships/hyperlink" Target="https://techcommunity.microsoft.com/blog/microsoft-security-blog/azure-managed-hsm-and-azure-key-vault-premium-hsm-devices-certified-for-eidas-co/4418974"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ru-ru/updates?id=495755" TargetMode="External"/><Relationship Id="rId2" Type="http://schemas.openxmlformats.org/officeDocument/2006/relationships/hyperlink" Target="https://azure.microsoft.com/ru-ru/updates?id=495231"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techcommunity.microsoft.com/blog/appsonazureblog/announcing-azure-command-launcher-for-java/4420278"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techcommunity.microsoft.com/blog/azurearcblog/jumpstart-localbox-25h2-update/4419022" TargetMode="External"/><Relationship Id="rId2" Type="http://schemas.openxmlformats.org/officeDocument/2006/relationships/hyperlink" Target="https://azure.microsoft.com/ru-ru/updates?id=495546"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a:t>
            </a:r>
            <a:r>
              <a:rPr lang="ru-RU" sz="5400" dirty="0"/>
              <a:t>165</a:t>
            </a:r>
            <a:endParaRPr lang="en-US" sz="5400" dirty="0"/>
          </a:p>
        </p:txBody>
      </p:sp>
      <p:sp>
        <p:nvSpPr>
          <p:cNvPr id="4" name="Text Placeholder 3"/>
          <p:cNvSpPr>
            <a:spLocks noGrp="1"/>
          </p:cNvSpPr>
          <p:nvPr>
            <p:ph type="body" sz="quarter" idx="11"/>
          </p:nvPr>
        </p:nvSpPr>
        <p:spPr/>
        <p:txBody>
          <a:bodyPr/>
          <a:lstStyle/>
          <a:p>
            <a:r>
              <a:rPr lang="en-US" spc="300" dirty="0"/>
              <a:t>June 9</a:t>
            </a:r>
            <a:r>
              <a:rPr lang="en-US" spc="300"/>
              <a:t>, 2025</a:t>
            </a:r>
            <a:endParaRPr lang="en-US" spc="300" dirty="0"/>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Azure VMware Solution now available in Korea Central</a:t>
            </a:r>
            <a:endParaRPr lang="ru-RU" sz="1000" dirty="0"/>
          </a:p>
          <a:p>
            <a:pPr algn="just"/>
            <a:r>
              <a:rPr lang="en-US" sz="1000" dirty="0"/>
              <a:t>MS</a:t>
            </a:r>
            <a:r>
              <a:rPr lang="ru-RU" sz="1000" dirty="0"/>
              <a:t> </a:t>
            </a:r>
            <a:r>
              <a:rPr lang="en-US" sz="1000" dirty="0"/>
              <a:t>announced that Azure VMware Solution is now available </a:t>
            </a:r>
            <a:r>
              <a:rPr lang="en-US" sz="1000" b="1" dirty="0"/>
              <a:t>in Korea Central</a:t>
            </a:r>
            <a:r>
              <a:rPr lang="en-US" sz="1000" dirty="0"/>
              <a:t>. Now in 34 Azure regions, Azure VMware Solution empowers seamlessly extend or migrate </a:t>
            </a:r>
            <a:r>
              <a:rPr lang="en-US" sz="1000" b="1" dirty="0"/>
              <a:t>existing VMware workloads to Azure </a:t>
            </a:r>
            <a:r>
              <a:rPr lang="en-US" sz="1000" dirty="0"/>
              <a:t>without the cost, effort or risk of re-architecting applications or retooling operations. </a:t>
            </a:r>
          </a:p>
          <a:p>
            <a:pPr algn="just"/>
            <a:r>
              <a:rPr lang="en-US" sz="1000" dirty="0"/>
              <a:t>Azure VMware Solution supports:</a:t>
            </a:r>
          </a:p>
          <a:p>
            <a:pPr marL="171450" indent="-171450" algn="just">
              <a:buFont typeface="Arial" panose="020B0604020202020204" pitchFamily="34" charset="0"/>
              <a:buChar char="•"/>
            </a:pPr>
            <a:r>
              <a:rPr lang="en-US" sz="1000" dirty="0"/>
              <a:t>Rapid cloud migration of VMware-based workloads to Azure without refactoring.</a:t>
            </a:r>
          </a:p>
          <a:p>
            <a:pPr marL="171450" indent="-171450" algn="just">
              <a:buFont typeface="Arial" panose="020B0604020202020204" pitchFamily="34" charset="0"/>
              <a:buChar char="•"/>
            </a:pPr>
            <a:r>
              <a:rPr lang="en-US" sz="1000" dirty="0"/>
              <a:t>Datacenter exit while maintaining operational consistency for the VMware environment.</a:t>
            </a:r>
          </a:p>
          <a:p>
            <a:pPr marL="171450" indent="-171450" algn="just">
              <a:buFont typeface="Arial" panose="020B0604020202020204" pitchFamily="34" charset="0"/>
              <a:buChar char="•"/>
            </a:pPr>
            <a:r>
              <a:rPr lang="en-US" sz="1000" dirty="0"/>
              <a:t>Business continuity and disaster recovery for on-premises VMware environments.</a:t>
            </a:r>
          </a:p>
          <a:p>
            <a:pPr marL="171450" indent="-171450" algn="just">
              <a:buFont typeface="Arial" panose="020B0604020202020204" pitchFamily="34" charset="0"/>
              <a:buChar char="•"/>
            </a:pPr>
            <a:r>
              <a:rPr lang="en-US" sz="1000" dirty="0"/>
              <a:t>Attach Azure services and innovate applications at your own pace.</a:t>
            </a:r>
          </a:p>
          <a:p>
            <a:pPr marL="171450" indent="-171450" algn="just">
              <a:buFont typeface="Arial" panose="020B0604020202020204" pitchFamily="34" charset="0"/>
              <a:buChar char="•"/>
            </a:pPr>
            <a:r>
              <a:rPr lang="en-US" sz="1000" dirty="0"/>
              <a:t>Includes the VMware technology stack and lets you leverage existing Microsoft licenses for Windows Server and SQL Server.</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NFS Azure Files volume mount support in Azure Container Apps</a:t>
            </a:r>
            <a:endParaRPr lang="en-US" dirty="0"/>
          </a:p>
          <a:p>
            <a:pPr algn="just"/>
            <a:r>
              <a:rPr lang="en-US" dirty="0"/>
              <a:t>Azure Container Apps now supports mounting </a:t>
            </a:r>
            <a:r>
              <a:rPr lang="en-US" b="1" dirty="0"/>
              <a:t>Network File System (NFS) Azure Files volumes </a:t>
            </a:r>
            <a:r>
              <a:rPr lang="en-US" dirty="0"/>
              <a:t>to containerized applications. NFS Azure Files volumes provide a scalable and high-performance file system for apps and jobs. It is possible to use NFS Azure Files volumes to share data between multiple containers in application, or to persist data across container restarts.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a:xfrm>
            <a:off x="4433776" y="855080"/>
            <a:ext cx="4365038" cy="1940159"/>
          </a:xfrm>
        </p:spPr>
        <p:txBody>
          <a:bodyPr/>
          <a:lstStyle/>
          <a:p>
            <a:pPr algn="just"/>
            <a:r>
              <a:rPr lang="en-US" sz="1000" dirty="0">
                <a:hlinkClick r:id="rId2"/>
              </a:rPr>
              <a:t>General Availability: Custom Metrics for Rolling Upgrades on Virtual Machine Scale Sets</a:t>
            </a:r>
            <a:endParaRPr lang="en-US" sz="1000" dirty="0"/>
          </a:p>
          <a:p>
            <a:pPr algn="just"/>
            <a:r>
              <a:rPr lang="en-US" sz="1000" dirty="0"/>
              <a:t>This feature allows to use the application health extension to emit custom metrics that guide the upgrade process.</a:t>
            </a:r>
          </a:p>
          <a:p>
            <a:pPr marL="171450" indent="-171450" algn="just">
              <a:buFont typeface="Arial" panose="020B0604020202020204" pitchFamily="34" charset="0"/>
              <a:buChar char="•"/>
            </a:pPr>
            <a:r>
              <a:rPr lang="en-US" sz="1000" b="1" dirty="0"/>
              <a:t>Control upgrade order: </a:t>
            </a:r>
            <a:r>
              <a:rPr lang="en-US" sz="1000" dirty="0"/>
              <a:t>Define the sequence in which VMs are upgraded.</a:t>
            </a:r>
          </a:p>
          <a:p>
            <a:pPr marL="171450" indent="-171450" algn="just">
              <a:buFont typeface="Arial" panose="020B0604020202020204" pitchFamily="34" charset="0"/>
              <a:buChar char="•"/>
            </a:pPr>
            <a:r>
              <a:rPr lang="en-US" sz="1000" b="1" dirty="0"/>
              <a:t>Skip specific instances: </a:t>
            </a:r>
            <a:r>
              <a:rPr lang="en-US" sz="1000" dirty="0"/>
              <a:t>Exclude individual VMs from upgrades without disrupting the rest of the fleet.</a:t>
            </a:r>
          </a:p>
          <a:p>
            <a:pPr marL="171450" indent="-171450" algn="just">
              <a:buFont typeface="Arial" panose="020B0604020202020204" pitchFamily="34" charset="0"/>
              <a:buChar char="•"/>
            </a:pPr>
            <a:r>
              <a:rPr lang="en-US" sz="1000" b="1" dirty="0"/>
              <a:t>Seamless integration: </a:t>
            </a:r>
            <a:r>
              <a:rPr lang="en-US" sz="1000" dirty="0"/>
              <a:t>Works with rolling upgrade policies, automatic OS and extension upgrades, and </a:t>
            </a:r>
            <a:r>
              <a:rPr lang="en-US" sz="1000" dirty="0" err="1"/>
              <a:t>MaxSurge</a:t>
            </a:r>
            <a:r>
              <a:rPr lang="en-US" sz="1000" dirty="0"/>
              <a:t>.</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3"/>
              </a:rPr>
              <a:t>General Availability: Standby Pools for Azure Container Instances</a:t>
            </a:r>
            <a:endParaRPr lang="en-US" dirty="0"/>
          </a:p>
          <a:p>
            <a:pPr algn="just"/>
            <a:r>
              <a:rPr lang="en-US" dirty="0"/>
              <a:t>Standby Pools allow you to create a pool of pre-provisioned, pre-initialized container groups that are ready to receive workloads instantly. This capability significantly reduces cold start latency and enhances responsiveness for bursty, event-driven, or latency-sensitive applications.</a:t>
            </a:r>
          </a:p>
          <a:p>
            <a:pPr marL="171450" indent="-171450" algn="just">
              <a:buFont typeface="Arial" panose="020B0604020202020204" pitchFamily="34" charset="0"/>
              <a:buChar char="•"/>
            </a:pPr>
            <a:r>
              <a:rPr lang="en-US" b="1" dirty="0"/>
              <a:t>Instant startup: </a:t>
            </a:r>
            <a:r>
              <a:rPr lang="en-US" dirty="0"/>
              <a:t>Containers are pre-warmed and ready to serve traffic immediately.</a:t>
            </a:r>
          </a:p>
          <a:p>
            <a:pPr marL="171450" indent="-171450" algn="just">
              <a:buFont typeface="Arial" panose="020B0604020202020204" pitchFamily="34" charset="0"/>
              <a:buChar char="•"/>
            </a:pPr>
            <a:r>
              <a:rPr lang="en-US" b="1" dirty="0"/>
              <a:t>Flexible configuration: </a:t>
            </a:r>
            <a:r>
              <a:rPr lang="en-US" dirty="0"/>
              <a:t>Apply configuration changes without triggering redeployments.</a:t>
            </a:r>
          </a:p>
          <a:p>
            <a:pPr marL="171450" indent="-171450" algn="just">
              <a:buFont typeface="Arial" panose="020B0604020202020204" pitchFamily="34" charset="0"/>
              <a:buChar char="•"/>
            </a:pPr>
            <a:r>
              <a:rPr lang="en-US" b="1" dirty="0"/>
              <a:t>Scalable automation: </a:t>
            </a:r>
            <a:r>
              <a:rPr lang="en-US" dirty="0"/>
              <a:t>Integrate with container group profiles to streamline and standardize deployments across environments.</a:t>
            </a:r>
          </a:p>
          <a:p>
            <a:pPr marL="171450" indent="-171450" algn="just">
              <a:buFont typeface="Arial" panose="020B0604020202020204" pitchFamily="34" charset="0"/>
              <a:buChar char="•"/>
            </a:pPr>
            <a:r>
              <a:rPr lang="en-US" b="1" dirty="0"/>
              <a:t>Improved reliability: </a:t>
            </a:r>
            <a:r>
              <a:rPr lang="en-US" dirty="0"/>
              <a:t>Reduce variability in startup times and improve user experience during traffic spikes.</a:t>
            </a:r>
          </a:p>
        </p:txBody>
      </p:sp>
      <p:pic>
        <p:nvPicPr>
          <p:cNvPr id="3" name="Picture 2">
            <a:extLst>
              <a:ext uri="{FF2B5EF4-FFF2-40B4-BE49-F238E27FC236}">
                <a16:creationId xmlns:a16="http://schemas.microsoft.com/office/drawing/2014/main" id="{26A85B32-27D2-4B07-3C1C-02087B240ED5}"/>
              </a:ext>
            </a:extLst>
          </p:cNvPr>
          <p:cNvPicPr>
            <a:picLocks noChangeAspect="1"/>
          </p:cNvPicPr>
          <p:nvPr/>
        </p:nvPicPr>
        <p:blipFill>
          <a:blip r:embed="rId4"/>
          <a:stretch>
            <a:fillRect/>
          </a:stretch>
        </p:blipFill>
        <p:spPr>
          <a:xfrm>
            <a:off x="4568040" y="2742114"/>
            <a:ext cx="4366338" cy="1698543"/>
          </a:xfrm>
          <a:prstGeom prst="rect">
            <a:avLst/>
          </a:prstGeom>
        </p:spPr>
      </p:pic>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4" end="4"/>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0"/>
            <a:ext cx="3955312" cy="675847"/>
          </a:xfrm>
        </p:spPr>
        <p:txBody>
          <a:bodyPr/>
          <a:lstStyle/>
          <a:p>
            <a:pPr algn="just"/>
            <a:r>
              <a:rPr lang="en-US" dirty="0">
                <a:hlinkClick r:id="rId2"/>
              </a:rPr>
              <a:t>Multiple personal desktop assignment now generally available</a:t>
            </a:r>
            <a:endParaRPr lang="en-US" dirty="0"/>
          </a:p>
          <a:p>
            <a:pPr algn="just"/>
            <a:r>
              <a:rPr lang="en-US" dirty="0"/>
              <a:t>New features allows multiple personal desktops to be assigned to a single user within one host pool.</a:t>
            </a:r>
          </a:p>
        </p:txBody>
      </p:sp>
      <p:pic>
        <p:nvPicPr>
          <p:cNvPr id="3" name="Picture 2">
            <a:extLst>
              <a:ext uri="{FF2B5EF4-FFF2-40B4-BE49-F238E27FC236}">
                <a16:creationId xmlns:a16="http://schemas.microsoft.com/office/drawing/2014/main" id="{C8CBC2D0-DB94-B37A-69BF-7C253270A0C1}"/>
              </a:ext>
            </a:extLst>
          </p:cNvPr>
          <p:cNvPicPr>
            <a:picLocks noChangeAspect="1"/>
          </p:cNvPicPr>
          <p:nvPr/>
        </p:nvPicPr>
        <p:blipFill>
          <a:blip r:embed="rId3"/>
          <a:stretch>
            <a:fillRect/>
          </a:stretch>
        </p:blipFill>
        <p:spPr>
          <a:xfrm>
            <a:off x="410682" y="1473477"/>
            <a:ext cx="3955312" cy="1215750"/>
          </a:xfrm>
          <a:prstGeom prst="rect">
            <a:avLst/>
          </a:prstGeom>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Database for MySQL - Flexible Server now supports high availability with dedicated Azure Standard Load Balancer</a:t>
            </a:r>
            <a:endParaRPr lang="en-US" sz="1000" dirty="0"/>
          </a:p>
          <a:p>
            <a:pPr algn="just"/>
            <a:r>
              <a:rPr lang="en-US" sz="1000" dirty="0"/>
              <a:t>Announcing the public preview of a dedicated </a:t>
            </a:r>
            <a:r>
              <a:rPr lang="en-US" sz="1000" b="1" dirty="0"/>
              <a:t>Azure Standard Load Balancer in Azure Database for MySQL - Flexible Server</a:t>
            </a:r>
            <a:r>
              <a:rPr lang="en-US" sz="1000" dirty="0"/>
              <a:t> for high availability-enabled servers. With this feature, a high availability configuration gets the benefit of a </a:t>
            </a:r>
            <a:r>
              <a:rPr lang="en-US" sz="1000" b="1" dirty="0"/>
              <a:t>dedicated Standard Load Balancer</a:t>
            </a:r>
            <a:r>
              <a:rPr lang="en-US" sz="1000" dirty="0"/>
              <a:t>, including low latency, high throughput network traffic distribution of front-end requests to backend servers. With Standard Load Balancer managing the MySQL data traffic path, it is possible to enjoy a more optimized failover time for high availability servers.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High availability with SSD v2 for Azure Database for PostgreSQL flexible server</a:t>
            </a:r>
            <a:endParaRPr lang="en-US" dirty="0"/>
          </a:p>
          <a:p>
            <a:pPr algn="just"/>
            <a:r>
              <a:rPr lang="en-US" dirty="0"/>
              <a:t>It is now possible to </a:t>
            </a:r>
            <a:r>
              <a:rPr lang="en-US" b="1" dirty="0"/>
              <a:t>enable high availability (HA) with Azure Premium SSD v2 </a:t>
            </a:r>
            <a:r>
              <a:rPr lang="en-US" dirty="0"/>
              <a:t>disks while deploying </a:t>
            </a:r>
            <a:r>
              <a:rPr lang="en-US" b="1" dirty="0"/>
              <a:t>Azure Database for PostgreSQL </a:t>
            </a:r>
            <a:r>
              <a:rPr lang="en-US" dirty="0"/>
              <a:t>flexible server. Zonal HA options using SSD v2 help achieve a recovery point objective (RPO) of zero.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r>
              <a:rPr lang="en-US" dirty="0">
                <a:hlinkClick r:id="rId2"/>
              </a:rPr>
              <a:t>Public Preview: In-place major version upgrade to PostgreSQL 17 on Azure Database for PostgreSQL flexible server</a:t>
            </a:r>
            <a:endParaRPr lang="en-US" dirty="0"/>
          </a:p>
          <a:p>
            <a:pPr algn="just"/>
            <a:r>
              <a:rPr lang="en-US" dirty="0"/>
              <a:t>It is now possible to upgrade Azure Database for PostgreSQL flexible server instance to PostgreSQL 17 using a simple, in-place upgrade—now available in public preview. This release allows to move from previous PostgreSQL versions (14, 15, or 16) to </a:t>
            </a:r>
            <a:r>
              <a:rPr lang="en-US" b="1" dirty="0"/>
              <a:t>PostgreSQL 17 </a:t>
            </a:r>
            <a:r>
              <a:rPr lang="en-US" dirty="0"/>
              <a:t>without changing server endpoint, reconfiguring application, or performing manual data migration. The in-place upgrade process is designed to minimize downtime and reduce operational complexity, helping stay current with the latest PostgreSQL capabilities.</a:t>
            </a:r>
          </a:p>
          <a:p>
            <a:pPr algn="just"/>
            <a:r>
              <a:rPr lang="en-US" dirty="0"/>
              <a:t>PostgreSQL 17 introduces several enhancements that benefit both developers and database administrators. </a:t>
            </a:r>
            <a:r>
              <a:rPr lang="en-US" b="1" dirty="0"/>
              <a:t>improved performance for vacuuming</a:t>
            </a:r>
            <a:r>
              <a:rPr lang="en-US" dirty="0"/>
              <a:t>, </a:t>
            </a:r>
            <a:r>
              <a:rPr lang="en-US" b="1" dirty="0"/>
              <a:t>query planning</a:t>
            </a:r>
            <a:r>
              <a:rPr lang="en-US" dirty="0"/>
              <a:t>, and more; expanded SQL/JSON functionality, including support for JSON\_TABLE; new MERGE command capabilities with RETURNING support; and more flexible partition management. </a:t>
            </a:r>
          </a:p>
          <a:p>
            <a:pPr algn="just"/>
            <a:r>
              <a:rPr lang="en-US" dirty="0"/>
              <a:t>This capability is available through both the Azure portal and the Azure command-line interface (CLI).</a:t>
            </a:r>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pPr algn="just"/>
            <a:r>
              <a:rPr lang="en-US" sz="1000" dirty="0">
                <a:hlinkClick r:id="rId2"/>
              </a:rPr>
              <a:t>Generally Available: Azure Database for PostgreSQL support for </a:t>
            </a:r>
            <a:r>
              <a:rPr lang="en-US" sz="1000" dirty="0" err="1">
                <a:hlinkClick r:id="rId2"/>
              </a:rPr>
              <a:t>pg_cron</a:t>
            </a:r>
            <a:r>
              <a:rPr lang="en-US" sz="1000" dirty="0">
                <a:hlinkClick r:id="rId2"/>
              </a:rPr>
              <a:t> extension in PG 17</a:t>
            </a:r>
            <a:endParaRPr lang="en-US" sz="1000" dirty="0"/>
          </a:p>
          <a:p>
            <a:pPr algn="just"/>
            <a:r>
              <a:rPr lang="en-US" sz="1000" dirty="0"/>
              <a:t>Announcing that </a:t>
            </a:r>
            <a:r>
              <a:rPr lang="en-US" sz="1000" b="1" dirty="0" err="1"/>
              <a:t>pg_cron</a:t>
            </a:r>
            <a:r>
              <a:rPr lang="en-US" sz="1000" b="1" dirty="0"/>
              <a:t> </a:t>
            </a:r>
            <a:r>
              <a:rPr lang="en-US" sz="1000" dirty="0"/>
              <a:t>is now supported in PostgreSQL 17 on Azure Database for PostgreSQL flexible server. This extension brings powerful, built-in job scheduling to PostgreSQL 17—previously available only in earlier versions.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Generally Available: Azure Database for PostgreSQL - Azure Data Factory managed identity</a:t>
            </a:r>
            <a:endParaRPr lang="en-US" dirty="0"/>
          </a:p>
          <a:p>
            <a:pPr algn="just"/>
            <a:r>
              <a:rPr lang="en-US" dirty="0"/>
              <a:t>It is now possible to use </a:t>
            </a:r>
            <a:r>
              <a:rPr lang="en-US" b="1" dirty="0"/>
              <a:t>user-assigned managed identity and system-assigned managed identity Entra authentication to connect to Azure Database for PostgreSQL</a:t>
            </a:r>
            <a:r>
              <a:rPr lang="en-US" dirty="0"/>
              <a:t> instance with Azure Synapse Analytics and Azure Data Factory.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pPr algn="just"/>
            <a:r>
              <a:rPr lang="en-US" sz="1000" dirty="0">
                <a:hlinkClick r:id="rId2"/>
              </a:rPr>
              <a:t>Generally Available: Long-term backup retention for Azure Database for PostgreSQL – Flexible Server</a:t>
            </a:r>
            <a:endParaRPr lang="en-US" sz="1000" dirty="0"/>
          </a:p>
          <a:p>
            <a:pPr algn="just"/>
            <a:r>
              <a:rPr lang="en-US" sz="1000" b="1" dirty="0"/>
              <a:t>Azure Database for PostgreSQL - Flexible Server </a:t>
            </a:r>
            <a:r>
              <a:rPr lang="en-US" sz="1000" dirty="0"/>
              <a:t>now offers a backup solution for supporting long-term backup retention and improved compliance for PostgreSQL databases using Azure Backup. This release enables to take advantage of a rich set of capabilities, such as flexible database backup policies, management of individual backups, and streamlined configuration.</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3"/>
              </a:rPr>
              <a:t>Generally Available: </a:t>
            </a:r>
            <a:r>
              <a:rPr lang="en-US" dirty="0" err="1">
                <a:hlinkClick r:id="rId3"/>
              </a:rPr>
              <a:t>Upsert</a:t>
            </a:r>
            <a:r>
              <a:rPr lang="en-US" dirty="0">
                <a:hlinkClick r:id="rId3"/>
              </a:rPr>
              <a:t> and Script activity in data factory in Microsoft Fabric for Azure Database for PostgreSQL</a:t>
            </a:r>
            <a:endParaRPr lang="en-US" dirty="0"/>
          </a:p>
          <a:p>
            <a:pPr algn="just"/>
            <a:r>
              <a:rPr lang="en-US" dirty="0"/>
              <a:t>MS announced the general availability of </a:t>
            </a:r>
            <a:r>
              <a:rPr lang="en-US" b="1" dirty="0" err="1"/>
              <a:t>Upsert</a:t>
            </a:r>
            <a:r>
              <a:rPr lang="en-US" dirty="0"/>
              <a:t> method and </a:t>
            </a:r>
            <a:r>
              <a:rPr lang="en-US" b="1" dirty="0"/>
              <a:t>Script</a:t>
            </a:r>
            <a:r>
              <a:rPr lang="en-US" dirty="0"/>
              <a:t> activity support in Microsoft Fabric when using Azure Database for PostgreSQL. This enhancement enables to perform efficient, scalable, and declarative data transformations directly within pipelines.</a:t>
            </a:r>
          </a:p>
          <a:p>
            <a:pPr algn="just"/>
            <a:r>
              <a:rPr lang="en-US" dirty="0"/>
              <a:t>With the </a:t>
            </a:r>
            <a:r>
              <a:rPr lang="en-US" dirty="0" err="1"/>
              <a:t>Upsert</a:t>
            </a:r>
            <a:r>
              <a:rPr lang="en-US" dirty="0"/>
              <a:t> method, it is now possible to merge incoming data into existing tables without writing complex logic, reducing overhead and improving performance. The Script activity allows to execute custom SQL scripts as part of data workflows, enabling advanced transformations, procedural logic, and fine-grained control over data operations.</a:t>
            </a:r>
          </a:p>
          <a:p>
            <a:pPr algn="just"/>
            <a:r>
              <a:rPr lang="en-US" dirty="0"/>
              <a:t>These capabilities streamline extract, transform, load (ETL) and extract, load, transform (ELT) processes and unlock new flexibility for building robust data integration solutions using Azure Database for PostgreSQL as a source or sink.</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640E74D-F0DF-6CF8-81E2-F26F670E7C2A}"/>
              </a:ext>
            </a:extLst>
          </p:cNvPr>
          <p:cNvSpPr>
            <a:spLocks noGrp="1"/>
          </p:cNvSpPr>
          <p:nvPr>
            <p:ph type="body" sz="quarter" idx="10"/>
          </p:nvPr>
        </p:nvSpPr>
        <p:spPr/>
        <p:txBody>
          <a:bodyPr/>
          <a:lstStyle/>
          <a:p>
            <a:endParaRPr lang="en-US"/>
          </a:p>
        </p:txBody>
      </p:sp>
      <p:sp>
        <p:nvSpPr>
          <p:cNvPr id="3" name="Title 2">
            <a:extLst>
              <a:ext uri="{FF2B5EF4-FFF2-40B4-BE49-F238E27FC236}">
                <a16:creationId xmlns:a16="http://schemas.microsoft.com/office/drawing/2014/main" id="{0B2B2C41-3512-8AA7-4CF4-8D9EFBABECCC}"/>
              </a:ext>
            </a:extLst>
          </p:cNvPr>
          <p:cNvSpPr>
            <a:spLocks noGrp="1"/>
          </p:cNvSpPr>
          <p:nvPr>
            <p:ph type="title"/>
          </p:nvPr>
        </p:nvSpPr>
        <p:spPr/>
        <p:txBody>
          <a:bodyPr/>
          <a:lstStyle/>
          <a:p>
            <a:r>
              <a:rPr lang="en-US" sz="1600" dirty="0"/>
              <a:t>Databases Updates</a:t>
            </a:r>
            <a:endParaRPr lang="en-US" dirty="0"/>
          </a:p>
        </p:txBody>
      </p:sp>
      <p:sp>
        <p:nvSpPr>
          <p:cNvPr id="4" name="Text Placeholder 3">
            <a:extLst>
              <a:ext uri="{FF2B5EF4-FFF2-40B4-BE49-F238E27FC236}">
                <a16:creationId xmlns:a16="http://schemas.microsoft.com/office/drawing/2014/main" id="{28724B8D-D343-E95E-C750-71748DEE694A}"/>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F2E4433B-284B-BBFD-1716-E8E2808A4227}"/>
              </a:ext>
            </a:extLst>
          </p:cNvPr>
          <p:cNvSpPr>
            <a:spLocks noGrp="1"/>
          </p:cNvSpPr>
          <p:nvPr>
            <p:ph type="body" sz="quarter" idx="16"/>
          </p:nvPr>
        </p:nvSpPr>
        <p:spPr/>
        <p:txBody>
          <a:bodyPr/>
          <a:lstStyle/>
          <a:p>
            <a:r>
              <a:rPr lang="en-US" dirty="0">
                <a:hlinkClick r:id="rId2"/>
              </a:rPr>
              <a:t>Generally Available: Azure Database for MySQL bindings for Azure Functions</a:t>
            </a:r>
            <a:endParaRPr lang="en-US" dirty="0"/>
          </a:p>
          <a:p>
            <a:pPr algn="just"/>
            <a:r>
              <a:rPr lang="en-US" dirty="0"/>
              <a:t>MS announced the general availability of </a:t>
            </a:r>
            <a:r>
              <a:rPr lang="en-US" b="1" dirty="0"/>
              <a:t>Azure Database for MySQL bindings </a:t>
            </a:r>
            <a:r>
              <a:rPr lang="en-US" dirty="0"/>
              <a:t>for Azure Functions. With this integration, Azure Functions can seamlessly interact with Azure Database for MySQL databases using input and output bindings. By simplifying the code required to read from and write to the database, these bindings significantly speed up the development time. You can create scalable, event-driven applications and serverless APIs using popular programming languages such as C#, Java, JavaScript, Python, and PowerShell. </a:t>
            </a:r>
          </a:p>
        </p:txBody>
      </p:sp>
    </p:spTree>
    <p:extLst>
      <p:ext uri="{BB962C8B-B14F-4D97-AF65-F5344CB8AC3E}">
        <p14:creationId xmlns:p14="http://schemas.microsoft.com/office/powerpoint/2010/main" val="205296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Generally Available: Required role assignment for private endpoint approvals in </a:t>
            </a:r>
            <a:r>
              <a:rPr lang="en-US" dirty="0" err="1">
                <a:hlinkClick r:id="rId2"/>
              </a:rPr>
              <a:t>AzureML</a:t>
            </a:r>
            <a:r>
              <a:rPr lang="en-US" dirty="0">
                <a:hlinkClick r:id="rId2"/>
              </a:rPr>
              <a:t> workspaces and/or AI Foundry hubs with managed network</a:t>
            </a:r>
            <a:endParaRPr lang="en-US" dirty="0"/>
          </a:p>
          <a:p>
            <a:pPr algn="just"/>
            <a:r>
              <a:rPr lang="en-US" b="1" dirty="0"/>
              <a:t>Starting April 30, 2025, </a:t>
            </a:r>
            <a:r>
              <a:rPr lang="en-US" dirty="0"/>
              <a:t>private endpoint approvals from the Azure Machine Learning and Azure AI Foundry managed network will no longer be handled by the internal networking service. Moving forward, either the Azure AI Enterprise Network Connection Approver RBAC role must be assigned to the workspace’s managed identity, or a custom role with the necessary private endpoint connection permissions on the target resource types must be created.</a:t>
            </a:r>
          </a:p>
          <a:p>
            <a:pPr algn="just"/>
            <a:r>
              <a:rPr lang="en-US" dirty="0"/>
              <a:t>This change addresses security concerns related to the previous automatic role assignment. Existing resources with approved private endpoints are not affected, as the appropriate role was already assigned by the service. </a:t>
            </a:r>
          </a:p>
          <a:p>
            <a:pPr algn="just"/>
            <a:endParaRPr lang="en-US" dirty="0"/>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Retirement: Extended support for .NET 9 (STS) ends on May 12, 2026</a:t>
            </a:r>
            <a:endParaRPr lang="en-US" dirty="0"/>
          </a:p>
          <a:p>
            <a:pPr algn="just"/>
            <a:r>
              <a:rPr lang="en-US" dirty="0"/>
              <a:t>On May 12, 2026</a:t>
            </a:r>
            <a:r>
              <a:rPr lang="en-US" b="1" dirty="0"/>
              <a:t>, extended support for .NET 9 (STS) will end</a:t>
            </a:r>
            <a:r>
              <a:rPr lang="en-US" dirty="0"/>
              <a:t>. Apps that are hosted on App Service will continue to run, but security updates will no longer be available and we’ll no longer provide customer service for .NET 9 (STS). </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Announcing the Firmware Analysis Public Preview</a:t>
            </a:r>
            <a:endParaRPr lang="en-US" dirty="0"/>
          </a:p>
          <a:p>
            <a:pPr algn="just"/>
            <a:r>
              <a:rPr lang="en-US" dirty="0"/>
              <a:t>It is a new  capability </a:t>
            </a:r>
            <a:r>
              <a:rPr lang="en-US" b="1" dirty="0"/>
              <a:t>available through Azure Arc</a:t>
            </a:r>
            <a:r>
              <a:rPr lang="en-US" dirty="0"/>
              <a:t>. This extends the firmware analysis feature MS introduced </a:t>
            </a:r>
            <a:r>
              <a:rPr lang="en-US" b="1" dirty="0"/>
              <a:t>in Microsoft Defender for IoT, </a:t>
            </a:r>
            <a:r>
              <a:rPr lang="en-US" dirty="0"/>
              <a:t>making it available to a broader range of customers and scenarios through Azure. </a:t>
            </a:r>
          </a:p>
          <a:p>
            <a:pPr algn="just"/>
            <a:r>
              <a:rPr lang="en-US" dirty="0"/>
              <a:t>The goal is to provide deeper visibility into IoT/OT and network devices by analyzing the foundational software (firmware) they run. </a:t>
            </a:r>
          </a:p>
          <a:p>
            <a:pPr algn="just"/>
            <a:r>
              <a:rPr lang="en-US" dirty="0"/>
              <a:t>Firmware analysis will also help companies that build firmware for devices better meet emerging cybersecurity regulations on their products. In this post, we’ll explain how the service works, its key features, and how it helps secure the sensors and edge devices that feed data into AI-driven industrial transformation.</a:t>
            </a:r>
          </a:p>
        </p:txBody>
      </p:sp>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54E758-0E9C-1A59-D8C1-58D462C987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EFDCEC-74D7-CC9F-3A0E-1009C7BB635B}"/>
              </a:ext>
            </a:extLst>
          </p:cNvPr>
          <p:cNvSpPr>
            <a:spLocks noGrp="1"/>
          </p:cNvSpPr>
          <p:nvPr>
            <p:ph type="body" sz="quarter" idx="10"/>
          </p:nvPr>
        </p:nvSpPr>
        <p:spPr/>
        <p:txBody>
          <a:bodyPr/>
          <a:lstStyle/>
          <a:p>
            <a:pPr algn="just"/>
            <a:r>
              <a:rPr lang="en-US" sz="1000" dirty="0">
                <a:hlinkClick r:id="rId2"/>
              </a:rPr>
              <a:t>Azure Managed HSM and Azure Key Vault Premium HSM Devices Certified for </a:t>
            </a:r>
            <a:r>
              <a:rPr lang="en-US" sz="1000" dirty="0" err="1">
                <a:hlinkClick r:id="rId2"/>
              </a:rPr>
              <a:t>eIDAS</a:t>
            </a:r>
            <a:r>
              <a:rPr lang="en-US" sz="1000" dirty="0">
                <a:hlinkClick r:id="rId2"/>
              </a:rPr>
              <a:t> Compliance</a:t>
            </a:r>
            <a:endParaRPr lang="en-US" sz="1000" dirty="0"/>
          </a:p>
          <a:p>
            <a:pPr algn="just"/>
            <a:r>
              <a:rPr lang="en-US" sz="1000" dirty="0"/>
              <a:t>The regulation </a:t>
            </a:r>
            <a:r>
              <a:rPr lang="en-US" sz="1000" b="1" dirty="0"/>
              <a:t>of electronic </a:t>
            </a:r>
            <a:r>
              <a:rPr lang="en-US" sz="1000" b="1" dirty="0" err="1"/>
              <a:t>IDentification</a:t>
            </a:r>
            <a:r>
              <a:rPr lang="en-US" sz="1000" b="1" dirty="0"/>
              <a:t>, Authentication, and trust Services for Electronic Transactions (</a:t>
            </a:r>
            <a:r>
              <a:rPr lang="en-US" sz="1000" b="1" dirty="0" err="1"/>
              <a:t>eIDAS</a:t>
            </a:r>
            <a:r>
              <a:rPr lang="en-US" sz="1000" b="1" dirty="0"/>
              <a:t>) </a:t>
            </a:r>
            <a:r>
              <a:rPr lang="en-US" sz="1000" dirty="0"/>
              <a:t>is a European regulation aimed at creating a framework for cross-border electronic identification and transactions across EU member countries. </a:t>
            </a:r>
          </a:p>
          <a:p>
            <a:pPr algn="just"/>
            <a:r>
              <a:rPr lang="en-US" sz="1000" dirty="0"/>
              <a:t>These new certifications </a:t>
            </a:r>
            <a:r>
              <a:rPr lang="en-US" sz="1000" b="1" dirty="0"/>
              <a:t>to Azure Managed HSM and Azure Key Vault Premium provide Trust Service Providers </a:t>
            </a:r>
            <a:r>
              <a:rPr lang="en-US" sz="1000" dirty="0"/>
              <a:t>and others that provide time stamping, website authentication, certificate issuance, electronic registered delivery, electronic seal, and electronic signature services the ability to utilize Azure Managed HSM and Azure Key Vault Premium as part of their </a:t>
            </a:r>
            <a:r>
              <a:rPr lang="en-US" sz="1000" dirty="0" err="1"/>
              <a:t>eIDAS</a:t>
            </a:r>
            <a:r>
              <a:rPr lang="en-US" sz="1000" dirty="0"/>
              <a:t>-compliant solution. </a:t>
            </a:r>
          </a:p>
        </p:txBody>
      </p:sp>
      <p:sp>
        <p:nvSpPr>
          <p:cNvPr id="11" name="Title 10">
            <a:extLst>
              <a:ext uri="{FF2B5EF4-FFF2-40B4-BE49-F238E27FC236}">
                <a16:creationId xmlns:a16="http://schemas.microsoft.com/office/drawing/2014/main" id="{108EB9BC-7C8E-C179-D7B3-FA8C3832EAD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5B52A8BE-107A-17D0-9868-4A2D8C2F4337}"/>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25CF61-DD31-42B7-98F6-ACEF3D4AB8DC}"/>
              </a:ext>
            </a:extLst>
          </p:cNvPr>
          <p:cNvSpPr>
            <a:spLocks noGrp="1"/>
          </p:cNvSpPr>
          <p:nvPr>
            <p:ph type="body" sz="quarter" idx="16"/>
          </p:nvPr>
        </p:nvSpPr>
        <p:spPr/>
        <p:txBody>
          <a:bodyPr/>
          <a:lstStyle/>
          <a:p>
            <a:pPr algn="just"/>
            <a:r>
              <a:rPr lang="en-US" dirty="0">
                <a:hlinkClick r:id="rId3"/>
              </a:rPr>
              <a:t>Azure Managed HSM and Azure Key Vault Premium are now FIPS 140-3 Level 3</a:t>
            </a:r>
            <a:endParaRPr lang="en-US" dirty="0"/>
          </a:p>
          <a:p>
            <a:pPr algn="just"/>
            <a:r>
              <a:rPr lang="en-US" dirty="0"/>
              <a:t>MS announced  that </a:t>
            </a:r>
            <a:r>
              <a:rPr lang="en-US" b="1" dirty="0"/>
              <a:t>the HSM firmware for both Azure Managed HSM and Azure Key Vault Premium</a:t>
            </a:r>
            <a:r>
              <a:rPr lang="en-US" dirty="0"/>
              <a:t> are officially upgraded to a modern version validated to FIPS 140-3 Level 3 standard in all Azure public cloud regions. This upgrade represents a significant step forward in our commitment to providing best-in-class security to safeguard your valuable data. </a:t>
            </a:r>
          </a:p>
          <a:p>
            <a:pPr algn="just"/>
            <a:endParaRPr lang="en-US" dirty="0"/>
          </a:p>
        </p:txBody>
      </p:sp>
    </p:spTree>
    <p:extLst>
      <p:ext uri="{BB962C8B-B14F-4D97-AF65-F5344CB8AC3E}">
        <p14:creationId xmlns:p14="http://schemas.microsoft.com/office/powerpoint/2010/main" val="2813364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Site Recovery Support for Virtual Machines with Premium SSD v2 disks</a:t>
            </a:r>
            <a:endParaRPr lang="en-US" sz="1000" dirty="0"/>
          </a:p>
          <a:p>
            <a:pPr algn="just"/>
            <a:r>
              <a:rPr lang="en-US" sz="1000" dirty="0"/>
              <a:t>ASR provides </a:t>
            </a:r>
            <a:r>
              <a:rPr lang="en-US" sz="1000" b="1" dirty="0"/>
              <a:t>seamless disaster recovery for Virtual Machines</a:t>
            </a:r>
            <a:r>
              <a:rPr lang="en-US" sz="1000" dirty="0"/>
              <a:t> across Azure Regions and from on-premises to Azure, helping organizations maintain business continuity. It offers </a:t>
            </a:r>
            <a:r>
              <a:rPr lang="en-US" sz="1000" b="1" dirty="0"/>
              <a:t>cost-effective replication</a:t>
            </a:r>
            <a:r>
              <a:rPr lang="en-US" sz="1000" dirty="0"/>
              <a:t>, automated failover, and easy disaster recovery simulation, ensuring minimal production impact during disaster events. With built-in security, compliance support, and native integration with Azure services, ASR helps your organization stay resilient and minimize downtime.   </a:t>
            </a:r>
          </a:p>
          <a:p>
            <a:pPr algn="just"/>
            <a:r>
              <a:rPr lang="en-US" sz="1000" b="1" dirty="0"/>
              <a:t>Premium SSD v2 offers low-latency, </a:t>
            </a:r>
            <a:r>
              <a:rPr lang="en-US" sz="1000" dirty="0"/>
              <a:t>consistent performance with the flexibility to scale throughput and IOPS independently, making it ideal for a broad spectrum of enterprise production workloads including SQL Server, Oracle, SAP, and big data environments. It is particularly well suited for customers seeking to optimize performance and cost across diverse workloads, without over-provisioning.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Azure Migrate enhances resiliency by supporting ZRS Disks Migration</a:t>
            </a:r>
            <a:endParaRPr lang="en-US" dirty="0"/>
          </a:p>
          <a:p>
            <a:pPr algn="just"/>
            <a:r>
              <a:rPr lang="en-US" dirty="0"/>
              <a:t>Azure Migrate now supports migration to ZRS Disks. </a:t>
            </a:r>
            <a:r>
              <a:rPr lang="en-US" b="1" dirty="0"/>
              <a:t>Zone-Redundant Storage (ZRS) </a:t>
            </a:r>
            <a:r>
              <a:rPr lang="en-US" dirty="0"/>
              <a:t>for Azure Disks synchronously replicates data across three physically separate availability zones within a region – each with independent power, cooling, and networking – enhancing Disk availability and resiliency.</a:t>
            </a:r>
          </a:p>
          <a:p>
            <a:pPr algn="just"/>
            <a:r>
              <a:rPr lang="en-US" dirty="0"/>
              <a:t>In the event of a zonal failure</a:t>
            </a:r>
            <a:r>
              <a:rPr lang="en-US" b="1" dirty="0"/>
              <a:t>, ZRS disks can be force-detached </a:t>
            </a:r>
            <a:r>
              <a:rPr lang="en-US" dirty="0"/>
              <a:t>from the impacted VM and reattached to another VM for workload continuity. </a:t>
            </a:r>
          </a:p>
          <a:p>
            <a:pPr algn="just"/>
            <a:r>
              <a:rPr lang="en-US" dirty="0"/>
              <a:t>Azure Migrate now migrates </a:t>
            </a:r>
            <a:r>
              <a:rPr lang="en-US" b="1" dirty="0"/>
              <a:t>ZRS</a:t>
            </a:r>
            <a:r>
              <a:rPr lang="en-US" dirty="0"/>
              <a:t> as the target disk type for eligible data disks in regions where ZRS is supported</a:t>
            </a:r>
            <a:r>
              <a:rPr lang="en-US" b="1" dirty="0"/>
              <a:t>. ZRS for managed disks </a:t>
            </a:r>
            <a:r>
              <a:rPr lang="en-US" dirty="0"/>
              <a:t>is only supported with Premium SSD and Standard SSD managed disks.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a:xfrm>
            <a:off x="342900" y="855081"/>
            <a:ext cx="3955312" cy="1167684"/>
          </a:xfrm>
        </p:spPr>
        <p:txBody>
          <a:bodyPr/>
          <a:lstStyle/>
          <a:p>
            <a:pPr algn="just"/>
            <a:r>
              <a:rPr lang="en-US" dirty="0">
                <a:hlinkClick r:id="rId2"/>
              </a:rPr>
              <a:t>Announcing Azure Command Launcher for Java</a:t>
            </a:r>
            <a:endParaRPr lang="en-US" dirty="0"/>
          </a:p>
          <a:p>
            <a:pPr algn="just"/>
            <a:r>
              <a:rPr lang="en-US" dirty="0"/>
              <a:t>MS introduced </a:t>
            </a:r>
            <a:r>
              <a:rPr lang="en-US" b="1" dirty="0" err="1"/>
              <a:t>jaz</a:t>
            </a:r>
            <a:r>
              <a:rPr lang="en-US" dirty="0"/>
              <a:t>, a new </a:t>
            </a:r>
            <a:r>
              <a:rPr lang="en-US" b="1" dirty="0"/>
              <a:t>JVM launcher optimized specifically for Azure</a:t>
            </a:r>
            <a:r>
              <a:rPr lang="en-US" dirty="0"/>
              <a:t>. </a:t>
            </a:r>
            <a:r>
              <a:rPr lang="en-US" dirty="0" err="1"/>
              <a:t>jaz</a:t>
            </a:r>
            <a:r>
              <a:rPr lang="en-US" dirty="0"/>
              <a:t> provides better default ergonomics for Java applications running in containers and virtual machines, ensuring a more efficient use of resources right from the start, and leverages advanced JVM features automatically, such as </a:t>
            </a:r>
            <a:r>
              <a:rPr lang="en-US" dirty="0" err="1"/>
              <a:t>AppCDS</a:t>
            </a:r>
            <a:r>
              <a:rPr lang="en-US" dirty="0"/>
              <a:t> and in the future, Project Leyden.</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0"/>
            <a:ext cx="4365038" cy="1957393"/>
          </a:xfrm>
        </p:spPr>
        <p:txBody>
          <a:bodyPr/>
          <a:lstStyle/>
          <a:p>
            <a:pPr algn="just"/>
            <a:r>
              <a:rPr lang="en-US" sz="1000" dirty="0">
                <a:hlinkClick r:id="rId2"/>
              </a:rPr>
              <a:t>Generally Available: Azure Storage Mover support for SMB source to Azure Blob target</a:t>
            </a:r>
            <a:endParaRPr lang="en-US" sz="1000" dirty="0"/>
          </a:p>
          <a:p>
            <a:pPr algn="just"/>
            <a:r>
              <a:rPr lang="en-US" sz="1000" dirty="0"/>
              <a:t>Azure Storage Mover can now </a:t>
            </a:r>
            <a:r>
              <a:rPr lang="en-US" sz="1000" b="1" dirty="0"/>
              <a:t>migrate SMB shares to Azure Blob container</a:t>
            </a:r>
            <a:r>
              <a:rPr lang="en-US" sz="1000" dirty="0"/>
              <a:t>. </a:t>
            </a:r>
          </a:p>
          <a:p>
            <a:pPr algn="just"/>
            <a:r>
              <a:rPr lang="en-US" sz="1000" dirty="0"/>
              <a:t>Storage Mover is a fully managed migration service that enables to migrate on-premises files and folders to Azure Storage while minimizing downtime for workload. Together with just-in-time permission setting and Azure Key Vault, migration is secure from source to target.   </a:t>
            </a:r>
          </a:p>
          <a:p>
            <a:pPr algn="just"/>
            <a:r>
              <a:rPr lang="en-US" sz="1000" dirty="0"/>
              <a:t>Besides the existing general available capability to migrate from an on-premises NFS share to an Azure blob container and SMB source to Azure File shares, Azure Storage Mover now supports SMB source to Azure Blob container as target. </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1202320"/>
          </a:xfrm>
        </p:spPr>
        <p:txBody>
          <a:bodyPr/>
          <a:lstStyle/>
          <a:p>
            <a:pPr algn="just"/>
            <a:r>
              <a:rPr lang="en-US" dirty="0">
                <a:hlinkClick r:id="rId3"/>
              </a:rPr>
              <a:t>Jumpstart </a:t>
            </a:r>
            <a:r>
              <a:rPr lang="en-US" dirty="0" err="1">
                <a:hlinkClick r:id="rId3"/>
              </a:rPr>
              <a:t>LocalBox</a:t>
            </a:r>
            <a:r>
              <a:rPr lang="en-US" dirty="0">
                <a:hlinkClick r:id="rId3"/>
              </a:rPr>
              <a:t> 25H2</a:t>
            </a:r>
            <a:endParaRPr lang="en-US" dirty="0"/>
          </a:p>
          <a:p>
            <a:pPr algn="just"/>
            <a:r>
              <a:rPr lang="en-US" dirty="0"/>
              <a:t>With 25H2 release, MS introduced support for </a:t>
            </a:r>
            <a:r>
              <a:rPr lang="en-US" b="1" dirty="0"/>
              <a:t>Azure VM Spot pricing </a:t>
            </a:r>
            <a:r>
              <a:rPr lang="en-US" dirty="0"/>
              <a:t>for the </a:t>
            </a:r>
            <a:r>
              <a:rPr lang="en-US" dirty="0" err="1"/>
              <a:t>LocalBox</a:t>
            </a:r>
            <a:r>
              <a:rPr lang="en-US" dirty="0"/>
              <a:t> Client VM, removed </a:t>
            </a:r>
            <a:r>
              <a:rPr lang="en-US" b="1" dirty="0"/>
              <a:t>service principal dependency and transitioned to Managed Identity</a:t>
            </a:r>
            <a:r>
              <a:rPr lang="en-US" dirty="0"/>
              <a:t>, added support </a:t>
            </a:r>
            <a:r>
              <a:rPr lang="en-US" b="1" dirty="0"/>
              <a:t>for deploying the </a:t>
            </a:r>
            <a:r>
              <a:rPr lang="en-US" b="1" dirty="0" err="1"/>
              <a:t>LocalBox</a:t>
            </a:r>
            <a:r>
              <a:rPr lang="en-US" b="1" dirty="0"/>
              <a:t> Client VM and Azure Local instance in separate regions</a:t>
            </a:r>
            <a:r>
              <a:rPr lang="en-US" dirty="0"/>
              <a:t>, added </a:t>
            </a:r>
            <a:r>
              <a:rPr lang="en-US" b="1" dirty="0"/>
              <a:t>dedicated PowerShell module</a:t>
            </a:r>
            <a:r>
              <a:rPr lang="en-US" dirty="0"/>
              <a:t>s and updated </a:t>
            </a:r>
            <a:r>
              <a:rPr lang="en-US" dirty="0" err="1"/>
              <a:t>LocalBox</a:t>
            </a:r>
            <a:r>
              <a:rPr lang="en-US" dirty="0"/>
              <a:t> to the Azure Local 2505 release.</a:t>
            </a:r>
          </a:p>
        </p:txBody>
      </p:sp>
      <p:pic>
        <p:nvPicPr>
          <p:cNvPr id="3" name="Picture 2">
            <a:extLst>
              <a:ext uri="{FF2B5EF4-FFF2-40B4-BE49-F238E27FC236}">
                <a16:creationId xmlns:a16="http://schemas.microsoft.com/office/drawing/2014/main" id="{4B9EC0DF-F707-84C5-4B28-C4C0D539D668}"/>
              </a:ext>
            </a:extLst>
          </p:cNvPr>
          <p:cNvPicPr>
            <a:picLocks noChangeAspect="1"/>
          </p:cNvPicPr>
          <p:nvPr/>
        </p:nvPicPr>
        <p:blipFill>
          <a:blip r:embed="rId4"/>
          <a:stretch>
            <a:fillRect/>
          </a:stretch>
        </p:blipFill>
        <p:spPr>
          <a:xfrm>
            <a:off x="495300" y="2161309"/>
            <a:ext cx="3626427" cy="2040763"/>
          </a:xfrm>
          <a:prstGeom prst="rect">
            <a:avLst/>
          </a:prstGeom>
        </p:spPr>
      </p:pic>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1940</TotalTime>
  <Words>2238</Words>
  <Application>Microsoft Office PowerPoint</Application>
  <PresentationFormat>On-screen Show (16:9)</PresentationFormat>
  <Paragraphs>100</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Human Sans</vt:lpstr>
      <vt:lpstr>Human Sans Regular</vt:lpstr>
      <vt:lpstr>Continuum Theme</vt:lpstr>
      <vt:lpstr>Azure Times #165</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PowerPoint Presentation</vt:lpstr>
      <vt:lpstr>Databases Updates</vt:lpstr>
      <vt:lpstr>Databases Updates</vt:lpstr>
      <vt:lpstr>Databases Updates</vt:lpstr>
      <vt:lpstr>Databases Updates</vt:lpstr>
      <vt:lpstr>Databases Updates</vt:lpstr>
      <vt:lpstr>PowerPoint Presentation</vt:lpstr>
      <vt:lpstr>ML &amp; AI &amp; IOT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151</cp:revision>
  <dcterms:created xsi:type="dcterms:W3CDTF">2018-01-26T19:23:30Z</dcterms:created>
  <dcterms:modified xsi:type="dcterms:W3CDTF">2025-06-09T08:19:57Z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