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22"/>
  </p:notesMasterIdLst>
  <p:handoutMasterIdLst>
    <p:handoutMasterId r:id="rId23"/>
  </p:handoutMasterIdLst>
  <p:sldIdLst>
    <p:sldId id="2142532340" r:id="rId5"/>
    <p:sldId id="2146847045" r:id="rId6"/>
    <p:sldId id="2146847127" r:id="rId7"/>
    <p:sldId id="10657" r:id="rId8"/>
    <p:sldId id="2146847048" r:id="rId9"/>
    <p:sldId id="2146847049" r:id="rId10"/>
    <p:sldId id="2146847050" r:id="rId11"/>
    <p:sldId id="2146847134" r:id="rId12"/>
    <p:sldId id="2146847135" r:id="rId13"/>
    <p:sldId id="2146847096" r:id="rId14"/>
    <p:sldId id="2146847052" r:id="rId15"/>
    <p:sldId id="2146847100" r:id="rId16"/>
    <p:sldId id="2146847062" r:id="rId17"/>
    <p:sldId id="2146847115" r:id="rId18"/>
    <p:sldId id="2146847085" r:id="rId19"/>
    <p:sldId id="2146847084" r:id="rId20"/>
    <p:sldId id="2146847064" r:id="rId2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2146847127"/>
            <p14:sldId id="10657"/>
          </p14:sldIdLst>
        </p14:section>
        <p14:section name="Security &amp; Identity" id="{1AA42572-B3BD-44F7-813B-C2C647DDBB3C}">
          <p14:sldIdLst/>
        </p14:section>
        <p14:section name="Management &amp; Governance" id="{34181601-6D48-4406-A525-C7B5A12C6C5B}">
          <p14:sldIdLst>
            <p14:sldId id="2146847048"/>
            <p14:sldId id="2146847049"/>
          </p14:sldIdLst>
        </p14:section>
        <p14:section name="Compute" id="{05AA80BB-8802-49AB-8336-A884227CE2F7}">
          <p14:sldIdLst>
            <p14:sldId id="2146847050"/>
            <p14:sldId id="2146847134"/>
            <p14:sldId id="2146847135"/>
            <p14:sldId id="2146847096"/>
          </p14:sldIdLst>
        </p14:section>
        <p14:section name="Storage &amp; Data" id="{1F159046-CE0A-45BC-9D5B-6E6C95980F78}">
          <p14:sldIdLst>
            <p14:sldId id="2146847052"/>
            <p14:sldId id="2146847100"/>
          </p14:sldIdLst>
        </p14:section>
        <p14:section name="Databases" id="{AEAFAE72-AD56-48F3-926B-38BAE269038F}">
          <p14:sldIdLst/>
        </p14:section>
        <p14:section name="Integration" id="{ACBD46A3-6F1C-451B-A154-0A056E0DEFF6}">
          <p14:sldIdLst/>
        </p14:section>
        <p14:section name="ML &amp; AI &amp; IOT" id="{F4E1EAF1-55E9-4CA4-8ADC-28B69C1D66D2}">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94"/>
  </p:normalViewPr>
  <p:slideViewPr>
    <p:cSldViewPr snapToGrid="0">
      <p:cViewPr varScale="1">
        <p:scale>
          <a:sx n="103" d="100"/>
          <a:sy n="103" d="100"/>
        </p:scale>
        <p:origin x="1013" y="77"/>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6/14/2025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6/14/2025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azure.microsoft.com/ru-ru/updates?id=496481"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ru-ru/updates?id=495809" TargetMode="External"/><Relationship Id="rId2" Type="http://schemas.openxmlformats.org/officeDocument/2006/relationships/hyperlink" Target="https://azure.microsoft.com/ru-ru/updates?id=496109"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zure.microsoft.com/ru-ru/updates?id=495826"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azure.microsoft.com/ru-ru/updates?id=495017"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zure.microsoft.com/ru-ru/updates?id=496043"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ru-ru/updates?id=490306" TargetMode="External"/><Relationship Id="rId2" Type="http://schemas.openxmlformats.org/officeDocument/2006/relationships/hyperlink" Target="https://azure.microsoft.com/ru-ru/updates?id=496173"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azure.microsoft.com/ru-ru/updates?id=495985"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#166</a:t>
            </a:r>
          </a:p>
        </p:txBody>
      </p:sp>
      <p:sp>
        <p:nvSpPr>
          <p:cNvPr id="4" name="Text Placeholder 3"/>
          <p:cNvSpPr>
            <a:spLocks noGrp="1"/>
          </p:cNvSpPr>
          <p:nvPr>
            <p:ph type="body" sz="quarter" idx="11"/>
          </p:nvPr>
        </p:nvSpPr>
        <p:spPr/>
        <p:txBody>
          <a:bodyPr/>
          <a:lstStyle/>
          <a:p>
            <a:r>
              <a:rPr lang="en-US" spc="300" dirty="0"/>
              <a:t>June 16, 2025</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Generally Available: New storage optimized Laosv4, Lasv4, and Lsv4 Azure VM series</a:t>
            </a:r>
            <a:endParaRPr lang="en-US" dirty="0"/>
          </a:p>
          <a:p>
            <a:pPr algn="just"/>
            <a:r>
              <a:rPr lang="en-US" dirty="0"/>
              <a:t>Laosv4 VMs have sizes ranging </a:t>
            </a:r>
            <a:r>
              <a:rPr lang="en-US" b="1" dirty="0"/>
              <a:t>from 2-32 vCPU</a:t>
            </a:r>
            <a:r>
              <a:rPr lang="en-US" dirty="0"/>
              <a:t>, with </a:t>
            </a:r>
            <a:r>
              <a:rPr lang="en-US" b="1" dirty="0"/>
              <a:t>8GB</a:t>
            </a:r>
            <a:r>
              <a:rPr lang="en-US" dirty="0"/>
              <a:t> of memory and </a:t>
            </a:r>
            <a:r>
              <a:rPr lang="en-US" b="1" dirty="0"/>
              <a:t>720GB</a:t>
            </a:r>
            <a:r>
              <a:rPr lang="en-US" dirty="0"/>
              <a:t> </a:t>
            </a:r>
            <a:r>
              <a:rPr lang="en-US" b="1" dirty="0"/>
              <a:t>of local </a:t>
            </a:r>
            <a:r>
              <a:rPr lang="en-US" b="1" dirty="0" err="1"/>
              <a:t>NVMe</a:t>
            </a:r>
            <a:r>
              <a:rPr lang="en-US" b="1" dirty="0"/>
              <a:t> </a:t>
            </a:r>
            <a:r>
              <a:rPr lang="en-US" dirty="0"/>
              <a:t>disk capacity per vCPU.  Lsv4 and Lasv4 VMs have sizes ranging </a:t>
            </a:r>
            <a:r>
              <a:rPr lang="en-US" b="1" dirty="0"/>
              <a:t>from 2-96 vCPU</a:t>
            </a:r>
            <a:r>
              <a:rPr lang="en-US" dirty="0"/>
              <a:t>, with </a:t>
            </a:r>
            <a:r>
              <a:rPr lang="en-US" b="1" dirty="0"/>
              <a:t>8GB of </a:t>
            </a:r>
            <a:r>
              <a:rPr lang="en-US" dirty="0"/>
              <a:t>memory and </a:t>
            </a:r>
            <a:r>
              <a:rPr lang="en-US" b="1" dirty="0"/>
              <a:t>240GB</a:t>
            </a:r>
            <a:r>
              <a:rPr lang="en-US" dirty="0"/>
              <a:t> of local </a:t>
            </a:r>
            <a:r>
              <a:rPr lang="en-US" dirty="0" err="1"/>
              <a:t>NVMe</a:t>
            </a:r>
            <a:r>
              <a:rPr lang="en-US" dirty="0"/>
              <a:t> disk capacity per vCPU, with the largest sizes offering up to 23TB of local storage capacity. The </a:t>
            </a:r>
            <a:r>
              <a:rPr lang="en-US" b="1" dirty="0"/>
              <a:t>Lsv4</a:t>
            </a:r>
            <a:r>
              <a:rPr lang="en-US" dirty="0"/>
              <a:t> and </a:t>
            </a:r>
            <a:r>
              <a:rPr lang="en-US" b="1" dirty="0"/>
              <a:t>Lasv4</a:t>
            </a:r>
            <a:r>
              <a:rPr lang="en-US" dirty="0"/>
              <a:t> VMs introduce new </a:t>
            </a:r>
            <a:r>
              <a:rPr lang="en-US" b="1" dirty="0"/>
              <a:t>2, 4</a:t>
            </a:r>
            <a:r>
              <a:rPr lang="en-US" dirty="0"/>
              <a:t>, and </a:t>
            </a:r>
            <a:r>
              <a:rPr lang="en-US" b="1" dirty="0"/>
              <a:t>96</a:t>
            </a:r>
            <a:r>
              <a:rPr lang="en-US" dirty="0"/>
              <a:t> vCPU sizes which give you more configuration options to right-size your storage optimized VMs to your workload. </a:t>
            </a:r>
          </a:p>
          <a:p>
            <a:pPr algn="just"/>
            <a:r>
              <a:rPr lang="en-US" dirty="0"/>
              <a:t>All three of these VM series are powered by </a:t>
            </a:r>
            <a:r>
              <a:rPr lang="en-US" b="1" dirty="0"/>
              <a:t>Azure Boost and Azure Boost SSDs, enable </a:t>
            </a:r>
            <a:r>
              <a:rPr lang="en-US" b="1" dirty="0" err="1"/>
              <a:t>NVMe</a:t>
            </a:r>
            <a:r>
              <a:rPr lang="en-US" b="1" dirty="0"/>
              <a:t> local SSD disk encryption by default</a:t>
            </a:r>
            <a:r>
              <a:rPr lang="en-US" dirty="0"/>
              <a:t>, and come with an </a:t>
            </a:r>
            <a:r>
              <a:rPr lang="en-US" dirty="0" err="1"/>
              <a:t>NVMe</a:t>
            </a:r>
            <a:r>
              <a:rPr lang="en-US" dirty="0"/>
              <a:t> remote storage interface with support for premium storage caching, significantly improving remote storage performance. </a:t>
            </a:r>
          </a:p>
          <a:p>
            <a:pPr algn="just"/>
            <a:r>
              <a:rPr lang="en-US" dirty="0"/>
              <a:t>All L-series v4 VMs are perfect for distributed, scale-out workloads that require high amounts of local storage capacity per vCPU and the ability to move that data quickly over the network or to an Azure remote storage backend.  Workloads like storage caching layers, Elasticsearch, distributed file systems, big data analytics, relational &amp; NoSQL databases, and data warehouses all benefit from the capabilities of the L-series v4 VMs. </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Generally Available: Archive Access Tier Now Available in Italy North</a:t>
            </a:r>
            <a:endParaRPr lang="en-US" sz="1000" dirty="0"/>
          </a:p>
          <a:p>
            <a:pPr algn="just"/>
            <a:r>
              <a:rPr lang="en-US" sz="1000" dirty="0"/>
              <a:t>The Archive access tier for Azure Blob Storage is now generally available in the Italy North region.  </a:t>
            </a:r>
          </a:p>
          <a:p>
            <a:pPr algn="just"/>
            <a:r>
              <a:rPr lang="en-US" sz="1000" dirty="0"/>
              <a:t>With this regional expansion, customers can now store infrequently accessed data in the cost-effective Archive tier while meeting data residency and compliance requirements in Italy. The Archive tier is ideal for long-term backup, compliance, and archival scenarios.  </a:t>
            </a:r>
          </a:p>
          <a:p>
            <a:pPr algn="just"/>
            <a:r>
              <a:rPr lang="en-US" sz="1000" dirty="0"/>
              <a:t>You can manage Archive tier data using the Azure portal, CLI, PowerShell, or REST API. This update brings Italy North in line with other regions that support the full range of Azure Blob Storage tiers: Hot, Cool, Cold, and Archive.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274695"/>
          </a:xfrm>
        </p:spPr>
        <p:txBody>
          <a:bodyPr/>
          <a:lstStyle/>
          <a:p>
            <a:pPr algn="just"/>
            <a:r>
              <a:rPr lang="en-US" dirty="0">
                <a:hlinkClick r:id="rId3"/>
              </a:rPr>
              <a:t>Public Preview: Encrypt Premium SSD v2 and Ultra Disks with Cross Tenant Customer Managed Keys</a:t>
            </a:r>
            <a:endParaRPr lang="en-US" dirty="0"/>
          </a:p>
          <a:p>
            <a:pPr algn="just"/>
            <a:r>
              <a:rPr lang="en-US" dirty="0"/>
              <a:t>Cross-tenant customer managed keys (CMK) for Premium SSD v2 and Ultra Disks is now </a:t>
            </a:r>
            <a:r>
              <a:rPr lang="en-US" b="1" dirty="0"/>
              <a:t>in public preview in select regions.  </a:t>
            </a:r>
          </a:p>
          <a:p>
            <a:pPr algn="just"/>
            <a:r>
              <a:rPr lang="en-US" dirty="0"/>
              <a:t>Encrypting managed disks </a:t>
            </a:r>
            <a:r>
              <a:rPr lang="en-US" b="1" dirty="0"/>
              <a:t>with cross-tenant CMK </a:t>
            </a:r>
            <a:r>
              <a:rPr lang="en-US" dirty="0"/>
              <a:t>enables encrypting the disk with a CMK hosted in </a:t>
            </a:r>
            <a:r>
              <a:rPr lang="en-US" b="1" dirty="0"/>
              <a:t>an Azure Key Vault in a different Microsoft Entra tenant to the disk</a:t>
            </a:r>
            <a:r>
              <a:rPr lang="en-US" dirty="0"/>
              <a:t>.  </a:t>
            </a:r>
          </a:p>
          <a:p>
            <a:pPr algn="just"/>
            <a:r>
              <a:rPr lang="en-US" dirty="0"/>
              <a:t>Many service providers building </a:t>
            </a:r>
            <a:r>
              <a:rPr lang="en-US" b="1" dirty="0"/>
              <a:t>Software as a Service (SaaS)</a:t>
            </a:r>
            <a:r>
              <a:rPr lang="en-US" dirty="0"/>
              <a:t> offerings on Azure want to give their customers the option of managing their own encryption keys. Customers of service providers can now use cross-tenant CMK with Premium SSD v2 and Ultra disks and manage the encryption keys in their own Microsoft Entra tenant using Azure Key Vault. </a:t>
            </a:r>
          </a:p>
        </p:txBody>
      </p:sp>
      <p:pic>
        <p:nvPicPr>
          <p:cNvPr id="1026" name="Picture 2" descr="Screenshot showing a cross-tenant CMK with a federated identity.">
            <a:extLst>
              <a:ext uri="{FF2B5EF4-FFF2-40B4-BE49-F238E27FC236}">
                <a16:creationId xmlns:a16="http://schemas.microsoft.com/office/drawing/2014/main" id="{CD521E1A-5A6B-1B7D-CBB5-9B960696232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0536" y="3129776"/>
            <a:ext cx="3100039" cy="1518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u="sng" dirty="0"/>
              <a:t>SAP HANA on Azure Large Instance retirement extended</a:t>
            </a:r>
          </a:p>
          <a:p>
            <a:r>
              <a:rPr lang="en-US" dirty="0"/>
              <a:t>MS extended the SAP HANA on Azure Large Instance retirement till 31/12/2025</a:t>
            </a:r>
          </a:p>
          <a:p>
            <a:endParaRPr lang="en-US" u="sng" dirty="0"/>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EEE44-A3A9-5916-28C3-73C176E34A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8381F3B-4FD0-B81E-E9ED-5F1037B0948F}"/>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C735E067-643C-4669-293E-B1878549EE12}"/>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BC16BD-C9C7-ACBB-576D-EBDB3A535BE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6D884AE-3074-77B9-2821-DC774A2B2C02}"/>
              </a:ext>
            </a:extLst>
          </p:cNvPr>
          <p:cNvSpPr>
            <a:spLocks noGrp="1"/>
          </p:cNvSpPr>
          <p:nvPr>
            <p:ph type="body" sz="quarter" idx="16"/>
          </p:nvPr>
        </p:nvSpPr>
        <p:spPr/>
        <p:txBody>
          <a:bodyPr/>
          <a:lstStyle/>
          <a:p>
            <a:pPr algn="just"/>
            <a:r>
              <a:rPr lang="en-US" dirty="0">
                <a:hlinkClick r:id="rId2"/>
              </a:rPr>
              <a:t>Private Preview: Profile and Route WAF Policies on Azure Front Door</a:t>
            </a:r>
            <a:endParaRPr lang="en-US" dirty="0"/>
          </a:p>
          <a:p>
            <a:pPr algn="just"/>
            <a:r>
              <a:rPr lang="en-US" dirty="0"/>
              <a:t>MS announced the private preview of profile and route-based Web Application Firewall (WAF) policies on Azure Front Door. Previously, to protect applications from malicious attacks, a WAF policy had to be linked to a Front Door via one or more Front Door frontends or custom domains. With the release of this feature, the association can now happen at two additional levels: the top-level Front Door profile level and the bottom route level.</a:t>
            </a:r>
          </a:p>
          <a:p>
            <a:pPr algn="just"/>
            <a:r>
              <a:rPr lang="en-US" dirty="0"/>
              <a:t>This feature allows to have a global profile level policy that can be generally applied to all domains within a profile through the Front Door profile level association. Furthermore, you can also apply a more finely tuned WAF policy to a specific route within a domain like a login page, or a payment page, that’s likely to have different security requirements. A more specific policy overrides a less specific policy. For example, a route-level policy overrides a domain-level policy and domain-level policy overrides a profile-level policy.</a:t>
            </a:r>
          </a:p>
        </p:txBody>
      </p:sp>
    </p:spTree>
    <p:extLst>
      <p:ext uri="{BB962C8B-B14F-4D97-AF65-F5344CB8AC3E}">
        <p14:creationId xmlns:p14="http://schemas.microsoft.com/office/powerpoint/2010/main" val="289062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Generally Available: Azure Virtual Network Manager in Azure China</a:t>
            </a:r>
            <a:endParaRPr lang="en-US" dirty="0"/>
          </a:p>
          <a:p>
            <a:pPr algn="just"/>
            <a:r>
              <a:rPr lang="en-US" dirty="0"/>
              <a:t>Azure Virtual Network Manager’s connectivity, security admin, and routing configuration features are now generally available in Azure China. This enables centralized management of connectivity, security rules, and routing across subscriptions at scale and eliminates manual setup, ensuring consistent policies and visibility as your network footprint grows. </a:t>
            </a:r>
          </a:p>
          <a:p>
            <a:pPr algn="just"/>
            <a:r>
              <a:rPr lang="en-US" dirty="0"/>
              <a:t>Azure Virtual Network Manager streamlines network connectivity management through hub-and-spoke and mesh topologies in just a few clicks. </a:t>
            </a:r>
          </a:p>
          <a:p>
            <a:pPr algn="just"/>
            <a:r>
              <a:rPr lang="en-US" dirty="0"/>
              <a:t>The hub-and-spoke feature establishes a central hub with attached spokes for simplified control, while mesh connectivity enables direct, low-latency communication between selected virtual networks — ideal for demanding workloads attaching to a hub virtual network or an Azure Virtual WAN. </a:t>
            </a:r>
          </a:p>
        </p:txBody>
      </p:sp>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Generally Available: Azure Site Recovery Support for Azure Trusted Launch VMs Running Linux OS</a:t>
            </a:r>
            <a:endParaRPr lang="en-US" dirty="0"/>
          </a:p>
          <a:p>
            <a:pPr algn="just"/>
            <a:r>
              <a:rPr lang="en-US" dirty="0"/>
              <a:t>Azure Trusted Launch VMs provide foundational compute security to Azure Generation 2 VMs by enabling Secure Boot and </a:t>
            </a:r>
            <a:r>
              <a:rPr lang="en-US" dirty="0" err="1"/>
              <a:t>vTPM</a:t>
            </a:r>
            <a:r>
              <a:rPr lang="en-US" dirty="0"/>
              <a:t> capabilities. This Generally Available release is available for Azure Trusted launch VMs running Linux OS. Azure Site Recovery support for Trusted launch VM running Windows OS is already generally available. </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p:txBody>
          <a:bodyPr/>
          <a:lstStyle/>
          <a:p>
            <a:pPr algn="just"/>
            <a:r>
              <a:rPr lang="en-US" sz="1000" dirty="0">
                <a:hlinkClick r:id="rId2"/>
              </a:rPr>
              <a:t>Private Preview: Announcing Azure Command Launcher for Java </a:t>
            </a:r>
            <a:endParaRPr lang="en-US" sz="1000" dirty="0"/>
          </a:p>
          <a:p>
            <a:pPr algn="just"/>
            <a:r>
              <a:rPr lang="en-US" sz="1000" dirty="0"/>
              <a:t>Announcing the private preview of </a:t>
            </a:r>
            <a:r>
              <a:rPr lang="en-US" sz="1000" dirty="0" err="1"/>
              <a:t>jaz</a:t>
            </a:r>
            <a:r>
              <a:rPr lang="en-US" sz="1000" dirty="0"/>
              <a:t>, a new JVM launcher optimized specifically for Azure. This tool provides better default ergonomics for Java applications running in containers and virtual machines, ensuring more efficient use of resources right from the start. By setting JVM parameters tailored for cloud deployments, </a:t>
            </a:r>
            <a:r>
              <a:rPr lang="en-US" sz="1000" dirty="0" err="1"/>
              <a:t>jaz</a:t>
            </a:r>
            <a:r>
              <a:rPr lang="en-US" sz="1000" dirty="0"/>
              <a:t> reduces wasted memory and CPU cycles, improves first-deploy performance, and enhances cost efficiency. This is ideal for developers who want better JVM defaults without diving deep into JVM tuning guides, and  develop and deploy cloud-native microservices.   </a:t>
            </a:r>
          </a:p>
          <a:p>
            <a:pPr algn="just"/>
            <a:endParaRPr lang="en-US" sz="1000" dirty="0"/>
          </a:p>
          <a:p>
            <a:pPr algn="just"/>
            <a:r>
              <a:rPr lang="en-US" sz="1000" dirty="0"/>
              <a:t>   </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p:txBody>
          <a:bodyPr/>
          <a:lstStyle/>
          <a:p>
            <a:pPr algn="just"/>
            <a:r>
              <a:rPr lang="en-US" dirty="0">
                <a:hlinkClick r:id="rId3"/>
              </a:rPr>
              <a:t>Public Preview: Azure Databricks Power Platform Connector</a:t>
            </a:r>
            <a:endParaRPr lang="en-US" dirty="0"/>
          </a:p>
          <a:p>
            <a:pPr algn="just"/>
            <a:r>
              <a:rPr lang="en-US" dirty="0"/>
              <a:t>Now it is possible to connect Azure Databricks with Microsoft Power Apps in several new ways. The new connector enables you to:    </a:t>
            </a:r>
          </a:p>
          <a:p>
            <a:pPr marL="171450" indent="-171450" algn="just">
              <a:buFont typeface="Arial" panose="020B0604020202020204" pitchFamily="34" charset="0"/>
              <a:buChar char="•"/>
            </a:pPr>
            <a:r>
              <a:rPr lang="en-US" dirty="0"/>
              <a:t>Support real-time data access without the need for data copying.    </a:t>
            </a:r>
          </a:p>
          <a:p>
            <a:pPr marL="171450" indent="-171450" algn="just">
              <a:buFont typeface="Arial" panose="020B0604020202020204" pitchFamily="34" charset="0"/>
              <a:buChar char="•"/>
            </a:pPr>
            <a:r>
              <a:rPr lang="en-US" dirty="0"/>
              <a:t>Create dynamic applications that take advantage of large datasets directly from Azure Databricks.    </a:t>
            </a:r>
          </a:p>
          <a:p>
            <a:pPr marL="171450" indent="-171450" algn="just">
              <a:buFont typeface="Arial" panose="020B0604020202020204" pitchFamily="34" charset="0"/>
              <a:buChar char="•"/>
            </a:pPr>
            <a:r>
              <a:rPr lang="en-US" dirty="0"/>
              <a:t>Easily set up connections through support for API key authentication and additional developer options.    </a:t>
            </a:r>
          </a:p>
          <a:p>
            <a:pPr marL="171450" indent="-171450" algn="just">
              <a:buFont typeface="Arial" panose="020B0604020202020204" pitchFamily="34" charset="0"/>
              <a:buChar char="•"/>
            </a:pPr>
            <a:r>
              <a:rPr lang="en-US" dirty="0"/>
              <a:t>Efficiently visualize and work with data using the Power FX formula language.    </a:t>
            </a:r>
          </a:p>
          <a:p>
            <a:pPr algn="just"/>
            <a:r>
              <a:rPr lang="en-US" dirty="0"/>
              <a:t>This powerful combination enhances productivity and provides robust data insights, making Azure Databricks a valuable tool for modern data-driven applications. </a:t>
            </a:r>
          </a:p>
        </p:txBody>
      </p:sp>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082964C-E8A1-73CC-B206-1A488254620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p:txBody>
          <a:bodyPr/>
          <a:lstStyle/>
          <a:p>
            <a:pPr algn="just"/>
            <a:r>
              <a:rPr lang="en-US" dirty="0">
                <a:hlinkClick r:id="rId2"/>
              </a:rPr>
              <a:t>Public Preview: Persistent Graph Semantics</a:t>
            </a:r>
            <a:endParaRPr lang="en-US" dirty="0"/>
          </a:p>
          <a:p>
            <a:pPr algn="just"/>
            <a:r>
              <a:rPr lang="en-US" dirty="0"/>
              <a:t>Azure Data Explorer now offers Persistent Graphs in public preview, enabling durable graph data structures that persist beyond individual query executions for enterprise-scale relationship analysis. Unlike transient Graphs which exist only in memory during a query session, persistent graphs provide reusable database objects that remain available for repeated analysis through their two main components: Graph Models (defining structure and data mappings) and Graph Snapshots (materialized instances at specific points in time).  </a:t>
            </a:r>
          </a:p>
          <a:p>
            <a:pPr algn="just"/>
            <a:r>
              <a:rPr lang="en-US" dirty="0"/>
              <a:t>Persistent graphs deliver substantial benefits for organizations needing to analyze complex relationships at scale, handling massive datasets while eliminating construction latency through pre-built snapshots. They enhance team collaboration by providing consistent data views across the organization without requiring constant rebuilding, support advanced analytics including historical analysis and version comparisons, and integrate seamlessly with the Azure Data Explorer ecosystem through native KQL graph operators—making them ideal for scenarios ranging from IoT network analysis to security investigations, business process optimization, and organizational structure analysis. </a:t>
            </a:r>
          </a:p>
        </p:txBody>
      </p:sp>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3341</TotalTime>
  <Words>1306</Words>
  <Application>Microsoft Office PowerPoint</Application>
  <PresentationFormat>On-screen Show (16:9)</PresentationFormat>
  <Paragraphs>57</Paragraphs>
  <Slides>17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Human Sans</vt:lpstr>
      <vt:lpstr>Human Sans Regular</vt:lpstr>
      <vt:lpstr>Continuum Theme</vt:lpstr>
      <vt:lpstr>Azure Times #166</vt:lpstr>
      <vt:lpstr>PowerPoint Presentation</vt:lpstr>
      <vt:lpstr>Networking Updates</vt:lpstr>
      <vt:lpstr>Networking Updates</vt:lpstr>
      <vt:lpstr>PowerPoint Presentation</vt:lpstr>
      <vt:lpstr>Management &amp; Governance Updates</vt:lpstr>
      <vt:lpstr>PowerPoint Presentation</vt:lpstr>
      <vt:lpstr>Compute Updates</vt:lpstr>
      <vt:lpstr>Compute Updates</vt:lpstr>
      <vt:lpstr>Compute Updates</vt:lpstr>
      <vt:lpstr>PowerPoint Presentation</vt:lpstr>
      <vt:lpstr>Storage &amp; Data Updates</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Admin Rotar</cp:lastModifiedBy>
  <cp:revision>87</cp:revision>
  <dcterms:created xsi:type="dcterms:W3CDTF">2018-01-26T19:23:30Z</dcterms:created>
  <dcterms:modified xsi:type="dcterms:W3CDTF">2025-06-16T06:34:14Z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