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3"/>
  </p:notesMasterIdLst>
  <p:handoutMasterIdLst>
    <p:handoutMasterId r:id="rId44"/>
  </p:handoutMasterIdLst>
  <p:sldIdLst>
    <p:sldId id="2142532340" r:id="rId5"/>
    <p:sldId id="2146847045" r:id="rId6"/>
    <p:sldId id="10657" r:id="rId7"/>
    <p:sldId id="2146847046" r:id="rId8"/>
    <p:sldId id="2146847089" r:id="rId9"/>
    <p:sldId id="2146847048" r:id="rId10"/>
    <p:sldId id="2146847132" r:id="rId11"/>
    <p:sldId id="2146847158" r:id="rId12"/>
    <p:sldId id="2146847049" r:id="rId13"/>
    <p:sldId id="2146847131" r:id="rId14"/>
    <p:sldId id="2146847050" r:id="rId15"/>
    <p:sldId id="2146847096" r:id="rId16"/>
    <p:sldId id="2146847156" r:id="rId17"/>
    <p:sldId id="2146847160" r:id="rId18"/>
    <p:sldId id="2146847159" r:id="rId19"/>
    <p:sldId id="2146847161" r:id="rId20"/>
    <p:sldId id="2146847134" r:id="rId21"/>
    <p:sldId id="2146847135" r:id="rId22"/>
    <p:sldId id="2146847157" r:id="rId23"/>
    <p:sldId id="2146847133" r:id="rId24"/>
    <p:sldId id="2146847136" r:id="rId25"/>
    <p:sldId id="2146847052" r:id="rId26"/>
    <p:sldId id="2146847100" r:id="rId27"/>
    <p:sldId id="2146847054" r:id="rId28"/>
    <p:sldId id="2146847103" r:id="rId29"/>
    <p:sldId id="2146847141" r:id="rId30"/>
    <p:sldId id="2146847142" r:id="rId31"/>
    <p:sldId id="2146847056" r:id="rId32"/>
    <p:sldId id="2146847107" r:id="rId33"/>
    <p:sldId id="2146847058" r:id="rId34"/>
    <p:sldId id="2146847111" r:id="rId35"/>
    <p:sldId id="2146847119" r:id="rId36"/>
    <p:sldId id="2146847120" r:id="rId37"/>
    <p:sldId id="2146847062" r:id="rId38"/>
    <p:sldId id="2146847115" r:id="rId39"/>
    <p:sldId id="2146847085" r:id="rId40"/>
    <p:sldId id="2146847084" r:id="rId41"/>
    <p:sldId id="2146847064" r:id="rId4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2"/>
            <p14:sldId id="2146847158"/>
            <p14:sldId id="2146847049"/>
            <p14:sldId id="2146847131"/>
          </p14:sldIdLst>
        </p14:section>
        <p14:section name="Compute" id="{05AA80BB-8802-49AB-8336-A884227CE2F7}">
          <p14:sldIdLst>
            <p14:sldId id="2146847050"/>
            <p14:sldId id="2146847096"/>
            <p14:sldId id="2146847156"/>
            <p14:sldId id="2146847160"/>
            <p14:sldId id="2146847159"/>
            <p14:sldId id="2146847161"/>
            <p14:sldId id="2146847134"/>
            <p14:sldId id="2146847135"/>
            <p14:sldId id="2146847157"/>
            <p14:sldId id="2146847133"/>
            <p14:sldId id="214684713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6/23/2025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ommunity.microsoft.com/blog/microsoftdatamigration/announcing-retirement-of-microsoft-data-migration-assistant-dma-tool/4424400" TargetMode="External"/><Relationship Id="rId2" Type="http://schemas.openxmlformats.org/officeDocument/2006/relationships/hyperlink" Target="https://techcommunity.microsoft.com/blog/finopsblog/microsoft-cost-management-updates%E2%80%94may-2025-summary/4421930"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6415" TargetMode="External"/><Relationship Id="rId2" Type="http://schemas.openxmlformats.org/officeDocument/2006/relationships/hyperlink" Target="https://azure.microsoft.com/ru-ru/updates?id=49644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community.microsoft.com/blog/appsonazureblog/announcing-public-preview-of-the-root-cert-api-in-app-service-environment-v3/4423779" TargetMode="External"/><Relationship Id="rId2" Type="http://schemas.openxmlformats.org/officeDocument/2006/relationships/hyperlink" Target="https://techcommunity.microsoft.com/blog/azurenetworkingblog/introducing-container-network-logs-with-advanced-container-networking-services-f/4422171"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azurevirtualdesktopblog/now-in-public-preview-rdp-multipath-for-reliable-connectivity/442154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blog/windows-itpro-blog/enhanced-security-defaults-for-windows-365-cloud-pcs/4424914" TargetMode="External"/><Relationship Id="rId2" Type="http://schemas.openxmlformats.org/officeDocument/2006/relationships/hyperlink" Target="https://techcommunity.microsoft.com/blog/windows-itpro-blog/windows-365-cloud-apps-now-in-private-preview/4424913"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techcommunity.microsoft.com/blog/integrationsonazureblog/%F0%9F%93%A2-announcing-public-preview-organizational-templates-in-azure-logic-apps/4425994"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6430" TargetMode="External"/><Relationship Id="rId2" Type="http://schemas.openxmlformats.org/officeDocument/2006/relationships/hyperlink" Target="https://azure.microsoft.com/ru-ru/updates?id=496435"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6401" TargetMode="External"/><Relationship Id="rId2" Type="http://schemas.openxmlformats.org/officeDocument/2006/relationships/hyperlink" Target="https://techcommunity.microsoft.com/blog/azurevirtualdesktopblog/app-v-support-and-partner-integration-now-available-in-app-attach/4424911"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integrationsonazureblog/announcement-general-availability-of-logic-apps-hybrid-deployment-model/4422414"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496104" TargetMode="External"/><Relationship Id="rId2" Type="http://schemas.openxmlformats.org/officeDocument/2006/relationships/hyperlink" Target="https://azure.microsoft.com/ru-ru/updates?id=496440"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ru-ru/updates?id=485077"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496518"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echcommunity.microsoft.com/blog/azuresqlblog/public-preview---data-virtualization-for-azure-sql-database/4413834" TargetMode="External"/><Relationship Id="rId2" Type="http://schemas.openxmlformats.org/officeDocument/2006/relationships/hyperlink" Target="https://azure.microsoft.com/ru-ru/updates?id=491047"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ru-ru/updates?id=496125" TargetMode="External"/><Relationship Id="rId2" Type="http://schemas.openxmlformats.org/officeDocument/2006/relationships/hyperlink" Target="https://azure.microsoft.com/ru-ru/updates?id=496292"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techcommunity.microsoft.com/blog/azuresqlblog/introducing-backups-on-secondary-for-sql-server-always-on-availability-groups-wi/4422167"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96631" TargetMode="External"/><Relationship Id="rId2" Type="http://schemas.openxmlformats.org/officeDocument/2006/relationships/hyperlink" Target="https://azure.microsoft.com/ru-ru/updates?id=496536"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devblogs.microsoft.com/devops/azure-devops-mcp-server-public-preview/"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techcommunity.microsoft.com/blog/microsoft-security-blog/general-availability-key-attestation-for-azure-managed-hsm/4425321"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ru-ru/updates?id=496946" TargetMode="External"/><Relationship Id="rId2" Type="http://schemas.openxmlformats.org/officeDocument/2006/relationships/hyperlink" Target="https://azure.microsoft.com/ru-ru/updates?id=495843"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blog/azurearcblog/preview-of-arc-enabled-sql-server-in-us-government-virginia/4415454"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96642" TargetMode="External"/><Relationship Id="rId2" Type="http://schemas.openxmlformats.org/officeDocument/2006/relationships/hyperlink" Target="https://azure.microsoft.com/ru-ru/updates?id=496651"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a:t>
            </a:r>
            <a:r>
              <a:rPr lang="en-US" sz="5400" dirty="0"/>
              <a:t>6</a:t>
            </a:r>
            <a:r>
              <a:rPr lang="ru-RU" sz="5400" dirty="0"/>
              <a:t>7</a:t>
            </a:r>
            <a:endParaRPr lang="en-US" sz="5400" dirty="0"/>
          </a:p>
        </p:txBody>
      </p:sp>
      <p:sp>
        <p:nvSpPr>
          <p:cNvPr id="4" name="Text Placeholder 3"/>
          <p:cNvSpPr>
            <a:spLocks noGrp="1"/>
          </p:cNvSpPr>
          <p:nvPr>
            <p:ph type="body" sz="quarter" idx="11"/>
          </p:nvPr>
        </p:nvSpPr>
        <p:spPr/>
        <p:txBody>
          <a:bodyPr/>
          <a:lstStyle/>
          <a:p>
            <a:r>
              <a:rPr lang="en-US" spc="300"/>
              <a:t>June 23, </a:t>
            </a:r>
            <a:r>
              <a:rPr lang="en-US" spc="300" dirty="0"/>
              <a:t>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p:txBody>
          <a:bodyPr/>
          <a:lstStyle/>
          <a:p>
            <a:r>
              <a:rPr lang="en-US" sz="1000" dirty="0">
                <a:hlinkClick r:id="rId2"/>
              </a:rPr>
              <a:t>Microsoft Cost Management updates—May 2025</a:t>
            </a:r>
            <a:endParaRPr lang="en-US" sz="1000" dirty="0"/>
          </a:p>
          <a:p>
            <a:pPr marL="171450" indent="-171450">
              <a:buFont typeface="Arial" panose="020B0604020202020204" pitchFamily="34" charset="0"/>
              <a:buChar char="•"/>
            </a:pPr>
            <a:r>
              <a:rPr lang="en-US" sz="1000" dirty="0"/>
              <a:t>View </a:t>
            </a:r>
            <a:r>
              <a:rPr lang="en-US" sz="1000" b="1" dirty="0"/>
              <a:t>estimated carbon emissions </a:t>
            </a:r>
            <a:r>
              <a:rPr lang="en-US" sz="1000" dirty="0"/>
              <a:t>in Azure Migrate</a:t>
            </a:r>
          </a:p>
          <a:p>
            <a:pPr marL="171450" indent="-171450">
              <a:buFont typeface="Arial" panose="020B0604020202020204" pitchFamily="34" charset="0"/>
              <a:buChar char="•"/>
            </a:pPr>
            <a:r>
              <a:rPr lang="en-US" sz="1000" dirty="0"/>
              <a:t>Generally available: </a:t>
            </a:r>
            <a:r>
              <a:rPr lang="en-US" sz="1000" b="1" dirty="0"/>
              <a:t>Azure Carbon Optimization</a:t>
            </a:r>
          </a:p>
          <a:p>
            <a:pPr marL="171450" indent="-171450">
              <a:buFont typeface="Arial" panose="020B0604020202020204" pitchFamily="34" charset="0"/>
              <a:buChar char="•"/>
            </a:pPr>
            <a:r>
              <a:rPr lang="en-US" sz="1000" dirty="0"/>
              <a:t>Microsoft Customer Agreement cost and usage data quality improvements</a:t>
            </a:r>
          </a:p>
          <a:p>
            <a:pPr marL="171450" indent="-171450">
              <a:buFont typeface="Arial" panose="020B0604020202020204" pitchFamily="34" charset="0"/>
              <a:buChar char="•"/>
            </a:pPr>
            <a:r>
              <a:rPr lang="en-US" sz="1000" dirty="0"/>
              <a:t>Limited preview: </a:t>
            </a:r>
            <a:r>
              <a:rPr lang="en-US" sz="1000" b="1" dirty="0"/>
              <a:t>Export to Microsoft Fabric</a:t>
            </a:r>
          </a:p>
          <a:p>
            <a:pPr marL="171450" indent="-171450">
              <a:buFont typeface="Arial" panose="020B0604020202020204" pitchFamily="34" charset="0"/>
              <a:buChar char="•"/>
            </a:pPr>
            <a:r>
              <a:rPr lang="en-US" sz="1000" dirty="0"/>
              <a:t>New ways to save money:</a:t>
            </a:r>
          </a:p>
          <a:p>
            <a:pPr marL="514350" lvl="1" indent="-171450">
              <a:buFont typeface="Arial" panose="020B0604020202020204" pitchFamily="34" charset="0"/>
              <a:buChar char="•"/>
            </a:pPr>
            <a:r>
              <a:rPr lang="en-US" sz="1000" dirty="0">
                <a:latin typeface="+mj-lt"/>
              </a:rPr>
              <a:t>Generally available: Enhancements to </a:t>
            </a:r>
            <a:r>
              <a:rPr lang="en-US" sz="1000" b="1" dirty="0">
                <a:latin typeface="+mj-lt"/>
              </a:rPr>
              <a:t>Purchase-Related Cost Details</a:t>
            </a:r>
          </a:p>
          <a:p>
            <a:pPr marL="514350" lvl="1" indent="-171450">
              <a:buFont typeface="Arial" panose="020B0604020202020204" pitchFamily="34" charset="0"/>
              <a:buChar char="•"/>
            </a:pPr>
            <a:r>
              <a:rPr lang="en-US" sz="1000" dirty="0">
                <a:latin typeface="+mj-lt"/>
              </a:rPr>
              <a:t>Generally available: Smart VM Defaults in AKS</a:t>
            </a:r>
          </a:p>
          <a:p>
            <a:pPr marL="514350" lvl="1" indent="-171450">
              <a:buFont typeface="Arial" panose="020B0604020202020204" pitchFamily="34" charset="0"/>
              <a:buChar char="•"/>
            </a:pPr>
            <a:r>
              <a:rPr lang="en-US" sz="1000" dirty="0">
                <a:latin typeface="+mj-lt"/>
              </a:rPr>
              <a:t>Generally available: Free Azure SQL Managed Instance Offer</a:t>
            </a:r>
          </a:p>
          <a:p>
            <a:pPr marL="514350" lvl="1" indent="-171450">
              <a:buFont typeface="Arial" panose="020B0604020202020204" pitchFamily="34" charset="0"/>
              <a:buChar char="•"/>
            </a:pPr>
            <a:r>
              <a:rPr lang="en-US" sz="1000" dirty="0">
                <a:latin typeface="+mj-lt"/>
              </a:rPr>
              <a:t>Generally available: Free Azure SQL Managed Instance Offer</a:t>
            </a:r>
          </a:p>
          <a:p>
            <a:pPr marL="514350" lvl="1" indent="-171450">
              <a:buFont typeface="Arial" panose="020B0604020202020204" pitchFamily="34" charset="0"/>
              <a:buChar char="•"/>
            </a:pPr>
            <a:r>
              <a:rPr lang="en-US" sz="1000" dirty="0">
                <a:latin typeface="+mj-lt"/>
              </a:rPr>
              <a:t>Preview: Network Optimized Azure Virtual Machines</a:t>
            </a:r>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 (General Availability – 2/2)</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r>
              <a:rPr lang="en-US" dirty="0">
                <a:hlinkClick r:id="rId3"/>
              </a:rPr>
              <a:t>Announcing retirement of Microsoft Data Migration Assistant (DMA) Tool</a:t>
            </a:r>
            <a:endParaRPr lang="en-US" dirty="0"/>
          </a:p>
          <a:p>
            <a:r>
              <a:rPr lang="en-US" b="1" dirty="0"/>
              <a:t>Microsoft Data Migration Assistant (DMA) tool </a:t>
            </a:r>
            <a:r>
              <a:rPr lang="en-US" dirty="0"/>
              <a:t>is going </a:t>
            </a:r>
            <a:r>
              <a:rPr lang="en-US" b="1" dirty="0"/>
              <a:t>to be retired on July 16, 2025.</a:t>
            </a:r>
          </a:p>
          <a:p>
            <a:r>
              <a:rPr lang="en-US" dirty="0"/>
              <a:t>Replacement:</a:t>
            </a:r>
          </a:p>
          <a:p>
            <a:pPr marL="171450" indent="-171450">
              <a:buFont typeface="Arial" panose="020B0604020202020204" pitchFamily="34" charset="0"/>
              <a:buChar char="•"/>
            </a:pPr>
            <a:r>
              <a:rPr lang="en-US" dirty="0"/>
              <a:t>SQL Server Management Studio (SSMS)</a:t>
            </a:r>
          </a:p>
          <a:p>
            <a:pPr marL="171450" indent="-171450">
              <a:buFont typeface="Arial" panose="020B0604020202020204" pitchFamily="34" charset="0"/>
              <a:buChar char="•"/>
            </a:pPr>
            <a:r>
              <a:rPr lang="en-US" dirty="0"/>
              <a:t>SQL Server enabled by Azure Arc (Assessments)</a:t>
            </a:r>
          </a:p>
          <a:p>
            <a:pPr marL="171450" indent="-171450">
              <a:buFont typeface="Arial" panose="020B0604020202020204" pitchFamily="34" charset="0"/>
              <a:buChar char="•"/>
            </a:pPr>
            <a:r>
              <a:rPr lang="en-US" dirty="0"/>
              <a:t>Azure Database Migration Service (DMS)</a:t>
            </a:r>
          </a:p>
          <a:p>
            <a:pPr marL="171450" indent="-171450">
              <a:buFont typeface="Arial" panose="020B0604020202020204" pitchFamily="34" charset="0"/>
              <a:buChar char="•"/>
            </a:pPr>
            <a:r>
              <a:rPr lang="en-US" dirty="0"/>
              <a:t>Azure Migrate</a:t>
            </a:r>
          </a:p>
          <a:p>
            <a:endParaRPr lang="en-US" dirty="0"/>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 (Public Preview - 1/5)</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Ubuntu 24.04 for AKS</a:t>
            </a:r>
            <a:endParaRPr lang="en-US" dirty="0"/>
          </a:p>
          <a:p>
            <a:pPr algn="just"/>
            <a:r>
              <a:rPr lang="en-US" dirty="0"/>
              <a:t>Ubuntu 24.04 is now available on AKS in </a:t>
            </a:r>
            <a:r>
              <a:rPr lang="en-US" b="1" dirty="0"/>
              <a:t>Kubernetes version 1.32 </a:t>
            </a:r>
            <a:r>
              <a:rPr lang="en-US" dirty="0"/>
              <a:t>and above. </a:t>
            </a:r>
            <a:r>
              <a:rPr lang="en-US" dirty="0" err="1"/>
              <a:t>Containerd</a:t>
            </a:r>
            <a:r>
              <a:rPr lang="en-US" dirty="0"/>
              <a:t> 2.0 is enabled by default. </a:t>
            </a:r>
          </a:p>
          <a:p>
            <a:pPr algn="just"/>
            <a:r>
              <a:rPr lang="en-US" dirty="0"/>
              <a:t>AKS now supports Ubuntu 24.04 as a separate OS SKU, that now allows to create </a:t>
            </a:r>
            <a:r>
              <a:rPr lang="en-US" b="1" dirty="0"/>
              <a:t>new node pools </a:t>
            </a:r>
            <a:r>
              <a:rPr lang="en-US" dirty="0"/>
              <a:t>or </a:t>
            </a:r>
            <a:r>
              <a:rPr lang="en-US" b="1" dirty="0"/>
              <a:t>update existing node </a:t>
            </a:r>
            <a:r>
              <a:rPr lang="en-US" dirty="0"/>
              <a:t>pools to Ubuntu 24.04 by setting the OS SKU to “Ubuntu2404”.  </a:t>
            </a:r>
          </a:p>
          <a:p>
            <a:pPr algn="just"/>
            <a:r>
              <a:rPr lang="en-US" dirty="0"/>
              <a:t>The default in Kubernetes version 1.33 remains Ubuntu 22.04.</a:t>
            </a:r>
          </a:p>
        </p:txBody>
      </p:sp>
      <p:sp>
        <p:nvSpPr>
          <p:cNvPr id="3" name="Text Placeholder 2">
            <a:extLst>
              <a:ext uri="{FF2B5EF4-FFF2-40B4-BE49-F238E27FC236}">
                <a16:creationId xmlns:a16="http://schemas.microsoft.com/office/drawing/2014/main" id="{4365DCC5-5E79-B62D-87B0-8483D42A9B11}"/>
              </a:ext>
            </a:extLst>
          </p:cNvPr>
          <p:cNvSpPr>
            <a:spLocks noGrp="1"/>
          </p:cNvSpPr>
          <p:nvPr>
            <p:ph type="body" sz="quarter" idx="10"/>
          </p:nvPr>
        </p:nvSpPr>
        <p:spPr/>
        <p:txBody>
          <a:bodyPr/>
          <a:lstStyle/>
          <a:p>
            <a:pPr algn="just"/>
            <a:r>
              <a:rPr lang="en-US" sz="1000" dirty="0">
                <a:hlinkClick r:id="rId3"/>
              </a:rPr>
              <a:t>Public Preview: Azure Functions enables </a:t>
            </a:r>
            <a:r>
              <a:rPr lang="en-US" sz="1000" dirty="0" err="1">
                <a:hlinkClick r:id="rId3"/>
              </a:rPr>
              <a:t>OpenTelemetry</a:t>
            </a:r>
            <a:r>
              <a:rPr lang="en-US" sz="1000" dirty="0">
                <a:hlinkClick r:id="rId3"/>
              </a:rPr>
              <a:t> support</a:t>
            </a:r>
            <a:endParaRPr lang="en-US" sz="1000" dirty="0"/>
          </a:p>
          <a:p>
            <a:pPr algn="just"/>
            <a:r>
              <a:rPr lang="en-US" sz="1000" dirty="0"/>
              <a:t>MS announced an </a:t>
            </a:r>
            <a:r>
              <a:rPr lang="en-US" sz="1000" b="1" dirty="0" err="1"/>
              <a:t>OpenTelemetry</a:t>
            </a:r>
            <a:r>
              <a:rPr lang="en-US" sz="1000" b="1" dirty="0"/>
              <a:t> support </a:t>
            </a:r>
            <a:r>
              <a:rPr lang="en-US" sz="1000" dirty="0"/>
              <a:t>in </a:t>
            </a:r>
            <a:r>
              <a:rPr lang="en-US" sz="1000" b="1" dirty="0"/>
              <a:t>Azure Functions</a:t>
            </a:r>
          </a:p>
          <a:p>
            <a:pPr algn="just"/>
            <a:r>
              <a:rPr lang="en-US" sz="1000" dirty="0"/>
              <a:t>These enhancements deliver better observability, improved performance, and more detailed insights into function executions, helping diagnose issues faster and optimize your applications more effectively. These updates make it easier to monitor and troubleshoot serverless apps with clearer, more relevant insights.</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A6F450-57E1-D355-CA59-623F3CCB7C87}"/>
              </a:ext>
            </a:extLst>
          </p:cNvPr>
          <p:cNvSpPr>
            <a:spLocks noGrp="1"/>
          </p:cNvSpPr>
          <p:nvPr>
            <p:ph type="body" sz="quarter" idx="10"/>
          </p:nvPr>
        </p:nvSpPr>
        <p:spPr>
          <a:xfrm>
            <a:off x="4433776" y="855081"/>
            <a:ext cx="4365038" cy="2954920"/>
          </a:xfrm>
        </p:spPr>
        <p:txBody>
          <a:bodyPr/>
          <a:lstStyle/>
          <a:p>
            <a:pPr algn="just"/>
            <a:r>
              <a:rPr lang="en-US" sz="1000" dirty="0">
                <a:hlinkClick r:id="rId2"/>
              </a:rPr>
              <a:t>Container Network Logs with Advanced Container Networking Services for AKS</a:t>
            </a:r>
            <a:endParaRPr lang="en-US" sz="1000" dirty="0"/>
          </a:p>
          <a:p>
            <a:pPr algn="just"/>
            <a:r>
              <a:rPr lang="en-US" sz="1000" dirty="0"/>
              <a:t>Container network logs offer a comprehensive way to monitor network traffic in AKS clusters. Two modes of support, </a:t>
            </a:r>
            <a:r>
              <a:rPr lang="en-US" sz="1000" b="1" dirty="0"/>
              <a:t>stored-logs</a:t>
            </a:r>
            <a:r>
              <a:rPr lang="en-US" sz="1000" dirty="0"/>
              <a:t> and </a:t>
            </a:r>
            <a:r>
              <a:rPr lang="en-US" sz="1000" b="1" dirty="0"/>
              <a:t>on-demand logs, </a:t>
            </a:r>
            <a:r>
              <a:rPr lang="en-US" sz="1000" dirty="0"/>
              <a:t>provides debugging flexibility with cost optimization. The </a:t>
            </a:r>
            <a:r>
              <a:rPr lang="en-US" sz="1000" b="1" dirty="0"/>
              <a:t>on-demand mode provides </a:t>
            </a:r>
            <a:r>
              <a:rPr lang="en-US" sz="1000" dirty="0"/>
              <a:t>a snapshot of logs with queries and visualization with Hubble CLI UI for specific scenarios and does not use log storage to persist the logs. </a:t>
            </a:r>
            <a:r>
              <a:rPr lang="en-US" sz="1000" b="1" dirty="0"/>
              <a:t>The stored-logs mode </a:t>
            </a:r>
            <a:r>
              <a:rPr lang="en-US" sz="1000" dirty="0"/>
              <a:t>when enabled continuously collects and persists logs based on user-defined filters. Logs can be stored either in Azure Log Analytics (managed) or locally (unmanaged).</a:t>
            </a:r>
          </a:p>
          <a:p>
            <a:pPr marL="171450" indent="-171450" algn="just">
              <a:buFont typeface="Arial" panose="020B0604020202020204" pitchFamily="34" charset="0"/>
              <a:buChar char="•"/>
            </a:pPr>
            <a:r>
              <a:rPr lang="en-US" sz="1000" b="1" dirty="0"/>
              <a:t>Managed storage: </a:t>
            </a:r>
            <a:r>
              <a:rPr lang="en-US" sz="1000" dirty="0"/>
              <a:t>Logs are forwarded to Azure Log Analytics for secure, scalable, and compliant storage. This enables advanced analytics, anomaly detection, and historical trend analysis. Both basic and analytics table plans are supported for storage.</a:t>
            </a:r>
          </a:p>
          <a:p>
            <a:pPr marL="171450" indent="-171450" algn="just">
              <a:buFont typeface="Arial" panose="020B0604020202020204" pitchFamily="34" charset="0"/>
              <a:buChar char="•"/>
            </a:pPr>
            <a:r>
              <a:rPr lang="en-US" sz="1000" b="1" dirty="0"/>
              <a:t>Unmanaged storage: </a:t>
            </a:r>
            <a:r>
              <a:rPr lang="en-US" sz="1000" dirty="0"/>
              <a:t>Logs are stored locally on the host nodes under /var/log/</a:t>
            </a:r>
            <a:r>
              <a:rPr lang="en-US" sz="1000" dirty="0" err="1"/>
              <a:t>acns</a:t>
            </a:r>
            <a:r>
              <a:rPr lang="en-US" sz="1000" dirty="0"/>
              <a:t>/</a:t>
            </a:r>
            <a:r>
              <a:rPr lang="en-US" sz="1000" dirty="0" err="1"/>
              <a:t>hubble</a:t>
            </a:r>
            <a:r>
              <a:rPr lang="en-US" sz="1000" dirty="0"/>
              <a:t>. These logs are rotated automatically at 50 MB to manage storage efficiently. These logs can be exported to external logging systems or collectors for further analysis.</a:t>
            </a:r>
          </a:p>
        </p:txBody>
      </p:sp>
      <p:sp>
        <p:nvSpPr>
          <p:cNvPr id="3" name="Title 2">
            <a:extLst>
              <a:ext uri="{FF2B5EF4-FFF2-40B4-BE49-F238E27FC236}">
                <a16:creationId xmlns:a16="http://schemas.microsoft.com/office/drawing/2014/main" id="{5BB4F09C-8C43-43F3-B4E5-A1840D4544CC}"/>
              </a:ext>
            </a:extLst>
          </p:cNvPr>
          <p:cNvSpPr>
            <a:spLocks noGrp="1"/>
          </p:cNvSpPr>
          <p:nvPr>
            <p:ph type="title"/>
          </p:nvPr>
        </p:nvSpPr>
        <p:spPr/>
        <p:txBody>
          <a:bodyPr/>
          <a:lstStyle/>
          <a:p>
            <a:r>
              <a:rPr lang="en-US" sz="1600" dirty="0"/>
              <a:t>Compute Updates (Public Preview - 2/5)</a:t>
            </a:r>
            <a:endParaRPr lang="en-US" dirty="0"/>
          </a:p>
        </p:txBody>
      </p:sp>
      <p:sp>
        <p:nvSpPr>
          <p:cNvPr id="4" name="Text Placeholder 3">
            <a:extLst>
              <a:ext uri="{FF2B5EF4-FFF2-40B4-BE49-F238E27FC236}">
                <a16:creationId xmlns:a16="http://schemas.microsoft.com/office/drawing/2014/main" id="{0FE36EAF-CD1A-9DCE-7EC9-83065CE1DBEB}"/>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3E7A7D4E-DC2D-0C94-72A3-39747C89AC89}"/>
              </a:ext>
            </a:extLst>
          </p:cNvPr>
          <p:cNvSpPr>
            <a:spLocks noGrp="1"/>
          </p:cNvSpPr>
          <p:nvPr>
            <p:ph type="body" sz="quarter" idx="16"/>
          </p:nvPr>
        </p:nvSpPr>
        <p:spPr/>
        <p:txBody>
          <a:bodyPr/>
          <a:lstStyle/>
          <a:p>
            <a:pPr algn="just"/>
            <a:r>
              <a:rPr lang="en-US" dirty="0">
                <a:hlinkClick r:id="rId3"/>
              </a:rPr>
              <a:t>Public Preview of the Root Cert API in App Service Environment v3</a:t>
            </a:r>
            <a:endParaRPr lang="en-US" dirty="0"/>
          </a:p>
          <a:p>
            <a:pPr algn="just"/>
            <a:r>
              <a:rPr lang="en-US" b="1" dirty="0"/>
              <a:t>The Root Cert API allows to programmatically </a:t>
            </a:r>
            <a:r>
              <a:rPr lang="en-US" dirty="0"/>
              <a:t>add root certificates to ASE, making them available during the startup of apps.</a:t>
            </a:r>
          </a:p>
          <a:p>
            <a:pPr algn="just"/>
            <a:r>
              <a:rPr lang="en-US" dirty="0"/>
              <a:t>Root certificates are public certificates that identify a </a:t>
            </a:r>
            <a:r>
              <a:rPr lang="en-US" b="1" dirty="0"/>
              <a:t>root certificate authority (CA). </a:t>
            </a:r>
            <a:r>
              <a:rPr lang="en-US" dirty="0"/>
              <a:t>These are essential for establishing trust in secure communications. By adding root certificates to ASE, all web apps hosted within that ASE will have them installed in their root store. This ensures that apps can securely communicate with internal services or APIs that use certificates issued by private or enterprise CAs.</a:t>
            </a:r>
          </a:p>
          <a:p>
            <a:pPr algn="just"/>
            <a:r>
              <a:rPr lang="en-US" dirty="0"/>
              <a:t>Previously, this functionality was only available in private preview through a workaround involving certificate uploads and a special app setting and included a number of limitations.</a:t>
            </a:r>
          </a:p>
        </p:txBody>
      </p:sp>
      <p:pic>
        <p:nvPicPr>
          <p:cNvPr id="7" name="Picture 6">
            <a:extLst>
              <a:ext uri="{FF2B5EF4-FFF2-40B4-BE49-F238E27FC236}">
                <a16:creationId xmlns:a16="http://schemas.microsoft.com/office/drawing/2014/main" id="{27F860FB-7C59-2796-321C-94C378953364}"/>
              </a:ext>
            </a:extLst>
          </p:cNvPr>
          <p:cNvPicPr>
            <a:picLocks noChangeAspect="1"/>
          </p:cNvPicPr>
          <p:nvPr/>
        </p:nvPicPr>
        <p:blipFill>
          <a:blip r:embed="rId4"/>
          <a:stretch>
            <a:fillRect/>
          </a:stretch>
        </p:blipFill>
        <p:spPr>
          <a:xfrm>
            <a:off x="4759998" y="3781363"/>
            <a:ext cx="3943766" cy="1014111"/>
          </a:xfrm>
          <a:prstGeom prst="rect">
            <a:avLst/>
          </a:prstGeom>
        </p:spPr>
      </p:pic>
    </p:spTree>
    <p:extLst>
      <p:ext uri="{BB962C8B-B14F-4D97-AF65-F5344CB8AC3E}">
        <p14:creationId xmlns:p14="http://schemas.microsoft.com/office/powerpoint/2010/main" val="318076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9E546C-A0D9-353E-6B19-4EDC9923BE81}"/>
              </a:ext>
            </a:extLst>
          </p:cNvPr>
          <p:cNvSpPr>
            <a:spLocks noGrp="1"/>
          </p:cNvSpPr>
          <p:nvPr>
            <p:ph type="title"/>
          </p:nvPr>
        </p:nvSpPr>
        <p:spPr/>
        <p:txBody>
          <a:bodyPr/>
          <a:lstStyle/>
          <a:p>
            <a:r>
              <a:rPr lang="en-US" sz="1800" dirty="0"/>
              <a:t>Compute Updates (Public Preview - 3/5)</a:t>
            </a:r>
            <a:endParaRPr lang="en-US" dirty="0"/>
          </a:p>
        </p:txBody>
      </p:sp>
      <p:sp>
        <p:nvSpPr>
          <p:cNvPr id="4" name="Text Placeholder 3">
            <a:extLst>
              <a:ext uri="{FF2B5EF4-FFF2-40B4-BE49-F238E27FC236}">
                <a16:creationId xmlns:a16="http://schemas.microsoft.com/office/drawing/2014/main" id="{F08DDCEA-2E41-DBEE-21DF-65C81B5A3521}"/>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B4CDDEC1-1886-CF31-01D0-8FF107CBDFB5}"/>
              </a:ext>
            </a:extLst>
          </p:cNvPr>
          <p:cNvSpPr>
            <a:spLocks noGrp="1"/>
          </p:cNvSpPr>
          <p:nvPr>
            <p:ph type="body" sz="quarter" idx="16"/>
          </p:nvPr>
        </p:nvSpPr>
        <p:spPr/>
        <p:txBody>
          <a:bodyPr/>
          <a:lstStyle/>
          <a:p>
            <a:pPr algn="just"/>
            <a:r>
              <a:rPr lang="en-US" dirty="0">
                <a:hlinkClick r:id="rId2"/>
              </a:rPr>
              <a:t>Now in public preview: RDP Multipath for reliable connectivity</a:t>
            </a:r>
            <a:endParaRPr lang="en-US" dirty="0"/>
          </a:p>
          <a:p>
            <a:pPr algn="just"/>
            <a:r>
              <a:rPr lang="en-US" dirty="0"/>
              <a:t>MS announced the public preview of </a:t>
            </a:r>
            <a:r>
              <a:rPr lang="en-US" b="1" dirty="0"/>
              <a:t>Remote Desktop Protocol (RDP) Multipath for Azure Virtual Deskto</a:t>
            </a:r>
            <a:r>
              <a:rPr lang="en-US" dirty="0"/>
              <a:t>p. This new feature is designed to enhance remote desktop connectivity and reliability without requiring configuration changes from IT admins and users. By continuously evaluating multiple network paths and dynamically switching to the most reliable one behind the scenes, this feature helps reduce the risk of disconnections and provides a more consistent user experience.</a:t>
            </a:r>
          </a:p>
          <a:p>
            <a:pPr algn="just"/>
            <a:r>
              <a:rPr lang="en-US" dirty="0"/>
              <a:t>Key features of RDP Multipath include:</a:t>
            </a:r>
          </a:p>
          <a:p>
            <a:pPr marL="171450" indent="-171450" algn="just">
              <a:buFont typeface="Arial" panose="020B0604020202020204" pitchFamily="34" charset="0"/>
              <a:buChar char="•"/>
            </a:pPr>
            <a:r>
              <a:rPr lang="en-US" dirty="0"/>
              <a:t>Seamless integration</a:t>
            </a:r>
          </a:p>
          <a:p>
            <a:pPr marL="171450" indent="-171450" algn="just">
              <a:buFont typeface="Arial" panose="020B0604020202020204" pitchFamily="34" charset="0"/>
              <a:buChar char="•"/>
            </a:pPr>
            <a:r>
              <a:rPr lang="en-US" dirty="0"/>
              <a:t>Dynamic path management</a:t>
            </a:r>
          </a:p>
          <a:p>
            <a:pPr marL="171450" indent="-171450" algn="just">
              <a:buFont typeface="Arial" panose="020B0604020202020204" pitchFamily="34" charset="0"/>
              <a:buChar char="•"/>
            </a:pPr>
            <a:r>
              <a:rPr lang="en-US" dirty="0"/>
              <a:t>Insights and monitoring</a:t>
            </a:r>
          </a:p>
        </p:txBody>
      </p:sp>
      <p:pic>
        <p:nvPicPr>
          <p:cNvPr id="7" name="Picture 6">
            <a:extLst>
              <a:ext uri="{FF2B5EF4-FFF2-40B4-BE49-F238E27FC236}">
                <a16:creationId xmlns:a16="http://schemas.microsoft.com/office/drawing/2014/main" id="{E359948E-1CEC-CECF-B511-A77ED0790484}"/>
              </a:ext>
            </a:extLst>
          </p:cNvPr>
          <p:cNvPicPr>
            <a:picLocks noChangeAspect="1"/>
          </p:cNvPicPr>
          <p:nvPr/>
        </p:nvPicPr>
        <p:blipFill>
          <a:blip r:embed="rId3"/>
          <a:stretch>
            <a:fillRect/>
          </a:stretch>
        </p:blipFill>
        <p:spPr>
          <a:xfrm>
            <a:off x="4454236" y="855080"/>
            <a:ext cx="4292828" cy="2195946"/>
          </a:xfrm>
          <a:prstGeom prst="rect">
            <a:avLst/>
          </a:prstGeom>
        </p:spPr>
      </p:pic>
    </p:spTree>
    <p:extLst>
      <p:ext uri="{BB962C8B-B14F-4D97-AF65-F5344CB8AC3E}">
        <p14:creationId xmlns:p14="http://schemas.microsoft.com/office/powerpoint/2010/main" val="244509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8F5475-CF24-B24E-B5BB-882746205AD5}"/>
              </a:ext>
            </a:extLst>
          </p:cNvPr>
          <p:cNvSpPr>
            <a:spLocks noGrp="1"/>
          </p:cNvSpPr>
          <p:nvPr>
            <p:ph type="body" sz="quarter" idx="10"/>
          </p:nvPr>
        </p:nvSpPr>
        <p:spPr/>
        <p:txBody>
          <a:bodyPr/>
          <a:lstStyle/>
          <a:p>
            <a:pPr algn="just"/>
            <a:r>
              <a:rPr lang="en-US" sz="1000" dirty="0">
                <a:hlinkClick r:id="rId2"/>
              </a:rPr>
              <a:t>Windows 365 Cloud Apps now in private preview</a:t>
            </a:r>
            <a:endParaRPr lang="en-US" sz="1000" dirty="0"/>
          </a:p>
          <a:p>
            <a:pPr algn="just"/>
            <a:r>
              <a:rPr lang="en-US" sz="1000" dirty="0"/>
              <a:t>The newly announced Windows 365 Cloud Apps feature allows to give users secure access </a:t>
            </a:r>
            <a:r>
              <a:rPr lang="en-US" sz="1000" b="1" dirty="0"/>
              <a:t>to individual apps hosted on a Cloud PC</a:t>
            </a:r>
            <a:r>
              <a:rPr lang="en-US" sz="1000" dirty="0"/>
              <a:t>, without requiring a dedicated Cloud PC for every user. Windows 365 Cloud Apps is designed for enterprise customers whether they're experienced with virtual desktop infrastructure (VDI), already using Windows 365, or just starting their journey. It also gives IT teams more flexibility to support a range of user needs and scenarios, while maintaining centralized control. Organizations can use Windows 365 Cloud Apps to:</a:t>
            </a:r>
          </a:p>
          <a:p>
            <a:pPr marL="171450" indent="-171450">
              <a:buFont typeface="Arial" panose="020B0604020202020204" pitchFamily="34" charset="0"/>
              <a:buChar char="•"/>
            </a:pPr>
            <a:r>
              <a:rPr lang="en-US" sz="1000" dirty="0"/>
              <a:t>Streamline app delivery for frontline, seasonal, or remote workers.</a:t>
            </a:r>
          </a:p>
          <a:p>
            <a:pPr marL="171450" indent="-171450">
              <a:buFont typeface="Arial" panose="020B0604020202020204" pitchFamily="34" charset="0"/>
              <a:buChar char="•"/>
            </a:pPr>
            <a:r>
              <a:rPr lang="en-US" sz="1000" dirty="0"/>
              <a:t>Provide information workers with the line-of-business apps they require.</a:t>
            </a:r>
          </a:p>
          <a:p>
            <a:pPr marL="171450" indent="-171450">
              <a:buFont typeface="Arial" panose="020B0604020202020204" pitchFamily="34" charset="0"/>
              <a:buChar char="•"/>
            </a:pPr>
            <a:r>
              <a:rPr lang="en-US" sz="1000" dirty="0"/>
              <a:t>Simplify management with Windows 365 and Microsoft Intune integration.</a:t>
            </a:r>
          </a:p>
          <a:p>
            <a:pPr marL="171450" indent="-171450">
              <a:buFont typeface="Arial" panose="020B0604020202020204" pitchFamily="34" charset="0"/>
              <a:buChar char="•"/>
            </a:pPr>
            <a:r>
              <a:rPr lang="en-US" sz="1000" dirty="0"/>
              <a:t>Accelerate migration from on-premises VDI to the cloud.</a:t>
            </a:r>
          </a:p>
        </p:txBody>
      </p:sp>
      <p:sp>
        <p:nvSpPr>
          <p:cNvPr id="3" name="Title 2">
            <a:extLst>
              <a:ext uri="{FF2B5EF4-FFF2-40B4-BE49-F238E27FC236}">
                <a16:creationId xmlns:a16="http://schemas.microsoft.com/office/drawing/2014/main" id="{57EC25EF-CA5C-6406-349A-A13DCDD89FAF}"/>
              </a:ext>
            </a:extLst>
          </p:cNvPr>
          <p:cNvSpPr>
            <a:spLocks noGrp="1"/>
          </p:cNvSpPr>
          <p:nvPr>
            <p:ph type="title"/>
          </p:nvPr>
        </p:nvSpPr>
        <p:spPr/>
        <p:txBody>
          <a:bodyPr/>
          <a:lstStyle/>
          <a:p>
            <a:r>
              <a:rPr lang="en-US" sz="1600" dirty="0"/>
              <a:t>Compute Updates (Public Preview - 4/5)</a:t>
            </a:r>
            <a:endParaRPr lang="en-US" dirty="0"/>
          </a:p>
        </p:txBody>
      </p:sp>
      <p:sp>
        <p:nvSpPr>
          <p:cNvPr id="4" name="Text Placeholder 3">
            <a:extLst>
              <a:ext uri="{FF2B5EF4-FFF2-40B4-BE49-F238E27FC236}">
                <a16:creationId xmlns:a16="http://schemas.microsoft.com/office/drawing/2014/main" id="{01DB21A9-48D2-589A-EAAD-290547C3F6EA}"/>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9E4FF704-9159-EBB1-7592-82C323A9F96D}"/>
              </a:ext>
            </a:extLst>
          </p:cNvPr>
          <p:cNvSpPr>
            <a:spLocks noGrp="1"/>
          </p:cNvSpPr>
          <p:nvPr>
            <p:ph type="body" sz="quarter" idx="16"/>
          </p:nvPr>
        </p:nvSpPr>
        <p:spPr/>
        <p:txBody>
          <a:bodyPr/>
          <a:lstStyle/>
          <a:p>
            <a:pPr algn="just"/>
            <a:r>
              <a:rPr lang="en-US" dirty="0">
                <a:hlinkClick r:id="rId3"/>
              </a:rPr>
              <a:t>Enhanced security defaults for Windows 365 Cloud PCs</a:t>
            </a:r>
            <a:endParaRPr lang="ru-RU" dirty="0"/>
          </a:p>
          <a:p>
            <a:pPr algn="just"/>
            <a:r>
              <a:rPr lang="en-US" dirty="0"/>
              <a:t>Two new capabilities for newly provisioned and reprovisioned Windows 365 Cloud PCs will be enabled by default:</a:t>
            </a:r>
          </a:p>
          <a:p>
            <a:pPr marL="171450" indent="-171450" algn="just">
              <a:buFont typeface="Arial" panose="020B0604020202020204" pitchFamily="34" charset="0"/>
              <a:buChar char="•"/>
            </a:pPr>
            <a:r>
              <a:rPr lang="en-US" dirty="0"/>
              <a:t>Disabling by default </a:t>
            </a:r>
            <a:r>
              <a:rPr lang="en-US" b="1" dirty="0"/>
              <a:t>redirections for clipboard, drive, USB, and printer</a:t>
            </a:r>
            <a:r>
              <a:rPr lang="en-US" dirty="0"/>
              <a:t>.</a:t>
            </a:r>
          </a:p>
          <a:p>
            <a:pPr marL="171450" indent="-171450" algn="just">
              <a:buFont typeface="Arial" panose="020B0604020202020204" pitchFamily="34" charset="0"/>
              <a:buChar char="•"/>
            </a:pPr>
            <a:r>
              <a:rPr lang="en-US" dirty="0"/>
              <a:t>Enabling by default </a:t>
            </a:r>
            <a:r>
              <a:rPr lang="en-US" b="1" dirty="0"/>
              <a:t>virtualization-based security (VBS), </a:t>
            </a:r>
            <a:r>
              <a:rPr lang="en-US" dirty="0"/>
              <a:t>Credential Guard, and hypervisor-protected code integrity (HVCI) for Windows 365 Cloud PCs running a Windows 11 gallery image.</a:t>
            </a:r>
          </a:p>
        </p:txBody>
      </p:sp>
    </p:spTree>
    <p:extLst>
      <p:ext uri="{BB962C8B-B14F-4D97-AF65-F5344CB8AC3E}">
        <p14:creationId xmlns:p14="http://schemas.microsoft.com/office/powerpoint/2010/main" val="3967325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9294D7-606F-79B5-EDF4-0EFFD1FBB3E4}"/>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596645F5-E323-773B-224F-38E65089B570}"/>
              </a:ext>
            </a:extLst>
          </p:cNvPr>
          <p:cNvSpPr>
            <a:spLocks noGrp="1"/>
          </p:cNvSpPr>
          <p:nvPr>
            <p:ph type="title"/>
          </p:nvPr>
        </p:nvSpPr>
        <p:spPr/>
        <p:txBody>
          <a:bodyPr/>
          <a:lstStyle/>
          <a:p>
            <a:r>
              <a:rPr lang="en-US" sz="1800" dirty="0"/>
              <a:t>Compute Updates (Public Preview – 5/5)</a:t>
            </a:r>
            <a:endParaRPr lang="en-US" dirty="0"/>
          </a:p>
        </p:txBody>
      </p:sp>
      <p:sp>
        <p:nvSpPr>
          <p:cNvPr id="4" name="Text Placeholder 3">
            <a:extLst>
              <a:ext uri="{FF2B5EF4-FFF2-40B4-BE49-F238E27FC236}">
                <a16:creationId xmlns:a16="http://schemas.microsoft.com/office/drawing/2014/main" id="{F8354A18-6FDC-04C5-3FF0-C1A01C4FCB8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0B676278-13A8-EF3A-F1BA-EFF6E1FE71C4}"/>
              </a:ext>
            </a:extLst>
          </p:cNvPr>
          <p:cNvSpPr>
            <a:spLocks noGrp="1"/>
          </p:cNvSpPr>
          <p:nvPr>
            <p:ph type="body" sz="quarter" idx="16"/>
          </p:nvPr>
        </p:nvSpPr>
        <p:spPr/>
        <p:txBody>
          <a:bodyPr/>
          <a:lstStyle/>
          <a:p>
            <a:pPr algn="just"/>
            <a:r>
              <a:rPr lang="en-US" dirty="0">
                <a:hlinkClick r:id="rId2"/>
              </a:rPr>
              <a:t>Public Preview: Organizational Templates in Azure Logic Apps</a:t>
            </a:r>
            <a:endParaRPr lang="en-US" dirty="0"/>
          </a:p>
          <a:p>
            <a:pPr algn="just"/>
            <a:r>
              <a:rPr lang="en-US" dirty="0"/>
              <a:t>MS announced the </a:t>
            </a:r>
            <a:r>
              <a:rPr lang="en-US" b="1" dirty="0"/>
              <a:t>Public Preview of Organizational Templates in Azure Logic Apps</a:t>
            </a:r>
            <a:r>
              <a:rPr lang="en-US" dirty="0"/>
              <a:t>— empowering teams to author, share, and reuse automation patterns across their organization.</a:t>
            </a:r>
          </a:p>
          <a:p>
            <a:pPr algn="just"/>
            <a:r>
              <a:rPr lang="en-US" b="1" dirty="0"/>
              <a:t>Templates in Azure Logic Apps help teams accelerate workflow </a:t>
            </a:r>
            <a:r>
              <a:rPr lang="en-US" dirty="0"/>
              <a:t>creation by providing prebuilt, reusable automation patterns. They package one or more workflows—along with their connections, parameters, and documentation—into easy-to-deploy blueprints.</a:t>
            </a:r>
          </a:p>
          <a:p>
            <a:pPr algn="just"/>
            <a:r>
              <a:rPr lang="en-US" dirty="0"/>
              <a:t>There are two main types:</a:t>
            </a:r>
          </a:p>
          <a:p>
            <a:pPr marL="171450" indent="-171450" algn="just">
              <a:buFont typeface="Arial" panose="020B0604020202020204" pitchFamily="34" charset="0"/>
              <a:buChar char="•"/>
            </a:pPr>
            <a:r>
              <a:rPr lang="en-US" b="1" dirty="0"/>
              <a:t>Workflow Templates </a:t>
            </a:r>
            <a:r>
              <a:rPr lang="en-US" dirty="0"/>
              <a:t>– Reusable single-workflow blueprints.</a:t>
            </a:r>
          </a:p>
          <a:p>
            <a:pPr marL="171450" indent="-171450" algn="just">
              <a:buFont typeface="Arial" panose="020B0604020202020204" pitchFamily="34" charset="0"/>
              <a:buChar char="•"/>
            </a:pPr>
            <a:r>
              <a:rPr lang="en-US" b="1" dirty="0"/>
              <a:t>Accelerators</a:t>
            </a:r>
            <a:r>
              <a:rPr lang="en-US" dirty="0"/>
              <a:t> – Bundled solutions made up of multiple related workflows.</a:t>
            </a:r>
          </a:p>
          <a:p>
            <a:pPr algn="just"/>
            <a:r>
              <a:rPr lang="en-US" dirty="0"/>
              <a:t>These templates have been available in the Logic Apps through the Templates gallery, and many Microsoft-authored templates are already published for common design and integration patterns.</a:t>
            </a:r>
          </a:p>
        </p:txBody>
      </p:sp>
    </p:spTree>
    <p:extLst>
      <p:ext uri="{BB962C8B-B14F-4D97-AF65-F5344CB8AC3E}">
        <p14:creationId xmlns:p14="http://schemas.microsoft.com/office/powerpoint/2010/main" val="129112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 (General Availability – 1/3 )</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2"/>
            <a:ext cx="3955312" cy="1493264"/>
          </a:xfrm>
        </p:spPr>
        <p:txBody>
          <a:bodyPr/>
          <a:lstStyle/>
          <a:p>
            <a:pPr algn="just"/>
            <a:r>
              <a:rPr lang="en-US" dirty="0">
                <a:hlinkClick r:id="rId2"/>
              </a:rPr>
              <a:t>Generally Available: Azure Linux now also supports AKS LTS with Kubernetes v1.28 &amp; above</a:t>
            </a:r>
            <a:endParaRPr lang="en-US" dirty="0"/>
          </a:p>
          <a:p>
            <a:pPr algn="just"/>
            <a:r>
              <a:rPr lang="en-US" dirty="0"/>
              <a:t>Azure Linux now also supports </a:t>
            </a:r>
            <a:r>
              <a:rPr lang="en-US" b="1" dirty="0"/>
              <a:t>AKS LTS starting with Kubernetes version 1.28 and above.</a:t>
            </a:r>
            <a:r>
              <a:rPr lang="en-US" dirty="0"/>
              <a:t> This means you can now pair a stable, enterprise-grade node operating system with the extended lifecycle </a:t>
            </a:r>
            <a:r>
              <a:rPr lang="en-US" b="1" dirty="0"/>
              <a:t>benefits of AKS LTS </a:t>
            </a:r>
            <a:r>
              <a:rPr lang="en-US" dirty="0"/>
              <a:t>— providing a consistent, secure, and well-maintained platform for your container workloads. </a:t>
            </a:r>
          </a:p>
        </p:txBody>
      </p:sp>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91484"/>
          </a:xfrm>
        </p:spPr>
        <p:txBody>
          <a:bodyPr/>
          <a:lstStyle/>
          <a:p>
            <a:pPr algn="just"/>
            <a:r>
              <a:rPr lang="en-US" sz="1000" dirty="0">
                <a:hlinkClick r:id="rId3"/>
              </a:rPr>
              <a:t>Generally Available: Kubernetes v1.31 and v1.32 available as Long Term Support versions in AKS</a:t>
            </a:r>
            <a:endParaRPr lang="en-US" sz="1000" dirty="0"/>
          </a:p>
          <a:p>
            <a:pPr algn="just"/>
            <a:r>
              <a:rPr lang="en-US" sz="1000" b="1" dirty="0"/>
              <a:t>Kubernetes versions 1.31 and 1.32 are now available in all regions as Long term Support (LTS) versions. </a:t>
            </a:r>
            <a:r>
              <a:rPr lang="en-US" sz="1000" dirty="0"/>
              <a:t>Every Kubernetes version supported by community is now LTS compatible.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a:xfrm>
            <a:off x="4433776" y="855080"/>
            <a:ext cx="4365038" cy="1971247"/>
          </a:xfrm>
        </p:spPr>
        <p:txBody>
          <a:bodyPr/>
          <a:lstStyle/>
          <a:p>
            <a:pPr algn="just"/>
            <a:r>
              <a:rPr lang="en-US" sz="1000" dirty="0">
                <a:hlinkClick r:id="rId2"/>
              </a:rPr>
              <a:t>App-V support and partner integration now available in AVD App Attach</a:t>
            </a:r>
            <a:endParaRPr lang="en-US" sz="1000" dirty="0"/>
          </a:p>
          <a:p>
            <a:pPr algn="just"/>
            <a:r>
              <a:rPr lang="en-US" sz="1000" dirty="0"/>
              <a:t>App attach is a modern application delivery solution that separates apps from the base virtual machine image, allowing IT admins to manage and deploy applications dynamically without modifying the core desktop image. This reduces maintenance complexity and speeds up deployment. For end users, it means quicker, more consistent access to the apps they rely on across sessions, locations, and devices—resulting in a smoother, more flexible virtual desktop experience.</a:t>
            </a:r>
          </a:p>
          <a:p>
            <a:pPr algn="just"/>
            <a:r>
              <a:rPr lang="en-US" sz="1000" dirty="0"/>
              <a:t>MS announced two enhancements to App attach in Azure Virtual Desktop: Support for </a:t>
            </a:r>
            <a:r>
              <a:rPr lang="en-US" sz="1000" b="1" dirty="0"/>
              <a:t>Microsoft Application Virtualization (App-V) packages</a:t>
            </a:r>
            <a:r>
              <a:rPr lang="en-US" sz="1000" dirty="0"/>
              <a:t>, and integration with leading third-party application delivery platforms </a:t>
            </a:r>
            <a:r>
              <a:rPr lang="en-US" sz="1000" b="1" dirty="0" err="1"/>
              <a:t>Liquidware</a:t>
            </a:r>
            <a:r>
              <a:rPr lang="en-US" sz="1000" dirty="0"/>
              <a:t>, </a:t>
            </a:r>
            <a:r>
              <a:rPr lang="en-US" sz="1000" b="1" dirty="0" err="1"/>
              <a:t>Numecent</a:t>
            </a:r>
            <a:r>
              <a:rPr lang="en-US" sz="1000" dirty="0"/>
              <a:t>, and </a:t>
            </a:r>
            <a:r>
              <a:rPr lang="en-US" sz="1000" b="1" dirty="0" err="1"/>
              <a:t>Omnissa</a:t>
            </a:r>
            <a:r>
              <a:rPr lang="en-US" sz="1000" dirty="0"/>
              <a:t>.</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 (General Availability – 2/3 )</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3"/>
              </a:rPr>
              <a:t>Generally Available: Azure Red Hat OpenShift Version 4.17 Now Available with Enhanced Features</a:t>
            </a:r>
            <a:endParaRPr lang="en-US" dirty="0"/>
          </a:p>
          <a:p>
            <a:pPr algn="just"/>
            <a:r>
              <a:rPr lang="en-US" b="1" dirty="0"/>
              <a:t>Azure Red Hat OpenShift version 4.17 is now available as an installation option. </a:t>
            </a:r>
            <a:r>
              <a:rPr lang="en-US" dirty="0"/>
              <a:t>This latest release brings enhanced capabilities and improved performance for enterprise workloads running on the Azure cloud platform.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D66799-7CE6-E0EB-6EF0-15D4D1251C29}"/>
              </a:ext>
            </a:extLst>
          </p:cNvPr>
          <p:cNvSpPr>
            <a:spLocks noGrp="1"/>
          </p:cNvSpPr>
          <p:nvPr>
            <p:ph type="title"/>
          </p:nvPr>
        </p:nvSpPr>
        <p:spPr/>
        <p:txBody>
          <a:bodyPr/>
          <a:lstStyle/>
          <a:p>
            <a:r>
              <a:rPr lang="en-US" sz="1600" dirty="0"/>
              <a:t>Compute Updates (General Availability – 3/3 )</a:t>
            </a:r>
            <a:endParaRPr lang="en-US" dirty="0"/>
          </a:p>
        </p:txBody>
      </p:sp>
      <p:sp>
        <p:nvSpPr>
          <p:cNvPr id="4" name="Text Placeholder 3">
            <a:extLst>
              <a:ext uri="{FF2B5EF4-FFF2-40B4-BE49-F238E27FC236}">
                <a16:creationId xmlns:a16="http://schemas.microsoft.com/office/drawing/2014/main" id="{D79D554B-42CC-CD44-5300-7EFFDA9A179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13A00846-B765-B160-8B59-32B09E40AC35}"/>
              </a:ext>
            </a:extLst>
          </p:cNvPr>
          <p:cNvSpPr>
            <a:spLocks noGrp="1"/>
          </p:cNvSpPr>
          <p:nvPr>
            <p:ph type="body" sz="quarter" idx="16"/>
          </p:nvPr>
        </p:nvSpPr>
        <p:spPr/>
        <p:txBody>
          <a:bodyPr/>
          <a:lstStyle/>
          <a:p>
            <a:pPr algn="just"/>
            <a:r>
              <a:rPr lang="en-US" dirty="0">
                <a:hlinkClick r:id="rId2"/>
              </a:rPr>
              <a:t>Announcement: General Availability of Logic Apps Hybrid Deployment Model</a:t>
            </a:r>
            <a:endParaRPr lang="en-US" dirty="0"/>
          </a:p>
          <a:p>
            <a:pPr algn="just"/>
            <a:r>
              <a:rPr lang="en-US" dirty="0"/>
              <a:t>This innovative deployment model allows to run Logic Apps workloads on customer-managed infrastructure, providing with the option to host integration solutions on-premises, in a private cloud, or even in a third-party public cloud.</a:t>
            </a:r>
          </a:p>
          <a:p>
            <a:pPr algn="just"/>
            <a:r>
              <a:rPr lang="en-US" dirty="0"/>
              <a:t>With the Logic Apps Hybrid Deployment Model, you can tailor integration solutions to meet specific needs, whether it's for regulatory compliance, data privacy, or network restrictions. </a:t>
            </a:r>
          </a:p>
          <a:p>
            <a:pPr algn="just"/>
            <a:r>
              <a:rPr lang="en-US" dirty="0"/>
              <a:t>The Hybrid Deployment Model supports a </a:t>
            </a:r>
            <a:r>
              <a:rPr lang="en-US" b="1" dirty="0"/>
              <a:t>semi-connected architecture, offering local processing of workflows</a:t>
            </a:r>
            <a:r>
              <a:rPr lang="en-US" dirty="0"/>
              <a:t>, local storage, and local network access. This means that the data processed by the workflows remains in local SQL Server, and have the ability to connect to local networks. Additionally, the built-in connectors will execute in local compute, giving you access to local data sources and higher throughput.</a:t>
            </a:r>
          </a:p>
        </p:txBody>
      </p:sp>
      <p:pic>
        <p:nvPicPr>
          <p:cNvPr id="1026" name="Picture 2" descr="Diagram with architectural overview for where Standard logic apps are hosted in a partially connected environment.">
            <a:extLst>
              <a:ext uri="{FF2B5EF4-FFF2-40B4-BE49-F238E27FC236}">
                <a16:creationId xmlns:a16="http://schemas.microsoft.com/office/drawing/2014/main" id="{66810634-7A20-14AD-3317-D9418B44A1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7791" y="914400"/>
            <a:ext cx="3810464" cy="390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360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pPr algn="just"/>
            <a:r>
              <a:rPr lang="en-US" sz="1000" dirty="0">
                <a:hlinkClick r:id="rId2"/>
              </a:rPr>
              <a:t>Retirement: skip-</a:t>
            </a:r>
            <a:r>
              <a:rPr lang="en-US" sz="1000" dirty="0" err="1">
                <a:hlinkClick r:id="rId2"/>
              </a:rPr>
              <a:t>gpu</a:t>
            </a:r>
            <a:r>
              <a:rPr lang="en-US" sz="1000" dirty="0">
                <a:hlinkClick r:id="rId2"/>
              </a:rPr>
              <a:t>-driver-install </a:t>
            </a:r>
            <a:r>
              <a:rPr lang="en-US" sz="1000" dirty="0" err="1">
                <a:hlinkClick r:id="rId2"/>
              </a:rPr>
              <a:t>nodepool</a:t>
            </a:r>
            <a:r>
              <a:rPr lang="en-US" sz="1000" dirty="0">
                <a:hlinkClick r:id="rId2"/>
              </a:rPr>
              <a:t> tag retirement om August 14, 2025</a:t>
            </a:r>
            <a:endParaRPr lang="en-US" sz="1000" dirty="0"/>
          </a:p>
          <a:p>
            <a:pPr algn="just"/>
            <a:r>
              <a:rPr lang="en-US" sz="1000" b="1" dirty="0"/>
              <a:t>On August 14 2025, </a:t>
            </a:r>
            <a:r>
              <a:rPr lang="en-US" sz="1000" dirty="0"/>
              <a:t>Azure Kubernetes Service will no longer support </a:t>
            </a:r>
            <a:r>
              <a:rPr lang="en-US" sz="1000" b="1" dirty="0"/>
              <a:t>the skip-</a:t>
            </a:r>
            <a:r>
              <a:rPr lang="en-US" sz="1000" b="1" dirty="0" err="1"/>
              <a:t>gpu</a:t>
            </a:r>
            <a:r>
              <a:rPr lang="en-US" sz="1000" b="1" dirty="0"/>
              <a:t>-driver-install node pool tag to skip automatic driver installation on GPU node pools</a:t>
            </a:r>
            <a:r>
              <a:rPr lang="en-US" sz="1000" dirty="0"/>
              <a:t>. Starting on August 14 2025, you will no longer be able to use this node pool tag at AKS node pool creation time to install custom GPU drivers or use the GPU Operator. Alternatively, you should use the generally available </a:t>
            </a:r>
            <a:r>
              <a:rPr lang="en-US" sz="1000" b="1" dirty="0" err="1"/>
              <a:t>gpu</a:t>
            </a:r>
            <a:r>
              <a:rPr lang="en-US" sz="1000" b="1" dirty="0"/>
              <a:t>-driver API field to update your existing node pools or create new GPU-enabled </a:t>
            </a:r>
            <a:r>
              <a:rPr lang="en-US" sz="1000" dirty="0"/>
              <a:t>node pools to skip automatic GPU driver installation. </a:t>
            </a:r>
          </a:p>
          <a:p>
            <a:pPr algn="just"/>
            <a:endParaRPr lang="en-US" sz="1000" dirty="0"/>
          </a:p>
          <a:p>
            <a:pPr algn="just"/>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Compute Updates (Retirement - 1/2)</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Retirement: DCsv2-series Azure Virtual Machines will be retired on June 30, 2026</a:t>
            </a:r>
            <a:endParaRPr lang="en-US" dirty="0"/>
          </a:p>
          <a:p>
            <a:pPr algn="just"/>
            <a:r>
              <a:rPr lang="en-US" b="1" dirty="0"/>
              <a:t>On June 30, 2026, DCsv2-series </a:t>
            </a:r>
            <a:r>
              <a:rPr lang="en-US" dirty="0"/>
              <a:t>Azure virtual machines (VMs) will be retired. After that date, they will no longer be available for use.   </a:t>
            </a:r>
          </a:p>
          <a:p>
            <a:pPr algn="just"/>
            <a:r>
              <a:rPr lang="en-US" dirty="0"/>
              <a:t>Please migrate workloads before June 30, 2026. Options:  </a:t>
            </a:r>
          </a:p>
          <a:p>
            <a:pPr marL="171450" indent="-171450" algn="just">
              <a:buFont typeface="Arial" panose="020B0604020202020204" pitchFamily="34" charset="0"/>
              <a:buChar char="•"/>
            </a:pPr>
            <a:r>
              <a:rPr lang="en-US" dirty="0"/>
              <a:t>To continue using the enclave-based Intel SGX technology, migrate workloads to DCdsv3 virtual machines.   </a:t>
            </a:r>
          </a:p>
          <a:p>
            <a:pPr marL="171450" indent="-171450" algn="just">
              <a:buFont typeface="Arial" panose="020B0604020202020204" pitchFamily="34" charset="0"/>
              <a:buChar char="•"/>
            </a:pPr>
            <a:r>
              <a:rPr lang="en-US" dirty="0"/>
              <a:t>To use a VM based programming model, consider DCasv5/DCadsv5/ECasv5/ECadsv5 VMs, DCasv6/ECasv6 series (currently in preview) or DC/ECesv6 (currently in preview) confidential VMs (CVMs).    </a:t>
            </a:r>
          </a:p>
          <a:p>
            <a:pPr marL="171450" indent="-171450" algn="just">
              <a:buFont typeface="Arial" panose="020B0604020202020204" pitchFamily="34" charset="0"/>
              <a:buChar char="•"/>
            </a:pPr>
            <a:r>
              <a:rPr lang="en-US" dirty="0"/>
              <a:t>For containerized applications, consider using Azure Confidential Container Instances (C-ACI) or Virtual nodes on Azure Container Instances (C-VN2) for Azure Kubernetes Service (AKS). </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 (Retirement - 2/2)</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a:xfrm>
            <a:off x="342900" y="855080"/>
            <a:ext cx="3955312" cy="1001429"/>
          </a:xfrm>
        </p:spPr>
        <p:txBody>
          <a:bodyPr/>
          <a:lstStyle/>
          <a:p>
            <a:pPr algn="just"/>
            <a:r>
              <a:rPr lang="en-US" dirty="0">
                <a:hlinkClick r:id="rId2"/>
              </a:rPr>
              <a:t>Retirement: Support for .NET 9 (STS) ends on May 12, 2026</a:t>
            </a:r>
            <a:endParaRPr lang="en-US" dirty="0"/>
          </a:p>
          <a:p>
            <a:pPr algn="just"/>
            <a:r>
              <a:rPr lang="en-US" dirty="0"/>
              <a:t>On May 12, 2026, support for .NET 9 (STS) will end. Apps that are hosted on App Service will continue to run, but security updates will no longer be available and we’ll no longer provide customer service for .NET 9 (STS). Learn more about App Service language support.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 (General Availability – 1/1)</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Premium SSD v2 Disk and Ultra Disk are now available in Malaysia West</a:t>
            </a:r>
            <a:endParaRPr lang="en-US" dirty="0"/>
          </a:p>
          <a:p>
            <a:pPr algn="just"/>
            <a:r>
              <a:rPr lang="en-US" dirty="0"/>
              <a:t>Azure Premium SSD v2 and Ultra Disk are now available </a:t>
            </a:r>
            <a:r>
              <a:rPr lang="en-US" b="1" dirty="0"/>
              <a:t>in Malaysia West region. </a:t>
            </a:r>
          </a:p>
          <a:p>
            <a:pPr algn="just"/>
            <a:r>
              <a:rPr lang="en-US" dirty="0"/>
              <a:t>Azure Ultra Disks are the highest-performing storage option for Azure virtual machines (VMs), offering high throughput, high IOPS, and consistent low sub-millisecond latency. Ultra Disks are ideal for data-intensive workloads such as SAP HANA, top-tier databases, and transaction-heavy applications.</a:t>
            </a:r>
          </a:p>
          <a:p>
            <a:pPr algn="just"/>
            <a:r>
              <a:rPr lang="en-US" dirty="0"/>
              <a:t>Azure Premium SSD v2, a next-generation general-purpose block storage solution, offers sub-millisecond latencies and exceptional price performance for IO-intensive workloads at a low cost. Premium SSD v2 is suited for a broad range of enterprise production scenarios, including SQL Server, Oracle, MariaDB, SAP, Cassandra, MongoDB, big data/analytics, and gaming on virtual machines or stateful containers.</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Customizing RAM per vCore with additional memory</a:t>
            </a:r>
            <a:endParaRPr lang="en-US" sz="1000" dirty="0"/>
          </a:p>
          <a:p>
            <a:pPr algn="just"/>
            <a:r>
              <a:rPr lang="en-US" sz="1000" dirty="0"/>
              <a:t>A new customizable memory option helps to optimize costs in Azure SQL Managed Instance. Now it is possible to </a:t>
            </a:r>
            <a:r>
              <a:rPr lang="en-US" sz="1000" b="1" dirty="0"/>
              <a:t>independently configure RAM from the </a:t>
            </a:r>
            <a:r>
              <a:rPr lang="en-US" sz="1000" b="1" dirty="0" err="1"/>
              <a:t>vCores</a:t>
            </a:r>
            <a:r>
              <a:rPr lang="en-US" sz="1000" b="1" dirty="0"/>
              <a:t>, helping to save on compute</a:t>
            </a:r>
            <a:r>
              <a:rPr lang="en-US" sz="1000" dirty="0"/>
              <a:t> and licensing costs. Previously, increasing memory meant adding more </a:t>
            </a:r>
            <a:r>
              <a:rPr lang="en-US" sz="1000" dirty="0" err="1"/>
              <a:t>vCores</a:t>
            </a:r>
            <a:r>
              <a:rPr lang="en-US" sz="1000" dirty="0"/>
              <a:t>—a step that often leads to higher costs because of the need for additional licenses. With this new capability, it is now possible to adjust the memory/vCore ratio to better suit workload requirements, optimizing Azure SQL Managed Instance configuration</a:t>
            </a:r>
            <a:r>
              <a:rPr lang="en-US" sz="1000" b="1" dirty="0"/>
              <a:t>. This feature is available exclusively </a:t>
            </a:r>
            <a:r>
              <a:rPr lang="en-US" sz="1000" dirty="0"/>
              <a:t>in the Next-gen General Purpose tier for premium-series hardware.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 (Public Preview – 1/1)</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179065"/>
          </a:xfrm>
        </p:spPr>
        <p:txBody>
          <a:bodyPr/>
          <a:lstStyle/>
          <a:p>
            <a:pPr algn="just"/>
            <a:r>
              <a:rPr lang="en-US" dirty="0">
                <a:hlinkClick r:id="rId3"/>
              </a:rPr>
              <a:t>Public Preview - Data Virtualization for Azure SQL Database</a:t>
            </a:r>
            <a:endParaRPr lang="en-US" dirty="0"/>
          </a:p>
          <a:p>
            <a:pPr algn="just"/>
            <a:r>
              <a:rPr lang="en-US" dirty="0"/>
              <a:t>Data virtualization, now in public preview in Azure SQL Database, enables to leverage all the power of Transact-SQL (T-SQL) and seamlessly query external data from Azure Data Lake Storage Gen2 or Azure Blob Storage, eliminating the need for </a:t>
            </a:r>
            <a:r>
              <a:rPr lang="en-US" b="1" dirty="0"/>
              <a:t>data duplication, or ETL processes, allowing for faster analysis and insights. </a:t>
            </a:r>
          </a:p>
          <a:p>
            <a:pPr algn="just"/>
            <a:r>
              <a:rPr lang="en-US" dirty="0"/>
              <a:t>Integrate external data, such as </a:t>
            </a:r>
            <a:r>
              <a:rPr lang="en-US" b="1" dirty="0"/>
              <a:t>CSV, Parquet, or Delta files</a:t>
            </a:r>
            <a:r>
              <a:rPr lang="en-US" dirty="0"/>
              <a:t>, with relational database while maintaining the original data format and avoiding unnecessary data movement. Present integrated data to applications and reports as a standard SQL object or through a normal SELECT command. Data Virtualization for Azure SQL Database supports SAS tokens, Managed Identity, and User identity for secure access. </a:t>
            </a:r>
          </a:p>
        </p:txBody>
      </p:sp>
      <p:pic>
        <p:nvPicPr>
          <p:cNvPr id="3" name="Picture 2">
            <a:extLst>
              <a:ext uri="{FF2B5EF4-FFF2-40B4-BE49-F238E27FC236}">
                <a16:creationId xmlns:a16="http://schemas.microsoft.com/office/drawing/2014/main" id="{7A783CA9-1ED8-415F-115E-10B202EB4A00}"/>
              </a:ext>
            </a:extLst>
          </p:cNvPr>
          <p:cNvPicPr>
            <a:picLocks noChangeAspect="1"/>
          </p:cNvPicPr>
          <p:nvPr/>
        </p:nvPicPr>
        <p:blipFill>
          <a:blip r:embed="rId4"/>
          <a:stretch>
            <a:fillRect/>
          </a:stretch>
        </p:blipFill>
        <p:spPr>
          <a:xfrm>
            <a:off x="1541437" y="3040635"/>
            <a:ext cx="1558237" cy="1929245"/>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Generally Available: Azure SQL Managed Instance faster management operations</a:t>
            </a:r>
            <a:endParaRPr lang="en-US" sz="1000" dirty="0"/>
          </a:p>
          <a:p>
            <a:pPr algn="just"/>
            <a:r>
              <a:rPr lang="en-US" sz="1000" dirty="0"/>
              <a:t>It is now possible to create and manage Azure SQL Managed Instance with improved speed and precision. The new faster management operations experience enhances elasticity by </a:t>
            </a:r>
            <a:r>
              <a:rPr lang="en-US" sz="1000" b="1" dirty="0"/>
              <a:t>enabling to provision any configuration of instance in under 30 minutes</a:t>
            </a:r>
            <a:r>
              <a:rPr lang="en-US" sz="1000" dirty="0"/>
              <a:t>—whether it uses default or custom settings. Update and scaling operations are similarly accelerated, </a:t>
            </a:r>
            <a:r>
              <a:rPr lang="en-US" sz="1000" b="1" dirty="0"/>
              <a:t>completing in less than 60 minutes compared to the previous four-hour process.</a:t>
            </a:r>
          </a:p>
          <a:p>
            <a:pPr algn="just"/>
            <a:r>
              <a:rPr lang="en-US" sz="1000" dirty="0"/>
              <a:t>These improvements result from refinements to the underlying virtual cluster processes, such as virtual machine group creation, virtual machine group resizing, and resource allocation, which have been seamlessly incorporated into the Azure platform. Additionally, Azure </a:t>
            </a:r>
            <a:r>
              <a:rPr lang="en-US" sz="1000" b="1" dirty="0"/>
              <a:t>SQL Managed Instance now offers enhanced compatibility with CI/CD pipelines and environment </a:t>
            </a:r>
            <a:r>
              <a:rPr lang="en-US" sz="1000" dirty="0"/>
              <a:t>scripting through its expedited creation process.</a:t>
            </a:r>
          </a:p>
          <a:p>
            <a:pPr algn="just"/>
            <a:r>
              <a:rPr lang="en-US" sz="1000" dirty="0"/>
              <a:t>The faster management operations experience is fully integrated across all Azure SQL Managed Instance service tiers and is generally available at no extra charge or configuration effort.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 (General Availability – 1/2)</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Migration service support for Azure Database for PostgreSQL 17</a:t>
            </a:r>
            <a:endParaRPr lang="en-US" dirty="0"/>
          </a:p>
          <a:p>
            <a:pPr algn="just"/>
            <a:r>
              <a:rPr lang="en-US" dirty="0"/>
              <a:t>The migration service in </a:t>
            </a:r>
            <a:r>
              <a:rPr lang="en-US" b="1" dirty="0"/>
              <a:t>Azure Database for PostgreSQL </a:t>
            </a:r>
            <a:r>
              <a:rPr lang="en-US" dirty="0"/>
              <a:t>now simplifies the process of moving PostgreSQL databases to Azure with support for PostgreSQL 17. The migration service offers migration options from various PostgreSQL-supported sources, including migrating from a cloud service, from an on-premises environment, or from a virtual machine in Azure</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 (General Availability – 2/2)</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2"/>
              </a:rPr>
              <a:t>Introducing "Backups on Secondary" for SQL Server Always On Availability Groups with SQL Server 2025</a:t>
            </a:r>
            <a:endParaRPr lang="en-US" dirty="0"/>
          </a:p>
          <a:p>
            <a:pPr algn="just"/>
            <a:r>
              <a:rPr lang="en-US" dirty="0"/>
              <a:t>MS announced a major enhancement for SQL Server Always On Availability Groups Backups on Secondary, in SQL Server 2025.  </a:t>
            </a:r>
          </a:p>
          <a:p>
            <a:pPr algn="just"/>
            <a:r>
              <a:rPr lang="en-US" dirty="0"/>
              <a:t>Until SQL Server 2022, it was possible to </a:t>
            </a:r>
            <a:r>
              <a:rPr lang="en-US" b="1" dirty="0"/>
              <a:t>perform COPY_ONLY full backups and transaction log backups </a:t>
            </a:r>
            <a:r>
              <a:rPr lang="en-US" dirty="0"/>
              <a:t>on a secondary replica of an Always On Availability Group. </a:t>
            </a:r>
          </a:p>
          <a:p>
            <a:pPr algn="just"/>
            <a:r>
              <a:rPr lang="en-US" dirty="0"/>
              <a:t>This enhancement in SQL Server 2025 allows to offload all types of backups—full, differential, and transaction logs - to a secondary replica, significantly improving performance, resource utilization, and operational flexibility.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WAF integration in Microsoft Security Copilot</a:t>
            </a:r>
            <a:endParaRPr lang="en-US" sz="1000" dirty="0"/>
          </a:p>
          <a:p>
            <a:pPr algn="just"/>
            <a:r>
              <a:rPr lang="en-US" sz="1000" b="1" dirty="0"/>
              <a:t>Azure Web Application Firewall (WAF</a:t>
            </a:r>
            <a:r>
              <a:rPr lang="en-US" sz="1000" dirty="0"/>
              <a:t>) integration in </a:t>
            </a:r>
            <a:r>
              <a:rPr lang="en-US" sz="1000" b="1" dirty="0"/>
              <a:t>Microsoft Copilot for Security has reached general availability</a:t>
            </a:r>
            <a:r>
              <a:rPr lang="en-US" sz="1000" dirty="0"/>
              <a:t>. This integration supports both Azure Front Door WAF and Azure Application Gateway WAF.  </a:t>
            </a:r>
          </a:p>
          <a:p>
            <a:pPr algn="just"/>
            <a:r>
              <a:rPr lang="en-US" sz="1000" dirty="0"/>
              <a:t>By integrating Azure WAF with the Security Copilot, organizations can streamline security operations, and accelerate investigations, helping security teams stay ahead of increasingly sophisticated threats.  </a:t>
            </a:r>
          </a:p>
          <a:p>
            <a:pPr marL="171450" indent="-171450" algn="just">
              <a:buFont typeface="Arial" panose="020B0604020202020204" pitchFamily="34" charset="0"/>
              <a:buChar char="•"/>
            </a:pPr>
            <a:r>
              <a:rPr lang="en-US" sz="1000" dirty="0"/>
              <a:t>SQL Injection (SQLi) Attack Analysis  </a:t>
            </a:r>
          </a:p>
          <a:p>
            <a:pPr marL="171450" indent="-171450" algn="just">
              <a:buFont typeface="Arial" panose="020B0604020202020204" pitchFamily="34" charset="0"/>
              <a:buChar char="•"/>
            </a:pPr>
            <a:r>
              <a:rPr lang="en-US" sz="1000" dirty="0"/>
              <a:t>Cross-Site Scripting (XSS) Attack Analysis  </a:t>
            </a:r>
          </a:p>
          <a:p>
            <a:pPr marL="171450" indent="-171450" algn="just">
              <a:buFont typeface="Arial" panose="020B0604020202020204" pitchFamily="34" charset="0"/>
              <a:buChar char="•"/>
            </a:pPr>
            <a:r>
              <a:rPr lang="en-US" sz="1000" dirty="0"/>
              <a:t>Top Offending IP Analysis  </a:t>
            </a:r>
          </a:p>
          <a:p>
            <a:pPr marL="171450" indent="-171450" algn="just">
              <a:buFont typeface="Arial" panose="020B0604020202020204" pitchFamily="34" charset="0"/>
              <a:buChar char="•"/>
            </a:pPr>
            <a:r>
              <a:rPr lang="en-US" sz="1000" dirty="0"/>
              <a:t>Top Azure WAF Rules Analysis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 (General Availability)</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Front Door now supports managed certificate for wildcard domains</a:t>
            </a:r>
            <a:endParaRPr lang="en-US" dirty="0"/>
          </a:p>
          <a:p>
            <a:pPr algn="just"/>
            <a:r>
              <a:rPr lang="en-US" dirty="0"/>
              <a:t>Azure Front Door standard and premium profiles</a:t>
            </a:r>
            <a:r>
              <a:rPr lang="en-US" b="1" dirty="0"/>
              <a:t> now support managed certificate for wildcard domains</a:t>
            </a:r>
            <a:r>
              <a:rPr lang="en-US" dirty="0"/>
              <a:t>. Previously, it supported only bring your own certificate for wildcard domains.  </a:t>
            </a:r>
          </a:p>
          <a:p>
            <a:pPr algn="just"/>
            <a:r>
              <a:rPr lang="en-US" dirty="0"/>
              <a:t>This allows to secure </a:t>
            </a:r>
            <a:r>
              <a:rPr lang="en-US" b="1" dirty="0"/>
              <a:t>multiple subdomains </a:t>
            </a:r>
            <a:r>
              <a:rPr lang="en-US" dirty="0"/>
              <a:t>with a single certificate—ideal for SaaS providers and large-scale multi-tenant applications.  </a:t>
            </a:r>
          </a:p>
          <a:p>
            <a:pPr algn="just"/>
            <a:r>
              <a:rPr lang="en-US" dirty="0"/>
              <a:t>It brings the following benefits </a:t>
            </a:r>
          </a:p>
          <a:p>
            <a:pPr marL="171450" indent="-171450" algn="just">
              <a:buFont typeface="Arial" panose="020B0604020202020204" pitchFamily="34" charset="0"/>
              <a:buChar char="•"/>
            </a:pPr>
            <a:r>
              <a:rPr lang="en-US" b="1" dirty="0"/>
              <a:t>Simplified Operations: </a:t>
            </a:r>
            <a:r>
              <a:rPr lang="en-US" dirty="0"/>
              <a:t>Customers no longer need to manage individual certificates for each subdomain. </a:t>
            </a:r>
          </a:p>
          <a:p>
            <a:pPr marL="171450" indent="-171450" algn="just">
              <a:buFont typeface="Arial" panose="020B0604020202020204" pitchFamily="34" charset="0"/>
              <a:buChar char="•"/>
            </a:pPr>
            <a:r>
              <a:rPr lang="en-US" b="1" dirty="0"/>
              <a:t>Improved Scalability: </a:t>
            </a:r>
            <a:r>
              <a:rPr lang="en-US" dirty="0"/>
              <a:t>Wildcard support reduces configuration overhead and accelerates onboarding. </a:t>
            </a:r>
          </a:p>
          <a:p>
            <a:pPr marL="171450" indent="-171450" algn="just">
              <a:buFont typeface="Arial" panose="020B0604020202020204" pitchFamily="34" charset="0"/>
              <a:buChar char="•"/>
            </a:pPr>
            <a:r>
              <a:rPr lang="en-US" b="1" dirty="0"/>
              <a:t>Enhanced Security: </a:t>
            </a:r>
            <a:r>
              <a:rPr lang="en-US" dirty="0"/>
              <a:t>Managed certificates ensure automated renewals.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 (Public Preview – 1/1)</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DevOps MCP Server, Public Preview</a:t>
            </a:r>
            <a:endParaRPr lang="en-US" dirty="0"/>
          </a:p>
          <a:p>
            <a:pPr algn="just"/>
            <a:r>
              <a:rPr lang="en-US" dirty="0"/>
              <a:t>A local MCP Server (Model Context Provider) is a tool that sits between AI assistant (like GitHub Copilot) and Azure DevOps organization.</a:t>
            </a:r>
            <a:r>
              <a:rPr lang="en-US" b="1" dirty="0"/>
              <a:t> Its job is to inject rich, real-time context such as work items, pull requests, test plans, etc., into the prompts sent to the LLM</a:t>
            </a:r>
            <a:r>
              <a:rPr lang="en-US" dirty="0"/>
              <a:t>. This lets the assistant give better, more accurate, and more relevant answers tailored to specific Azure DevOps project.</a:t>
            </a:r>
          </a:p>
          <a:p>
            <a:pPr algn="just"/>
            <a:r>
              <a:rPr lang="en-US" dirty="0"/>
              <a:t>Unlike cloud-based solutions, a local MCP Server runs inside network or development environment. That means it can safely access private data and tools without that data ever leaving your system.</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endParaRPr lang="en-US"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Key Attestation for Azure Managed HSM</a:t>
            </a:r>
            <a:endParaRPr lang="en-US" dirty="0"/>
          </a:p>
          <a:p>
            <a:pPr algn="just"/>
            <a:r>
              <a:rPr lang="en-US" dirty="0"/>
              <a:t>Key attestation for Azure Managed HSM enables a way to</a:t>
            </a:r>
            <a:r>
              <a:rPr lang="en-US" b="1" dirty="0"/>
              <a:t> validate the origin and integrity of cryptographic keys </a:t>
            </a:r>
            <a:r>
              <a:rPr lang="en-US" dirty="0"/>
              <a:t>generated and stored within a trusted, FIPS 140-3 Level 3 certified HSM. This thereby enhances trust in key management processes by offering transparency and further enables compliance with </a:t>
            </a:r>
            <a:r>
              <a:rPr lang="en-US" b="1" dirty="0"/>
              <a:t>strict security standards. </a:t>
            </a:r>
            <a:r>
              <a:rPr lang="en-US" dirty="0"/>
              <a:t>This feature is especially valuable in scenarios where customers need assurance that their keys are protected from unauthorized access, even from cloud providers. </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algn="just"/>
            <a:r>
              <a:rPr lang="en-US" sz="1000" dirty="0">
                <a:hlinkClick r:id="rId2"/>
              </a:rPr>
              <a:t>Public Preview: Azure Site Recovery Support for Virtual Machines with Ultra disks</a:t>
            </a:r>
            <a:endParaRPr lang="en-US" sz="1000" dirty="0"/>
          </a:p>
          <a:p>
            <a:pPr algn="just"/>
            <a:r>
              <a:rPr lang="en-US" sz="1000" dirty="0"/>
              <a:t>ASR provides seamless disaster recovery for </a:t>
            </a:r>
            <a:r>
              <a:rPr lang="en-US" sz="1000" b="1" dirty="0"/>
              <a:t>Virtual Machines across Azure Regions and from on-premises to Azure</a:t>
            </a:r>
            <a:r>
              <a:rPr lang="en-US" sz="1000" dirty="0"/>
              <a:t>, helping organizations maintain business continuity. </a:t>
            </a:r>
          </a:p>
          <a:p>
            <a:pPr algn="just"/>
            <a:r>
              <a:rPr lang="en-US" sz="1000" dirty="0"/>
              <a:t>Now ASR supports Ultra disks. It offers cost-effective replication, automated failover, and easy disaster recovery simulation, ensuring minimal production impact during disaster events.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 (Public Preview -1/2)</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3"/>
              </a:rPr>
              <a:t>Public Preview: Continuous Performance Diagnostics for Linux VMs to Enhance VM Troubleshooting</a:t>
            </a:r>
            <a:endParaRPr lang="en-US" dirty="0"/>
          </a:p>
          <a:p>
            <a:pPr algn="just"/>
            <a:r>
              <a:rPr lang="en-US" dirty="0"/>
              <a:t>Performance Diagnostics tool helps to identify and troubleshoot performance issues on Azure virtual machine (VM) in one of two modes:</a:t>
            </a:r>
          </a:p>
          <a:p>
            <a:pPr marL="171450" indent="-171450" algn="just">
              <a:buFont typeface="Arial" panose="020B0604020202020204" pitchFamily="34" charset="0"/>
              <a:buChar char="•"/>
            </a:pPr>
            <a:r>
              <a:rPr lang="en-US" b="1" dirty="0"/>
              <a:t>Continuous diagnostics</a:t>
            </a:r>
            <a:r>
              <a:rPr lang="en-US" dirty="0"/>
              <a:t> collects data at five-second intervals and reports actionable insights about high resource usage every five minutes. Continuous diagnostics is Generally Available (GA) for Windows VMs and in Public Preview for Linux VMs.</a:t>
            </a:r>
          </a:p>
          <a:p>
            <a:pPr marL="171450" indent="-171450" algn="just">
              <a:buFont typeface="Arial" panose="020B0604020202020204" pitchFamily="34" charset="0"/>
              <a:buChar char="•"/>
            </a:pPr>
            <a:r>
              <a:rPr lang="en-US" b="1" dirty="0"/>
              <a:t>On-demand diagnostics</a:t>
            </a:r>
            <a:r>
              <a:rPr lang="en-US" dirty="0"/>
              <a:t> helps troubleshoot an ongoing performance issue by providing more in-depth data, insights, and recommendations that are based on data that's collected at a single moment. On-demand diagnostics is supported on both Windows and Linux.</a:t>
            </a:r>
          </a:p>
          <a:p>
            <a:pPr algn="just"/>
            <a:r>
              <a:rPr lang="en-US" dirty="0"/>
              <a:t>Data is collected every 5 seconds and updates are uploaded every 5 minutes to preferred storage account, whose retention policies can be customized.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66C987-3734-DAA6-CEEA-17ABF22FAE9A}"/>
              </a:ext>
            </a:extLst>
          </p:cNvPr>
          <p:cNvSpPr>
            <a:spLocks noGrp="1"/>
          </p:cNvSpPr>
          <p:nvPr>
            <p:ph type="title"/>
          </p:nvPr>
        </p:nvSpPr>
        <p:spPr/>
        <p:txBody>
          <a:bodyPr/>
          <a:lstStyle/>
          <a:p>
            <a:r>
              <a:rPr lang="en-US" sz="1600" dirty="0"/>
              <a:t>Management &amp; Governance Updates (Public Preview -2/2)</a:t>
            </a:r>
            <a:endParaRPr lang="en-US" dirty="0"/>
          </a:p>
        </p:txBody>
      </p:sp>
      <p:sp>
        <p:nvSpPr>
          <p:cNvPr id="4" name="Text Placeholder 3">
            <a:extLst>
              <a:ext uri="{FF2B5EF4-FFF2-40B4-BE49-F238E27FC236}">
                <a16:creationId xmlns:a16="http://schemas.microsoft.com/office/drawing/2014/main" id="{FF415874-F4BB-2EE4-048E-EBBAA8107C5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0144AD5-934E-CB64-66EB-952325AD6971}"/>
              </a:ext>
            </a:extLst>
          </p:cNvPr>
          <p:cNvSpPr>
            <a:spLocks noGrp="1"/>
          </p:cNvSpPr>
          <p:nvPr>
            <p:ph type="body" sz="quarter" idx="16"/>
          </p:nvPr>
        </p:nvSpPr>
        <p:spPr/>
        <p:txBody>
          <a:bodyPr/>
          <a:lstStyle/>
          <a:p>
            <a:pPr algn="just"/>
            <a:r>
              <a:rPr lang="en-US" dirty="0">
                <a:hlinkClick r:id="rId2"/>
              </a:rPr>
              <a:t>Preview of Arc enabled SQL Server in US Government Virginia</a:t>
            </a:r>
            <a:endParaRPr lang="en-US" dirty="0"/>
          </a:p>
          <a:p>
            <a:pPr algn="just"/>
            <a:r>
              <a:rPr lang="en-US" dirty="0"/>
              <a:t>MS announced that </a:t>
            </a:r>
            <a:r>
              <a:rPr lang="en-US" b="1" dirty="0"/>
              <a:t>Azure Arc-enabled SQL Server on Windows </a:t>
            </a:r>
            <a:r>
              <a:rPr lang="en-US" dirty="0"/>
              <a:t>is now in public preview for the </a:t>
            </a:r>
            <a:r>
              <a:rPr lang="en-US" b="1" dirty="0"/>
              <a:t>US Government Virginia region</a:t>
            </a:r>
            <a:r>
              <a:rPr lang="en-US" dirty="0"/>
              <a:t>. With Azure Arc-enabled SQL Server, U.S. government agencies and organizations can manage SQL Server instances outside of Azure from the Azure Government portal, in a secure and compliant manner.</a:t>
            </a:r>
          </a:p>
        </p:txBody>
      </p:sp>
    </p:spTree>
    <p:extLst>
      <p:ext uri="{BB962C8B-B14F-4D97-AF65-F5344CB8AC3E}">
        <p14:creationId xmlns:p14="http://schemas.microsoft.com/office/powerpoint/2010/main" val="24971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 Available: Increased Disk Capacity for Azure VM Backup</a:t>
            </a:r>
            <a:endParaRPr lang="en-US" sz="1000" dirty="0"/>
          </a:p>
          <a:p>
            <a:pPr algn="just"/>
            <a:r>
              <a:rPr lang="en-US" sz="1000" dirty="0"/>
              <a:t>VMs can now be protected with individual </a:t>
            </a:r>
            <a:r>
              <a:rPr lang="en-US" sz="1000" b="1" dirty="0"/>
              <a:t>disks up to 64 TB </a:t>
            </a:r>
            <a:r>
              <a:rPr lang="en-US" sz="1000" dirty="0"/>
              <a:t>and a </a:t>
            </a:r>
            <a:r>
              <a:rPr lang="en-US" sz="1000" b="1" dirty="0"/>
              <a:t>total of 512 TB per VM</a:t>
            </a:r>
            <a:r>
              <a:rPr lang="en-US" sz="1000" dirty="0"/>
              <a:t>. This enables large disk support for business continuity and recovery from disasters or ransomware attacks.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 (General Availability – 1/2)</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 Available: Microsoft Azure now available from new cloud region in Chile</a:t>
            </a:r>
            <a:endParaRPr lang="en-US" dirty="0"/>
          </a:p>
          <a:p>
            <a:pPr algn="just"/>
            <a:r>
              <a:rPr lang="en-US" dirty="0"/>
              <a:t>The first cloud region in </a:t>
            </a:r>
            <a:r>
              <a:rPr lang="en-US" b="1" dirty="0"/>
              <a:t>Chile</a:t>
            </a:r>
            <a:r>
              <a:rPr lang="en-US" dirty="0"/>
              <a:t> is now available with Azure Availability Zones and provides organizations across the globe with access to scalable, highly available, and </a:t>
            </a:r>
            <a:r>
              <a:rPr lang="en-US" b="1" dirty="0"/>
              <a:t>resilient Microsoft Cloud services</a:t>
            </a:r>
            <a:r>
              <a:rPr lang="en-US" dirty="0"/>
              <a:t>, confirming its commitment to promoting cloud transformation and innovation in the country. The Chile Central region connects Chilean customers to the largest and trusted global cloud infrastructure, delivering the highest standards of security, privacy and regulatory-compliant data storage in the country.</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1194</TotalTime>
  <Words>3561</Words>
  <Application>Microsoft Office PowerPoint</Application>
  <PresentationFormat>On-screen Show (16:9)</PresentationFormat>
  <Paragraphs>172</Paragraphs>
  <Slides>38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Human Sans</vt:lpstr>
      <vt:lpstr>Human Sans Regular</vt:lpstr>
      <vt:lpstr>Continuum Theme</vt:lpstr>
      <vt:lpstr>Azure Times #167</vt:lpstr>
      <vt:lpstr>PowerPoint Presentation</vt:lpstr>
      <vt:lpstr>Networking Updates (General Availability)</vt:lpstr>
      <vt:lpstr>PowerPoint Presentation</vt:lpstr>
      <vt:lpstr>Security &amp; Identity Updates</vt:lpstr>
      <vt:lpstr>PowerPoint Presentation</vt:lpstr>
      <vt:lpstr>Management &amp; Governance Updates (Public Preview -1/2)</vt:lpstr>
      <vt:lpstr>Management &amp; Governance Updates (Public Preview -2/2)</vt:lpstr>
      <vt:lpstr>Management &amp; Governance Updates (General Availability – 1/2)</vt:lpstr>
      <vt:lpstr>Management &amp; Governance Updates (General Availability – 2/2)</vt:lpstr>
      <vt:lpstr>PowerPoint Presentation</vt:lpstr>
      <vt:lpstr>Compute Updates (Public Preview - 1/5)</vt:lpstr>
      <vt:lpstr>Compute Updates (Public Preview - 2/5)</vt:lpstr>
      <vt:lpstr>Compute Updates (Public Preview - 3/5)</vt:lpstr>
      <vt:lpstr>Compute Updates (Public Preview - 4/5)</vt:lpstr>
      <vt:lpstr>Compute Updates (Public Preview – 5/5)</vt:lpstr>
      <vt:lpstr>Compute Updates (General Availability – 1/3 )</vt:lpstr>
      <vt:lpstr>Compute Updates (General Availability – 2/3 )</vt:lpstr>
      <vt:lpstr>Compute Updates (General Availability – 3/3 )</vt:lpstr>
      <vt:lpstr>Compute Updates (Retirement - 1/2)</vt:lpstr>
      <vt:lpstr>Compute Updates (Retirement - 2/2)</vt:lpstr>
      <vt:lpstr>PowerPoint Presentation</vt:lpstr>
      <vt:lpstr>Storage &amp; Data Updates (General Availability – 1/1)</vt:lpstr>
      <vt:lpstr>PowerPoint Presentation</vt:lpstr>
      <vt:lpstr>Databases Updates (Public Preview – 1/1)</vt:lpstr>
      <vt:lpstr>Databases Updates (General Availability – 1/2)</vt:lpstr>
      <vt:lpstr>Databases Updates (General Availability – 2/2)</vt:lpstr>
      <vt:lpstr>PowerPoint Presentation</vt:lpstr>
      <vt:lpstr>Integration Updates</vt:lpstr>
      <vt:lpstr>PowerPoint Presentation</vt:lpstr>
      <vt:lpstr>ML &amp; AI &amp; IOT Updates</vt:lpstr>
      <vt:lpstr>PowerPoint Presentation</vt:lpstr>
      <vt:lpstr>DevOps &amp; IaC &amp; Automation (Public Preview – 1/1)</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251</cp:revision>
  <dcterms:created xsi:type="dcterms:W3CDTF">2018-01-26T19:23:30Z</dcterms:created>
  <dcterms:modified xsi:type="dcterms:W3CDTF">2025-06-23T08:19:28Z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