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2" r:id="rId4"/>
  </p:sldMasterIdLst>
  <p:notesMasterIdLst>
    <p:notesMasterId r:id="rId52"/>
  </p:notesMasterIdLst>
  <p:handoutMasterIdLst>
    <p:handoutMasterId r:id="rId53"/>
  </p:handoutMasterIdLst>
  <p:sldIdLst>
    <p:sldId id="2142532340" r:id="rId5"/>
    <p:sldId id="2146847045" r:id="rId6"/>
    <p:sldId id="10657" r:id="rId7"/>
    <p:sldId id="2146847127" r:id="rId8"/>
    <p:sldId id="2146847126" r:id="rId9"/>
    <p:sldId id="2146847046" r:id="rId10"/>
    <p:sldId id="2146847089" r:id="rId11"/>
    <p:sldId id="2146847048" r:id="rId12"/>
    <p:sldId id="2146847049" r:id="rId13"/>
    <p:sldId id="2146847132" r:id="rId14"/>
    <p:sldId id="2146847131" r:id="rId15"/>
    <p:sldId id="2146847160" r:id="rId16"/>
    <p:sldId id="2146847050" r:id="rId17"/>
    <p:sldId id="2146847134" r:id="rId18"/>
    <p:sldId id="2146847133" r:id="rId19"/>
    <p:sldId id="2146847135" r:id="rId20"/>
    <p:sldId id="2146847136" r:id="rId21"/>
    <p:sldId id="2146847158" r:id="rId22"/>
    <p:sldId id="2146847159" r:id="rId23"/>
    <p:sldId id="2146847161" r:id="rId24"/>
    <p:sldId id="2146847162" r:id="rId25"/>
    <p:sldId id="2146847052" r:id="rId26"/>
    <p:sldId id="2146847096" r:id="rId27"/>
    <p:sldId id="2146847100" r:id="rId28"/>
    <p:sldId id="2146847137" r:id="rId29"/>
    <p:sldId id="2146847138" r:id="rId30"/>
    <p:sldId id="2146847054" r:id="rId31"/>
    <p:sldId id="2146847141" r:id="rId32"/>
    <p:sldId id="2146847103" r:id="rId33"/>
    <p:sldId id="2146847142" r:id="rId34"/>
    <p:sldId id="2146847140" r:id="rId35"/>
    <p:sldId id="2146847157" r:id="rId36"/>
    <p:sldId id="2146847056" r:id="rId37"/>
    <p:sldId id="2146847107" r:id="rId38"/>
    <p:sldId id="2146847058" r:id="rId39"/>
    <p:sldId id="2146847111" r:id="rId40"/>
    <p:sldId id="2146847146" r:id="rId41"/>
    <p:sldId id="2146847147" r:id="rId42"/>
    <p:sldId id="2146847119" r:id="rId43"/>
    <p:sldId id="2146847156" r:id="rId44"/>
    <p:sldId id="2146847120" r:id="rId45"/>
    <p:sldId id="2146847150" r:id="rId46"/>
    <p:sldId id="2146847062" r:id="rId47"/>
    <p:sldId id="2146847115" r:id="rId48"/>
    <p:sldId id="2146847085" r:id="rId49"/>
    <p:sldId id="2146847084" r:id="rId50"/>
    <p:sldId id="2146847064" r:id="rId51"/>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752CF65-4D58-4370-B229-5F4CB000B44D}">
          <p14:sldIdLst>
            <p14:sldId id="2142532340"/>
          </p14:sldIdLst>
        </p14:section>
        <p14:section name="Networking" id="{8B3AEA99-85F7-477B-B976-48DC47AA1A88}">
          <p14:sldIdLst>
            <p14:sldId id="2146847045"/>
            <p14:sldId id="10657"/>
            <p14:sldId id="2146847127"/>
            <p14:sldId id="2146847126"/>
          </p14:sldIdLst>
        </p14:section>
        <p14:section name="Security &amp; Identity" id="{1AA42572-B3BD-44F7-813B-C2C647DDBB3C}">
          <p14:sldIdLst>
            <p14:sldId id="2146847046"/>
            <p14:sldId id="2146847089"/>
          </p14:sldIdLst>
        </p14:section>
        <p14:section name="Management &amp; Governance" id="{34181601-6D48-4406-A525-C7B5A12C6C5B}">
          <p14:sldIdLst>
            <p14:sldId id="2146847048"/>
            <p14:sldId id="2146847049"/>
            <p14:sldId id="2146847132"/>
            <p14:sldId id="2146847131"/>
            <p14:sldId id="2146847160"/>
          </p14:sldIdLst>
        </p14:section>
        <p14:section name="Compute" id="{05AA80BB-8802-49AB-8336-A884227CE2F7}">
          <p14:sldIdLst>
            <p14:sldId id="2146847050"/>
            <p14:sldId id="2146847134"/>
            <p14:sldId id="2146847133"/>
            <p14:sldId id="2146847135"/>
            <p14:sldId id="2146847136"/>
            <p14:sldId id="2146847158"/>
            <p14:sldId id="2146847159"/>
            <p14:sldId id="2146847161"/>
            <p14:sldId id="2146847162"/>
          </p14:sldIdLst>
        </p14:section>
        <p14:section name="Storage &amp; Data" id="{1F159046-CE0A-45BC-9D5B-6E6C95980F78}">
          <p14:sldIdLst>
            <p14:sldId id="2146847052"/>
            <p14:sldId id="2146847096"/>
            <p14:sldId id="2146847100"/>
            <p14:sldId id="2146847137"/>
            <p14:sldId id="2146847138"/>
          </p14:sldIdLst>
        </p14:section>
        <p14:section name="Databases" id="{AEAFAE72-AD56-48F3-926B-38BAE269038F}">
          <p14:sldIdLst>
            <p14:sldId id="2146847054"/>
            <p14:sldId id="2146847141"/>
            <p14:sldId id="2146847103"/>
            <p14:sldId id="2146847142"/>
            <p14:sldId id="2146847140"/>
            <p14:sldId id="2146847157"/>
          </p14:sldIdLst>
        </p14:section>
        <p14:section name="Integration" id="{ACBD46A3-6F1C-451B-A154-0A056E0DEFF6}">
          <p14:sldIdLst>
            <p14:sldId id="2146847056"/>
            <p14:sldId id="2146847107"/>
          </p14:sldIdLst>
        </p14:section>
        <p14:section name="ML &amp; AI &amp; IOT" id="{F4E1EAF1-55E9-4CA4-8ADC-28B69C1D66D2}">
          <p14:sldIdLst>
            <p14:sldId id="2146847058"/>
            <p14:sldId id="2146847111"/>
            <p14:sldId id="2146847146"/>
            <p14:sldId id="2146847147"/>
            <p14:sldId id="2146847119"/>
            <p14:sldId id="2146847156"/>
            <p14:sldId id="2146847120"/>
            <p14:sldId id="2146847150"/>
          </p14:sldIdLst>
        </p14:section>
        <p14:section name="Miscellaneous" id="{A1456D7A-93BE-4023-90AA-7269D2F177BA}">
          <p14:sldIdLst>
            <p14:sldId id="2146847062"/>
            <p14:sldId id="2146847115"/>
          </p14:sldIdLst>
        </p14:section>
        <p14:section name="End" id="{82899442-2AC4-4699-95EB-48D45B913575}">
          <p14:sldIdLst>
            <p14:sldId id="2146847085"/>
            <p14:sldId id="2146847084"/>
            <p14:sldId id="2146847064"/>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736" userDrawn="1">
          <p15:clr>
            <a:srgbClr val="A4A3A4"/>
          </p15:clr>
        </p15:guide>
        <p15:guide id="2" pos="1477"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Emily Catuzzi" initials="EC" lastIdx="19" clrIdx="9">
    <p:extLst>
      <p:ext uri="{19B8F6BF-5375-455C-9EA6-DF929625EA0E}">
        <p15:presenceInfo xmlns:p15="http://schemas.microsoft.com/office/powerpoint/2012/main" userId="S::Emily_Catuzzi@epam.com::b46d6ad4-ac70-4125-82a7-0ece5134c360" providerId="AD"/>
      </p:ext>
    </p:extLst>
  </p:cmAuthor>
  <p:cmAuthor id="1" name="Laura Brady" initials="LB" lastIdx="52" clrIdx="3">
    <p:extLst>
      <p:ext uri="{19B8F6BF-5375-455C-9EA6-DF929625EA0E}">
        <p15:presenceInfo xmlns:p15="http://schemas.microsoft.com/office/powerpoint/2012/main" userId="S::Laura_Brady@epam.com::b18c91b0-83fb-4c27-875b-18626d50463b" providerId="AD"/>
      </p:ext>
    </p:extLst>
  </p:cmAuthor>
  <p:cmAuthor id="8" name="Gretchen Rice" initials="GR" lastIdx="4" clrIdx="10">
    <p:extLst>
      <p:ext uri="{19B8F6BF-5375-455C-9EA6-DF929625EA0E}">
        <p15:presenceInfo xmlns:p15="http://schemas.microsoft.com/office/powerpoint/2012/main" userId="S::gretchen_rice@epam.com::e279efbb-a837-440d-b0bd-684dd084c605" providerId="AD"/>
      </p:ext>
    </p:extLst>
  </p:cmAuthor>
  <p:cmAuthor id="2" name="Amy Legere" initials="AL" lastIdx="5" clrIdx="5">
    <p:extLst>
      <p:ext uri="{19B8F6BF-5375-455C-9EA6-DF929625EA0E}">
        <p15:presenceInfo xmlns:p15="http://schemas.microsoft.com/office/powerpoint/2012/main" userId="S::Amy_Legere@epam.com::36c3e91a-2059-4c30-8d42-5285dd7a2555" providerId="AD"/>
      </p:ext>
    </p:extLst>
  </p:cmAuthor>
  <p:cmAuthor id="9" name="Jennifer Markowitz" initials="JM" lastIdx="1" clrIdx="11">
    <p:extLst>
      <p:ext uri="{19B8F6BF-5375-455C-9EA6-DF929625EA0E}">
        <p15:presenceInfo xmlns:p15="http://schemas.microsoft.com/office/powerpoint/2012/main" userId="S::jennifer_markowitz@epam.com::f9148081-3671-49e1-8328-0a911bc72bfd" providerId="AD"/>
      </p:ext>
    </p:extLst>
  </p:cmAuthor>
  <p:cmAuthor id="3" name="John Hatz" initials="JH" lastIdx="1" clrIdx="4">
    <p:extLst>
      <p:ext uri="{19B8F6BF-5375-455C-9EA6-DF929625EA0E}">
        <p15:presenceInfo xmlns:p15="http://schemas.microsoft.com/office/powerpoint/2012/main" userId="S-1-5-21-2676001572-3131771074-2776907194-23347" providerId="AD"/>
      </p:ext>
    </p:extLst>
  </p:cmAuthor>
  <p:cmAuthor id="10" name="Nastassia Smolskaya" initials="NS" lastIdx="11" clrIdx="12">
    <p:extLst>
      <p:ext uri="{19B8F6BF-5375-455C-9EA6-DF929625EA0E}">
        <p15:presenceInfo xmlns:p15="http://schemas.microsoft.com/office/powerpoint/2012/main" userId="S::Nastassia_Smolskaya@epam.com::8ff1f7bc-3066-491e-a683-ea021ab0c825" providerId="AD"/>
      </p:ext>
    </p:extLst>
  </p:cmAuthor>
  <p:cmAuthor id="4" name="John Hatz" initials="JH [2]" lastIdx="3" clrIdx="6">
    <p:extLst>
      <p:ext uri="{19B8F6BF-5375-455C-9EA6-DF929625EA0E}">
        <p15:presenceInfo xmlns:p15="http://schemas.microsoft.com/office/powerpoint/2012/main" userId="S::john_hatz@epam.com::7f3a8b4b-4b1e-493d-b3f9-196adf0a1de0" providerId="AD"/>
      </p:ext>
    </p:extLst>
  </p:cmAuthor>
  <p:cmAuthor id="5" name="Mariette Kouwenberg-Mooney" initials="MK" lastIdx="19" clrIdx="7">
    <p:extLst>
      <p:ext uri="{19B8F6BF-5375-455C-9EA6-DF929625EA0E}">
        <p15:presenceInfo xmlns:p15="http://schemas.microsoft.com/office/powerpoint/2012/main" userId="S::Mariette_Kouwenberg-Mooney@epam.com::e2a13c51-a5c6-436b-ad7f-addd34212f51" providerId="AD"/>
      </p:ext>
    </p:extLst>
  </p:cmAuthor>
  <p:cmAuthor id="6" name="Julie Hansberry" initials="JH" lastIdx="13" clrIdx="8">
    <p:extLst>
      <p:ext uri="{19B8F6BF-5375-455C-9EA6-DF929625EA0E}">
        <p15:presenceInfo xmlns:p15="http://schemas.microsoft.com/office/powerpoint/2012/main" userId="S::julie_hansberry@epam.com::6cd6a8f9-b761-4260-92e9-1b9e9757868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5D43"/>
    <a:srgbClr val="CADC49"/>
    <a:srgbClr val="E53B2E"/>
    <a:srgbClr val="FFC000"/>
    <a:srgbClr val="D35D47"/>
    <a:srgbClr val="008ACF"/>
    <a:srgbClr val="76CDD8"/>
    <a:srgbClr val="75A0A6"/>
    <a:srgbClr val="569BA5"/>
    <a:srgbClr val="EDC13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5AB506F-B3BD-48D7-8FC9-0D027AFDC7DC}" v="11" dt="2025-02-14T18:16:09.19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94"/>
  </p:normalViewPr>
  <p:slideViewPr>
    <p:cSldViewPr snapToGrid="0">
      <p:cViewPr>
        <p:scale>
          <a:sx n="150" d="100"/>
          <a:sy n="150" d="100"/>
        </p:scale>
        <p:origin x="1752" y="-276"/>
      </p:cViewPr>
      <p:guideLst/>
    </p:cSldViewPr>
  </p:slideViewPr>
  <p:notesTextViewPr>
    <p:cViewPr>
      <p:scale>
        <a:sx n="1" d="1"/>
        <a:sy n="1" d="1"/>
      </p:scale>
      <p:origin x="0" y="0"/>
    </p:cViewPr>
  </p:notesTextViewPr>
  <p:notesViewPr>
    <p:cSldViewPr snapToGrid="0">
      <p:cViewPr varScale="1">
        <p:scale>
          <a:sx n="121" d="100"/>
          <a:sy n="121" d="100"/>
        </p:scale>
        <p:origin x="7662" y="90"/>
      </p:cViewPr>
      <p:guideLst>
        <p:guide orient="horz" pos="2736"/>
        <p:guide pos="147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handoutMaster" Target="handoutMasters/handoutMaster1.xml"/><Relationship Id="rId58" Type="http://schemas.openxmlformats.org/officeDocument/2006/relationships/tableStyles" Target="tableStyle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6/11/relationships/changesInfo" Target="changesInfos/changesInfo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heme" Target="theme/theme1.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notesMaster" Target="notesMasters/notesMaster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ksim Rotar" userId="8b2649f8-c41a-4916-8e38-ef318e6f2079" providerId="ADAL" clId="{05AB506F-B3BD-48D7-8FC9-0D027AFDC7DC}"/>
    <pc:docChg chg="undo custSel addSld modSld sldOrd">
      <pc:chgData name="Maksim Rotar" userId="8b2649f8-c41a-4916-8e38-ef318e6f2079" providerId="ADAL" clId="{05AB506F-B3BD-48D7-8FC9-0D027AFDC7DC}" dt="2025-02-14T18:16:09.191" v="482"/>
      <pc:docMkLst>
        <pc:docMk/>
      </pc:docMkLst>
      <pc:sldChg chg="modSp mod">
        <pc:chgData name="Maksim Rotar" userId="8b2649f8-c41a-4916-8e38-ef318e6f2079" providerId="ADAL" clId="{05AB506F-B3BD-48D7-8FC9-0D027AFDC7DC}" dt="2025-02-14T17:13:07.312" v="7" actId="20577"/>
        <pc:sldMkLst>
          <pc:docMk/>
          <pc:sldMk cId="44755204" sldId="2142532340"/>
        </pc:sldMkLst>
        <pc:spChg chg="mod">
          <ac:chgData name="Maksim Rotar" userId="8b2649f8-c41a-4916-8e38-ef318e6f2079" providerId="ADAL" clId="{05AB506F-B3BD-48D7-8FC9-0D027AFDC7DC}" dt="2025-02-14T17:12:56.452" v="2" actId="20577"/>
          <ac:spMkLst>
            <pc:docMk/>
            <pc:sldMk cId="44755204" sldId="2142532340"/>
            <ac:spMk id="2" creationId="{00000000-0000-0000-0000-000000000000}"/>
          </ac:spMkLst>
        </pc:spChg>
        <pc:spChg chg="mod">
          <ac:chgData name="Maksim Rotar" userId="8b2649f8-c41a-4916-8e38-ef318e6f2079" providerId="ADAL" clId="{05AB506F-B3BD-48D7-8FC9-0D027AFDC7DC}" dt="2025-02-14T17:13:07.312" v="7" actId="20577"/>
          <ac:spMkLst>
            <pc:docMk/>
            <pc:sldMk cId="44755204" sldId="2142532340"/>
            <ac:spMk id="4" creationId="{00000000-0000-0000-0000-000000000000}"/>
          </ac:spMkLst>
        </pc:spChg>
      </pc:sldChg>
      <pc:sldChg chg="modSp mod">
        <pc:chgData name="Maksim Rotar" userId="8b2649f8-c41a-4916-8e38-ef318e6f2079" providerId="ADAL" clId="{05AB506F-B3BD-48D7-8FC9-0D027AFDC7DC}" dt="2025-02-14T18:15:12.531" v="481" actId="113"/>
        <pc:sldMkLst>
          <pc:docMk/>
          <pc:sldMk cId="674135131" sldId="2146847096"/>
        </pc:sldMkLst>
        <pc:spChg chg="mod">
          <ac:chgData name="Maksim Rotar" userId="8b2649f8-c41a-4916-8e38-ef318e6f2079" providerId="ADAL" clId="{05AB506F-B3BD-48D7-8FC9-0D027AFDC7DC}" dt="2025-02-14T18:15:12.531" v="481" actId="113"/>
          <ac:spMkLst>
            <pc:docMk/>
            <pc:sldMk cId="674135131" sldId="2146847096"/>
            <ac:spMk id="14" creationId="{1DF1A36F-4250-259D-24AE-F82FE69A7F7E}"/>
          </ac:spMkLst>
        </pc:spChg>
      </pc:sldChg>
      <pc:sldChg chg="addSp modSp mod">
        <pc:chgData name="Maksim Rotar" userId="8b2649f8-c41a-4916-8e38-ef318e6f2079" providerId="ADAL" clId="{05AB506F-B3BD-48D7-8FC9-0D027AFDC7DC}" dt="2025-02-14T17:22:06.093" v="264" actId="14100"/>
        <pc:sldMkLst>
          <pc:docMk/>
          <pc:sldMk cId="1776979009" sldId="2146847103"/>
        </pc:sldMkLst>
        <pc:spChg chg="mod">
          <ac:chgData name="Maksim Rotar" userId="8b2649f8-c41a-4916-8e38-ef318e6f2079" providerId="ADAL" clId="{05AB506F-B3BD-48D7-8FC9-0D027AFDC7DC}" dt="2025-02-14T17:21:56.116" v="260" actId="14100"/>
          <ac:spMkLst>
            <pc:docMk/>
            <pc:sldMk cId="1776979009" sldId="2146847103"/>
            <ac:spMk id="12" creationId="{F5D0A865-EAC9-D4DF-765C-2BBCA9EC1F5C}"/>
          </ac:spMkLst>
        </pc:spChg>
        <pc:spChg chg="mod">
          <ac:chgData name="Maksim Rotar" userId="8b2649f8-c41a-4916-8e38-ef318e6f2079" providerId="ADAL" clId="{05AB506F-B3BD-48D7-8FC9-0D027AFDC7DC}" dt="2025-02-14T17:19:27.522" v="170"/>
          <ac:spMkLst>
            <pc:docMk/>
            <pc:sldMk cId="1776979009" sldId="2146847103"/>
            <ac:spMk id="14" creationId="{1DF1A36F-4250-259D-24AE-F82FE69A7F7E}"/>
          </ac:spMkLst>
        </pc:spChg>
        <pc:picChg chg="add mod">
          <ac:chgData name="Maksim Rotar" userId="8b2649f8-c41a-4916-8e38-ef318e6f2079" providerId="ADAL" clId="{05AB506F-B3BD-48D7-8FC9-0D027AFDC7DC}" dt="2025-02-14T17:22:06.093" v="264" actId="14100"/>
          <ac:picMkLst>
            <pc:docMk/>
            <pc:sldMk cId="1776979009" sldId="2146847103"/>
            <ac:picMk id="1026" creationId="{A12EEF24-F390-9245-53C2-AA35FE5DAC32}"/>
          </ac:picMkLst>
        </pc:picChg>
      </pc:sldChg>
      <pc:sldChg chg="modSp mod ord">
        <pc:chgData name="Maksim Rotar" userId="8b2649f8-c41a-4916-8e38-ef318e6f2079" providerId="ADAL" clId="{05AB506F-B3BD-48D7-8FC9-0D027AFDC7DC}" dt="2025-02-14T18:12:00.637" v="393" actId="20577"/>
        <pc:sldMkLst>
          <pc:docMk/>
          <pc:sldMk cId="580018272" sldId="2146847141"/>
        </pc:sldMkLst>
        <pc:spChg chg="mod">
          <ac:chgData name="Maksim Rotar" userId="8b2649f8-c41a-4916-8e38-ef318e6f2079" providerId="ADAL" clId="{05AB506F-B3BD-48D7-8FC9-0D027AFDC7DC}" dt="2025-02-14T18:12:00.637" v="393" actId="20577"/>
          <ac:spMkLst>
            <pc:docMk/>
            <pc:sldMk cId="580018272" sldId="2146847141"/>
            <ac:spMk id="14" creationId="{61510AD9-2A44-5DDF-30FA-DE4500EB2760}"/>
          </ac:spMkLst>
        </pc:spChg>
      </pc:sldChg>
      <pc:sldChg chg="add">
        <pc:chgData name="Maksim Rotar" userId="8b2649f8-c41a-4916-8e38-ef318e6f2079" providerId="ADAL" clId="{05AB506F-B3BD-48D7-8FC9-0D027AFDC7DC}" dt="2025-02-14T18:16:09.191" v="482"/>
        <pc:sldMkLst>
          <pc:docMk/>
          <pc:sldMk cId="3718487837" sldId="2146847156"/>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FDC14FC-A894-4869-A797-1EC82735D106}" type="datetimeFigureOut">
              <a:rPr lang="en-US" smtClean="0"/>
              <a:t>5/12/2025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CD33E97-F2BE-44DB-A57D-0C85E2CBF508}" type="slidenum">
              <a:rPr lang="en-US" smtClean="0"/>
              <a:t>‹#›</a:t>
            </a:fld>
            <a:endParaRPr lang="en-US"/>
          </a:p>
        </p:txBody>
      </p:sp>
    </p:spTree>
    <p:extLst>
      <p:ext uri="{BB962C8B-B14F-4D97-AF65-F5344CB8AC3E}">
        <p14:creationId xmlns:p14="http://schemas.microsoft.com/office/powerpoint/2010/main" val="296777814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4F99C05-63F9-4248-8E20-3ACD9DF9DE7F}" type="datetimeFigureOut">
              <a:rPr lang="en-US" smtClean="0"/>
              <a:t>5/12/2025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74FABB-6DBE-47C4-B626-20167906F475}" type="slidenum">
              <a:rPr lang="en-US" smtClean="0"/>
              <a:t>‹#›</a:t>
            </a:fld>
            <a:endParaRPr lang="en-US"/>
          </a:p>
        </p:txBody>
      </p:sp>
    </p:spTree>
    <p:extLst>
      <p:ext uri="{BB962C8B-B14F-4D97-AF65-F5344CB8AC3E}">
        <p14:creationId xmlns:p14="http://schemas.microsoft.com/office/powerpoint/2010/main" val="4274864021"/>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74FABB-6DBE-47C4-B626-20167906F475}" type="slidenum">
              <a:rPr lang="en-US" smtClean="0"/>
              <a:t>1</a:t>
            </a:fld>
            <a:endParaRPr lang="en-US"/>
          </a:p>
        </p:txBody>
      </p:sp>
    </p:spTree>
    <p:extLst>
      <p:ext uri="{BB962C8B-B14F-4D97-AF65-F5344CB8AC3E}">
        <p14:creationId xmlns:p14="http://schemas.microsoft.com/office/powerpoint/2010/main" val="41441448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Cover Tex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42900" y="1200151"/>
            <a:ext cx="8458200" cy="2228850"/>
          </a:xfrm>
        </p:spPr>
        <p:txBody>
          <a:bodyPr lIns="0" tIns="0" rIns="0" bIns="0" anchor="b">
            <a:noAutofit/>
          </a:bodyPr>
          <a:lstStyle>
            <a:lvl1pPr algn="l">
              <a:lnSpc>
                <a:spcPct val="85000"/>
              </a:lnSpc>
              <a:defRPr sz="9000" b="0" i="0">
                <a:solidFill>
                  <a:schemeClr val="accent3"/>
                </a:solidFill>
                <a:latin typeface="+mj-lt"/>
                <a:ea typeface="Human Sans Thin" pitchFamily="2" charset="77"/>
                <a:cs typeface="Human Sans Thin" pitchFamily="2" charset="77"/>
              </a:defRPr>
            </a:lvl1pPr>
          </a:lstStyle>
          <a:p>
            <a:r>
              <a:rPr lang="en-US"/>
              <a:t>Proposal</a:t>
            </a:r>
            <a:br>
              <a:rPr lang="en-US"/>
            </a:br>
            <a:r>
              <a:rPr lang="en-US"/>
              <a:t>Title</a:t>
            </a:r>
          </a:p>
        </p:txBody>
      </p:sp>
      <p:sp>
        <p:nvSpPr>
          <p:cNvPr id="8" name="Text Placeholder 7"/>
          <p:cNvSpPr>
            <a:spLocks noGrp="1"/>
          </p:cNvSpPr>
          <p:nvPr>
            <p:ph type="body" sz="quarter" idx="11" hasCustomPrompt="1"/>
          </p:nvPr>
        </p:nvSpPr>
        <p:spPr>
          <a:xfrm>
            <a:off x="342900" y="3600450"/>
            <a:ext cx="8455914" cy="171450"/>
          </a:xfrm>
        </p:spPr>
        <p:txBody>
          <a:bodyPr lIns="0" tIns="0" rIns="0" bIns="0" anchor="t">
            <a:noAutofit/>
          </a:bodyPr>
          <a:lstStyle>
            <a:lvl1pPr marL="0" indent="0">
              <a:lnSpc>
                <a:spcPct val="100000"/>
              </a:lnSpc>
              <a:spcBef>
                <a:spcPts val="0"/>
              </a:spcBef>
              <a:spcAft>
                <a:spcPts val="0"/>
              </a:spcAft>
              <a:buNone/>
              <a:defRPr sz="1200" b="0" i="0" baseline="0">
                <a:solidFill>
                  <a:schemeClr val="bg1"/>
                </a:solidFill>
                <a:latin typeface="+mn-lt"/>
                <a:ea typeface="Calibri" panose="020F0502020204030204" pitchFamily="34" charset="0"/>
                <a:cs typeface="Calibri" panose="020F0502020204030204" pitchFamily="34" charset="0"/>
              </a:defRPr>
            </a:lvl1pPr>
            <a:lvl2pPr>
              <a:defRPr sz="1200">
                <a:solidFill>
                  <a:schemeClr val="bg1"/>
                </a:solidFill>
              </a:defRPr>
            </a:lvl2pPr>
            <a:lvl3pPr>
              <a:defRPr sz="1200">
                <a:solidFill>
                  <a:schemeClr val="bg1"/>
                </a:solidFill>
              </a:defRPr>
            </a:lvl3pPr>
            <a:lvl4pPr>
              <a:defRPr sz="1200">
                <a:solidFill>
                  <a:schemeClr val="bg1"/>
                </a:solidFill>
              </a:defRPr>
            </a:lvl4pPr>
            <a:lvl5pPr>
              <a:defRPr sz="1200">
                <a:solidFill>
                  <a:schemeClr val="bg1"/>
                </a:solidFill>
              </a:defRPr>
            </a:lvl5pPr>
          </a:lstStyle>
          <a:p>
            <a:r>
              <a:rPr lang="en-US"/>
              <a:t>Subtitle description</a:t>
            </a:r>
          </a:p>
        </p:txBody>
      </p:sp>
      <p:sp>
        <p:nvSpPr>
          <p:cNvPr id="5" name="Text Placeholder 4"/>
          <p:cNvSpPr>
            <a:spLocks noGrp="1"/>
          </p:cNvSpPr>
          <p:nvPr>
            <p:ph type="body" sz="quarter" idx="12" hasCustomPrompt="1"/>
          </p:nvPr>
        </p:nvSpPr>
        <p:spPr>
          <a:xfrm>
            <a:off x="342900" y="3864095"/>
            <a:ext cx="1988344" cy="171450"/>
          </a:xfrm>
        </p:spPr>
        <p:txBody>
          <a:bodyPr/>
          <a:lstStyle>
            <a:lvl1pPr>
              <a:lnSpc>
                <a:spcPct val="100000"/>
              </a:lnSpc>
              <a:spcBef>
                <a:spcPts val="0"/>
              </a:spcBef>
              <a:defRPr sz="900" b="0" i="0" cap="all" baseline="0">
                <a:solidFill>
                  <a:schemeClr val="bg1"/>
                </a:solidFill>
                <a:latin typeface="+mn-lt"/>
              </a:defRPr>
            </a:lvl1pPr>
          </a:lstStyle>
          <a:p>
            <a:pPr lvl="0"/>
            <a:r>
              <a:rPr lang="en-US"/>
              <a:t>Date</a:t>
            </a:r>
          </a:p>
        </p:txBody>
      </p:sp>
    </p:spTree>
    <p:extLst>
      <p:ext uri="{BB962C8B-B14F-4D97-AF65-F5344CB8AC3E}">
        <p14:creationId xmlns:p14="http://schemas.microsoft.com/office/powerpoint/2010/main" val="3037779421"/>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p:bg>
      <p:bgPr>
        <a:solidFill>
          <a:schemeClr val="tx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a:xfrm>
            <a:off x="342901" y="3429000"/>
            <a:ext cx="4148137" cy="1200150"/>
          </a:xfrm>
        </p:spPr>
        <p:txBody>
          <a:bodyPr lIns="0" tIns="0" rIns="0" bIns="0" anchor="t">
            <a:normAutofit/>
          </a:bodyPr>
          <a:lstStyle>
            <a:lvl1pPr marL="0" indent="0" algn="l">
              <a:lnSpc>
                <a:spcPct val="110000"/>
              </a:lnSpc>
              <a:spcBef>
                <a:spcPts val="450"/>
              </a:spcBef>
              <a:spcAft>
                <a:spcPts val="0"/>
              </a:spcAft>
              <a:buNone/>
              <a:defRPr sz="900" b="0" i="0" baseline="0">
                <a:solidFill>
                  <a:schemeClr val="bg1"/>
                </a:solidFill>
                <a:latin typeface="+mn-lt"/>
                <a:ea typeface="Calibri" panose="020F0502020204030204" pitchFamily="34" charset="0"/>
                <a:cs typeface="Calibri" panose="020F050202020403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type section description</a:t>
            </a:r>
          </a:p>
        </p:txBody>
      </p:sp>
      <p:sp>
        <p:nvSpPr>
          <p:cNvPr id="8" name="Text Placeholder 7"/>
          <p:cNvSpPr>
            <a:spLocks noGrp="1"/>
          </p:cNvSpPr>
          <p:nvPr>
            <p:ph type="body" sz="quarter" idx="12" hasCustomPrompt="1"/>
          </p:nvPr>
        </p:nvSpPr>
        <p:spPr>
          <a:xfrm>
            <a:off x="342901" y="2743200"/>
            <a:ext cx="6299597" cy="514350"/>
          </a:xfrm>
        </p:spPr>
        <p:txBody>
          <a:bodyPr/>
          <a:lstStyle>
            <a:lvl1pPr marL="0" indent="0">
              <a:lnSpc>
                <a:spcPct val="100000"/>
              </a:lnSpc>
              <a:spcBef>
                <a:spcPts val="0"/>
              </a:spcBef>
              <a:spcAft>
                <a:spcPts val="0"/>
              </a:spcAft>
              <a:buNone/>
              <a:defRPr sz="3600" b="0" i="0" baseline="0">
                <a:solidFill>
                  <a:schemeClr val="accent3"/>
                </a:solidFill>
                <a:latin typeface="+mj-lt"/>
                <a:ea typeface="Calibri Light" charset="0"/>
                <a:cs typeface="Calibri Light" charset="0"/>
              </a:defRPr>
            </a:lvl1pPr>
          </a:lstStyle>
          <a:p>
            <a:pPr lvl="0"/>
            <a:r>
              <a:rPr lang="en-US"/>
              <a:t>Section Header</a:t>
            </a:r>
          </a:p>
        </p:txBody>
      </p:sp>
      <p:sp>
        <p:nvSpPr>
          <p:cNvPr id="11" name="Text Placeholder 10"/>
          <p:cNvSpPr>
            <a:spLocks noGrp="1"/>
          </p:cNvSpPr>
          <p:nvPr>
            <p:ph type="body" sz="quarter" idx="13" hasCustomPrompt="1"/>
          </p:nvPr>
        </p:nvSpPr>
        <p:spPr>
          <a:xfrm>
            <a:off x="252845" y="1285875"/>
            <a:ext cx="4148138" cy="1714500"/>
          </a:xfrm>
        </p:spPr>
        <p:txBody>
          <a:bodyPr wrap="square" anchor="b"/>
          <a:lstStyle>
            <a:lvl1pPr>
              <a:lnSpc>
                <a:spcPct val="100000"/>
              </a:lnSpc>
              <a:spcBef>
                <a:spcPts val="0"/>
              </a:spcBef>
              <a:spcAft>
                <a:spcPts val="0"/>
              </a:spcAft>
              <a:defRPr sz="16500" b="0" i="0">
                <a:solidFill>
                  <a:schemeClr val="accent3"/>
                </a:solidFill>
                <a:latin typeface="+mj-lt"/>
                <a:ea typeface="Human Sans Thin" pitchFamily="2" charset="77"/>
                <a:cs typeface="Human Sans Thin" pitchFamily="2" charset="77"/>
              </a:defRPr>
            </a:lvl1pPr>
          </a:lstStyle>
          <a:p>
            <a:pPr lvl="0"/>
            <a:r>
              <a:rPr lang="en-US"/>
              <a:t>0</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mn-lt"/>
              </a:rPr>
              <a:pPr/>
              <a:t>‹#›</a:t>
            </a:fld>
            <a:endParaRPr lang="en-US" sz="600" b="0" i="0">
              <a:solidFill>
                <a:schemeClr val="bg1"/>
              </a:solidFill>
              <a:latin typeface="+mn-lt"/>
            </a:endParaRPr>
          </a:p>
        </p:txBody>
      </p:sp>
    </p:spTree>
    <p:extLst>
      <p:ext uri="{BB962C8B-B14F-4D97-AF65-F5344CB8AC3E}">
        <p14:creationId xmlns:p14="http://schemas.microsoft.com/office/powerpoint/2010/main" val="2513291986"/>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3583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305462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8"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3321397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7022306" cy="3774069"/>
          </a:xfrm>
        </p:spPr>
        <p:txBody>
          <a:bodyPr lIns="0" tIns="0" rIns="0" bIns="0"/>
          <a:lstStyle>
            <a:lvl1pPr marL="0" indent="0">
              <a:lnSpc>
                <a:spcPct val="110000"/>
              </a:lnSpc>
              <a:spcAft>
                <a:spcPts val="0"/>
              </a:spcAft>
              <a:buNone/>
              <a:tabLst>
                <a:tab pos="2438400" algn="l"/>
              </a:tabLst>
              <a:defRPr sz="1200" b="0" i="0" baseline="0">
                <a:latin typeface="+mn-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402786929"/>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4433776" y="855080"/>
            <a:ext cx="4365038" cy="3774069"/>
          </a:xfrm>
        </p:spPr>
        <p:txBody>
          <a:bodyPr lIns="0" tIns="0" rIns="0" bIns="0"/>
          <a:lstStyle>
            <a:lvl1pPr marL="0" indent="0">
              <a:lnSpc>
                <a:spcPct val="110000"/>
              </a:lnSpc>
              <a:spcAft>
                <a:spcPts val="0"/>
              </a:spcAft>
              <a:buNone/>
              <a:tabLst>
                <a:tab pos="2438400" algn="l"/>
              </a:tabLst>
              <a:defRPr sz="12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j-lt"/>
              </a:defRPr>
            </a:lvl1pPr>
          </a:lstStyle>
          <a:p>
            <a:r>
              <a:rPr lang="en-US" dirty="0"/>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j-lt"/>
              </a:defRPr>
            </a:lvl1pPr>
          </a:lstStyle>
          <a:p>
            <a:pPr lvl="0"/>
            <a:r>
              <a:rPr lang="en-US"/>
              <a:t>Click to add section title</a:t>
            </a:r>
          </a:p>
        </p:txBody>
      </p:sp>
      <p:sp>
        <p:nvSpPr>
          <p:cNvPr id="6" name="Text Placeholder 9">
            <a:extLst>
              <a:ext uri="{FF2B5EF4-FFF2-40B4-BE49-F238E27FC236}">
                <a16:creationId xmlns:a16="http://schemas.microsoft.com/office/drawing/2014/main" id="{47BF3F39-D94F-BC48-8482-2214B9D8033C}"/>
              </a:ext>
            </a:extLst>
          </p:cNvPr>
          <p:cNvSpPr>
            <a:spLocks noGrp="1"/>
          </p:cNvSpPr>
          <p:nvPr>
            <p:ph type="body" sz="quarter" idx="16"/>
          </p:nvPr>
        </p:nvSpPr>
        <p:spPr>
          <a:xfrm>
            <a:off x="342900" y="855080"/>
            <a:ext cx="3955312"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Tree>
    <p:extLst>
      <p:ext uri="{BB962C8B-B14F-4D97-AF65-F5344CB8AC3E}">
        <p14:creationId xmlns:p14="http://schemas.microsoft.com/office/powerpoint/2010/main" val="229121768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 Text">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1000" b="0" i="0" baseline="0">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Edit Master text styles</a:t>
            </a:r>
          </a:p>
        </p:txBody>
      </p:sp>
      <p:sp>
        <p:nvSpPr>
          <p:cNvPr id="11" name="Title 1"/>
          <p:cNvSpPr>
            <a:spLocks noGrp="1"/>
          </p:cNvSpPr>
          <p:nvPr>
            <p:ph type="title"/>
          </p:nvPr>
        </p:nvSpPr>
        <p:spPr>
          <a:xfrm>
            <a:off x="342900" y="342900"/>
            <a:ext cx="8455914" cy="342900"/>
          </a:xfrm>
        </p:spPr>
        <p:txBody>
          <a:bodyPr/>
          <a:lstStyle>
            <a:lvl1pPr>
              <a:defRPr b="1">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Tree>
    <p:extLst>
      <p:ext uri="{BB962C8B-B14F-4D97-AF65-F5344CB8AC3E}">
        <p14:creationId xmlns:p14="http://schemas.microsoft.com/office/powerpoint/2010/main" val="2858222598"/>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 Text">
    <p:bg>
      <p:bgPr>
        <a:solidFill>
          <a:schemeClr val="tx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p:nvPr>
        </p:nvSpPr>
        <p:spPr>
          <a:xfrm>
            <a:off x="342900" y="855080"/>
            <a:ext cx="8455914" cy="3774069"/>
          </a:xfrm>
        </p:spPr>
        <p:txBody>
          <a:bodyPr lIns="0" tIns="0" rIns="0" bIns="0"/>
          <a:lstStyle>
            <a:lvl1pPr marL="0" indent="0">
              <a:lnSpc>
                <a:spcPct val="110000"/>
              </a:lnSpc>
              <a:spcAft>
                <a:spcPts val="0"/>
              </a:spcAft>
              <a:buNone/>
              <a:tabLst>
                <a:tab pos="2438400" algn="l"/>
              </a:tabLst>
              <a:defRPr sz="6600" b="0" i="0" baseline="0">
                <a:solidFill>
                  <a:schemeClr val="bg1"/>
                </a:solidFill>
                <a:latin typeface="+mj-lt"/>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p:txBody>
      </p:sp>
      <p:sp>
        <p:nvSpPr>
          <p:cNvPr id="11" name="Title 1"/>
          <p:cNvSpPr>
            <a:spLocks noGrp="1"/>
          </p:cNvSpPr>
          <p:nvPr>
            <p:ph type="title"/>
          </p:nvPr>
        </p:nvSpPr>
        <p:spPr>
          <a:xfrm>
            <a:off x="342900" y="342900"/>
            <a:ext cx="8455914" cy="342900"/>
          </a:xfrm>
        </p:spPr>
        <p:txBody>
          <a:bodyPr/>
          <a:lstStyle>
            <a:lvl1pPr>
              <a:defRPr b="1">
                <a:solidFill>
                  <a:schemeClr val="bg1"/>
                </a:solidFill>
                <a:latin typeface="+mn-lt"/>
              </a:defRPr>
            </a:lvl1pPr>
          </a:lstStyle>
          <a:p>
            <a:r>
              <a:rPr lang="en-US"/>
              <a:t>Click to edit Master title style</a:t>
            </a:r>
          </a:p>
        </p:txBody>
      </p:sp>
      <p:sp>
        <p:nvSpPr>
          <p:cNvPr id="12" name="Text Placeholder 10"/>
          <p:cNvSpPr>
            <a:spLocks noGrp="1"/>
          </p:cNvSpPr>
          <p:nvPr>
            <p:ph type="body" sz="quarter" idx="15" hasCustomPrompt="1"/>
          </p:nvPr>
        </p:nvSpPr>
        <p:spPr>
          <a:xfrm>
            <a:off x="342900" y="173620"/>
            <a:ext cx="2708910" cy="169280"/>
          </a:xfrm>
        </p:spPr>
        <p:txBody>
          <a:bodyPr/>
          <a:lstStyle>
            <a:lvl1pPr>
              <a:defRPr sz="675" b="1" cap="all" baseline="0">
                <a:solidFill>
                  <a:schemeClr val="accent3"/>
                </a:solidFill>
                <a:latin typeface="+mn-lt"/>
              </a:defRPr>
            </a:lvl1pPr>
          </a:lstStyle>
          <a:p>
            <a:pPr lvl="0"/>
            <a:r>
              <a:rPr lang="en-US"/>
              <a:t>Click to add section title</a:t>
            </a:r>
          </a:p>
        </p:txBody>
      </p:sp>
      <p:sp>
        <p:nvSpPr>
          <p:cNvPr id="8" name="Slide Number Placeholder 13">
            <a:extLst>
              <a:ext uri="{FF2B5EF4-FFF2-40B4-BE49-F238E27FC236}">
                <a16:creationId xmlns:a16="http://schemas.microsoft.com/office/drawing/2014/main" id="{841CA2A1-3D39-2344-A5FA-9709C1FE6425}"/>
              </a:ext>
            </a:extLst>
          </p:cNvPr>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solidFill>
                  <a:schemeClr val="bg1"/>
                </a:solidFill>
                <a:latin typeface="Human Sans Regular" pitchFamily="2" charset="77"/>
              </a:rPr>
              <a:pPr/>
              <a:t>‹#›</a:t>
            </a:fld>
            <a:endParaRPr lang="en-US" sz="600" b="0" i="0">
              <a:solidFill>
                <a:schemeClr val="bg1"/>
              </a:solidFill>
              <a:latin typeface="Human Sans Regular" pitchFamily="2" charset="77"/>
            </a:endParaRPr>
          </a:p>
        </p:txBody>
      </p:sp>
    </p:spTree>
    <p:extLst>
      <p:ext uri="{BB962C8B-B14F-4D97-AF65-F5344CB8AC3E}">
        <p14:creationId xmlns:p14="http://schemas.microsoft.com/office/powerpoint/2010/main" val="1481691825"/>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42901" y="342900"/>
            <a:ext cx="7020408" cy="342900"/>
          </a:xfrm>
          <a:prstGeom prst="rect">
            <a:avLst/>
          </a:prstGeom>
        </p:spPr>
        <p:txBody>
          <a:bodyPr vert="horz" lIns="0" tIns="0" rIns="0" bIns="0" rtlCol="0" anchor="t">
            <a:noAutofit/>
          </a:bodyPr>
          <a:lstStyle/>
          <a:p>
            <a:r>
              <a:rPr lang="en-US"/>
              <a:t>Click to edit Master title style</a:t>
            </a:r>
          </a:p>
        </p:txBody>
      </p:sp>
      <p:sp>
        <p:nvSpPr>
          <p:cNvPr id="3" name="Text Placeholder 2"/>
          <p:cNvSpPr>
            <a:spLocks noGrp="1"/>
          </p:cNvSpPr>
          <p:nvPr>
            <p:ph type="body" idx="1"/>
          </p:nvPr>
        </p:nvSpPr>
        <p:spPr>
          <a:xfrm>
            <a:off x="342901" y="859971"/>
            <a:ext cx="7022306" cy="3769178"/>
          </a:xfrm>
          <a:prstGeom prst="rect">
            <a:avLst/>
          </a:prstGeom>
        </p:spPr>
        <p:txBody>
          <a:bodyPr vert="horz" lIns="0" tIns="0" rIns="0" bIns="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13"/>
          <p:cNvSpPr txBox="1">
            <a:spLocks/>
          </p:cNvSpPr>
          <p:nvPr userDrawn="1"/>
        </p:nvSpPr>
        <p:spPr>
          <a:xfrm>
            <a:off x="8522494" y="4800599"/>
            <a:ext cx="276320" cy="171450"/>
          </a:xfrm>
          <a:prstGeom prst="rect">
            <a:avLst/>
          </a:prstGeom>
        </p:spPr>
        <p:txBody>
          <a:bodyPr vert="horz" lIns="0" tIns="0" rIns="0" bIns="0" rtlCol="0" anchor="ctr"/>
          <a:lstStyle>
            <a:defPPr>
              <a:defRPr lang="en-US"/>
            </a:defPPr>
            <a:lvl1pPr marL="0" algn="r" defTabSz="914400" rtl="0" eaLnBrk="1" latinLnBrk="0" hangingPunct="1">
              <a:defRPr sz="800" b="0" i="0" kern="1200">
                <a:solidFill>
                  <a:schemeClr val="tx1"/>
                </a:solidFill>
                <a:latin typeface="+mn-lt"/>
                <a:ea typeface="Calibri" panose="020F0502020204030204" pitchFamily="34" charset="0"/>
                <a:cs typeface="Calibri" panose="020F050202020403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15F3C1C-9817-214B-A493-8D89031D0F96}" type="slidenum">
              <a:rPr lang="en-US" sz="600" b="0" i="0" smtClean="0">
                <a:latin typeface="Calibri" panose="020F0502020204030204" pitchFamily="34" charset="0"/>
                <a:cs typeface="Calibri" panose="020F0502020204030204" pitchFamily="34" charset="0"/>
              </a:rPr>
              <a:pPr/>
              <a:t>‹#›</a:t>
            </a:fld>
            <a:endParaRPr lang="en-US" sz="600" b="0" i="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7938063"/>
      </p:ext>
    </p:extLst>
  </p:cSld>
  <p:clrMap bg1="lt1" tx1="dk1" bg2="lt2" tx2="dk2" accent1="accent1" accent2="accent2" accent3="accent3" accent4="accent4" accent5="accent5" accent6="accent6" hlink="hlink" folHlink="folHlink"/>
  <p:sldLayoutIdLst>
    <p:sldLayoutId id="2147483863" r:id="rId1"/>
    <p:sldLayoutId id="2147483816" r:id="rId2"/>
    <p:sldLayoutId id="2147483822" r:id="rId3"/>
    <p:sldLayoutId id="2147483823" r:id="rId4"/>
    <p:sldLayoutId id="2147483824" r:id="rId5"/>
    <p:sldLayoutId id="2147483825" r:id="rId6"/>
    <p:sldLayoutId id="2147483826" r:id="rId7"/>
    <p:sldLayoutId id="2147483828" r:id="rId8"/>
    <p:sldLayoutId id="2147483829" r:id="rId9"/>
  </p:sldLayoutIdLst>
  <p:hf hdr="0" dt="0"/>
  <p:txStyles>
    <p:titleStyle>
      <a:lvl1pPr algn="l" defTabSz="685800" rtl="0" eaLnBrk="1" latinLnBrk="0" hangingPunct="1">
        <a:lnSpc>
          <a:spcPct val="100000"/>
        </a:lnSpc>
        <a:spcBef>
          <a:spcPct val="0"/>
        </a:spcBef>
        <a:buNone/>
        <a:defRPr sz="1650" b="0" i="0" kern="1200">
          <a:solidFill>
            <a:schemeClr val="tx1"/>
          </a:solidFill>
          <a:latin typeface="+mn-lt"/>
          <a:ea typeface="Calibri" panose="020F0502020204030204" pitchFamily="34" charset="0"/>
          <a:cs typeface="Calibri" panose="020F0502020204030204" pitchFamily="34" charset="0"/>
        </a:defRPr>
      </a:lvl1pPr>
    </p:titleStyle>
    <p:bodyStyle>
      <a:lvl1pPr marL="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1pPr>
      <a:lvl2pPr marL="5143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2pPr>
      <a:lvl3pPr marL="8572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3pPr>
      <a:lvl4pPr marL="12001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4pPr>
      <a:lvl5pPr marL="1543050" indent="-171450" algn="l" defTabSz="685800" rtl="0" eaLnBrk="1" latinLnBrk="0" hangingPunct="1">
        <a:lnSpc>
          <a:spcPct val="110000"/>
        </a:lnSpc>
        <a:spcBef>
          <a:spcPts val="450"/>
        </a:spcBef>
        <a:spcAft>
          <a:spcPts val="0"/>
        </a:spcAft>
        <a:buFont typeface="Arial" panose="020B0604020202020204" pitchFamily="34" charset="0"/>
        <a:buChar char="•"/>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16" orient="horz" pos="144">
          <p15:clr>
            <a:srgbClr val="F26B43"/>
          </p15:clr>
        </p15:guide>
        <p15:guide id="17" orient="horz" pos="288">
          <p15:clr>
            <a:srgbClr val="F26B43"/>
          </p15:clr>
        </p15:guide>
        <p15:guide id="18" orient="horz" pos="432">
          <p15:clr>
            <a:srgbClr val="F26B43"/>
          </p15:clr>
        </p15:guide>
        <p15:guide id="19" orient="horz" pos="576">
          <p15:clr>
            <a:srgbClr val="F26B43"/>
          </p15:clr>
        </p15:guide>
        <p15:guide id="20" orient="horz" pos="720">
          <p15:clr>
            <a:srgbClr val="F26B43"/>
          </p15:clr>
        </p15:guide>
        <p15:guide id="21" orient="horz" pos="864">
          <p15:clr>
            <a:srgbClr val="F26B43"/>
          </p15:clr>
        </p15:guide>
        <p15:guide id="22" orient="horz" pos="1008">
          <p15:clr>
            <a:srgbClr val="F26B43"/>
          </p15:clr>
        </p15:guide>
        <p15:guide id="23" orient="horz" pos="1152">
          <p15:clr>
            <a:srgbClr val="F26B43"/>
          </p15:clr>
        </p15:guide>
        <p15:guide id="24" orient="horz" pos="1296">
          <p15:clr>
            <a:srgbClr val="F26B43"/>
          </p15:clr>
        </p15:guide>
        <p15:guide id="25" orient="horz" pos="1440">
          <p15:clr>
            <a:srgbClr val="F26B43"/>
          </p15:clr>
        </p15:guide>
        <p15:guide id="26" orient="horz" pos="1584">
          <p15:clr>
            <a:srgbClr val="F26B43"/>
          </p15:clr>
        </p15:guide>
        <p15:guide id="27" orient="horz" pos="1728">
          <p15:clr>
            <a:srgbClr val="F26B43"/>
          </p15:clr>
        </p15:guide>
        <p15:guide id="28" orient="horz" pos="1872">
          <p15:clr>
            <a:srgbClr val="F26B43"/>
          </p15:clr>
        </p15:guide>
        <p15:guide id="29" orient="horz" pos="2016">
          <p15:clr>
            <a:srgbClr val="F26B43"/>
          </p15:clr>
        </p15:guide>
        <p15:guide id="30" orient="horz" pos="2304">
          <p15:clr>
            <a:srgbClr val="F26B43"/>
          </p15:clr>
        </p15:guide>
        <p15:guide id="31" orient="horz" pos="2448">
          <p15:clr>
            <a:srgbClr val="F26B43"/>
          </p15:clr>
        </p15:guide>
        <p15:guide id="32" orient="horz" pos="2592">
          <p15:clr>
            <a:srgbClr val="F26B43"/>
          </p15:clr>
        </p15:guide>
        <p15:guide id="33" orient="horz" pos="2736">
          <p15:clr>
            <a:srgbClr val="F26B43"/>
          </p15:clr>
        </p15:guide>
        <p15:guide id="34" orient="horz" pos="2880">
          <p15:clr>
            <a:srgbClr val="F26B43"/>
          </p15:clr>
        </p15:guide>
        <p15:guide id="35" orient="horz" pos="3024">
          <p15:clr>
            <a:srgbClr val="F26B43"/>
          </p15:clr>
        </p15:guide>
        <p15:guide id="36" orient="horz" pos="3168">
          <p15:clr>
            <a:srgbClr val="F26B43"/>
          </p15:clr>
        </p15:guide>
        <p15:guide id="37" orient="horz" pos="3312">
          <p15:clr>
            <a:srgbClr val="F26B43"/>
          </p15:clr>
        </p15:guide>
        <p15:guide id="38" orient="horz" pos="3456">
          <p15:clr>
            <a:srgbClr val="F26B43"/>
          </p15:clr>
        </p15:guide>
        <p15:guide id="39" orient="horz" pos="3600">
          <p15:clr>
            <a:srgbClr val="F26B43"/>
          </p15:clr>
        </p15:guide>
        <p15:guide id="40" orient="horz" pos="3744">
          <p15:clr>
            <a:srgbClr val="F26B43"/>
          </p15:clr>
        </p15:guide>
        <p15:guide id="41" orient="horz" pos="3888">
          <p15:clr>
            <a:srgbClr val="F26B43"/>
          </p15:clr>
        </p15:guide>
        <p15:guide id="43" orient="horz" pos="4176">
          <p15:clr>
            <a:srgbClr val="F26B43"/>
          </p15:clr>
        </p15:guide>
        <p15:guide id="56" orient="horz">
          <p15:clr>
            <a:srgbClr val="F26B43"/>
          </p15:clr>
        </p15:guide>
        <p15:guide id="57" orient="horz" pos="4320">
          <p15:clr>
            <a:srgbClr val="F26B43"/>
          </p15:clr>
        </p15:guide>
        <p15:guide id="58" orient="horz" pos="4032">
          <p15:clr>
            <a:srgbClr val="F26B43"/>
          </p15:clr>
        </p15:guide>
        <p15:guide id="59" pos="288">
          <p15:clr>
            <a:srgbClr val="F26B43"/>
          </p15:clr>
        </p15:guide>
        <p15:guide id="61" pos="7392">
          <p15:clr>
            <a:srgbClr val="F26B43"/>
          </p15:clr>
        </p15:guide>
        <p15:guide id="62" pos="894">
          <p15:clr>
            <a:srgbClr val="F26B43"/>
          </p15:clr>
        </p15:guide>
        <p15:guide id="63" pos="750">
          <p15:clr>
            <a:srgbClr val="F26B43"/>
          </p15:clr>
        </p15:guide>
        <p15:guide id="64" pos="1354">
          <p15:clr>
            <a:srgbClr val="F26B43"/>
          </p15:clr>
        </p15:guide>
        <p15:guide id="65" pos="1498">
          <p15:clr>
            <a:srgbClr val="F26B43"/>
          </p15:clr>
        </p15:guide>
        <p15:guide id="66" pos="1958">
          <p15:clr>
            <a:srgbClr val="F26B43"/>
          </p15:clr>
        </p15:guide>
        <p15:guide id="67" pos="2104">
          <p15:clr>
            <a:srgbClr val="F26B43"/>
          </p15:clr>
        </p15:guide>
        <p15:guide id="68" pos="2710">
          <p15:clr>
            <a:srgbClr val="F26B43"/>
          </p15:clr>
        </p15:guide>
        <p15:guide id="69" pos="2565">
          <p15:clr>
            <a:srgbClr val="F26B43"/>
          </p15:clr>
        </p15:guide>
        <p15:guide id="70" pos="3310">
          <p15:clr>
            <a:srgbClr val="F26B43"/>
          </p15:clr>
        </p15:guide>
        <p15:guide id="71" pos="3168">
          <p15:clr>
            <a:srgbClr val="F26B43"/>
          </p15:clr>
        </p15:guide>
        <p15:guide id="72" pos="3772">
          <p15:clr>
            <a:srgbClr val="F26B43"/>
          </p15:clr>
        </p15:guide>
        <p15:guide id="73" pos="3919">
          <p15:clr>
            <a:srgbClr val="F26B43"/>
          </p15:clr>
        </p15:guide>
        <p15:guide id="74" pos="4376">
          <p15:clr>
            <a:srgbClr val="F26B43"/>
          </p15:clr>
        </p15:guide>
        <p15:guide id="75" pos="4523">
          <p15:clr>
            <a:srgbClr val="F26B43"/>
          </p15:clr>
        </p15:guide>
        <p15:guide id="76" pos="5128">
          <p15:clr>
            <a:srgbClr val="F26B43"/>
          </p15:clr>
        </p15:guide>
        <p15:guide id="77" pos="4981">
          <p15:clr>
            <a:srgbClr val="F26B43"/>
          </p15:clr>
        </p15:guide>
        <p15:guide id="78" pos="5579">
          <p15:clr>
            <a:srgbClr val="F26B43"/>
          </p15:clr>
        </p15:guide>
        <p15:guide id="79" pos="5726">
          <p15:clr>
            <a:srgbClr val="F26B43"/>
          </p15:clr>
        </p15:guide>
        <p15:guide id="80" pos="6186">
          <p15:clr>
            <a:srgbClr val="F26B43"/>
          </p15:clr>
        </p15:guide>
        <p15:guide id="81" pos="6330">
          <p15:clr>
            <a:srgbClr val="F26B43"/>
          </p15:clr>
        </p15:guide>
        <p15:guide id="82" pos="6793">
          <p15:clr>
            <a:srgbClr val="F26B43"/>
          </p15:clr>
        </p15:guide>
        <p15:guide id="83" pos="693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zure.microsoft.com/ru-ru/updates?id=490690" TargetMode="External"/><Relationship Id="rId2" Type="http://schemas.openxmlformats.org/officeDocument/2006/relationships/hyperlink" Target="https://azure.microsoft.com/ru-ru/updates?id=490727"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azure.microsoft.com/ru-ru/updates?id=491073" TargetMode="External"/><Relationship Id="rId2" Type="http://schemas.openxmlformats.org/officeDocument/2006/relationships/hyperlink" Target="https://techcommunity.microsoft.com/blog/finopsblog/generally-available-enhanced-cost-management-exports/4407748" TargetMode="Externa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hyperlink" Target="https://azure.microsoft.com/ru-ru/updates?id=490995" TargetMode="External"/><Relationship Id="rId2" Type="http://schemas.openxmlformats.org/officeDocument/2006/relationships/hyperlink" Target="https://techcommunity.microsoft.com/blog/azurearcblog/jumpstart-localbox---new-name-still-awesome/4411161" TargetMode="Externa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zure.microsoft.com/ru-ru/updates?id=490532" TargetMode="External"/><Relationship Id="rId2" Type="http://schemas.openxmlformats.org/officeDocument/2006/relationships/hyperlink" Target="https://azure.microsoft.com/ru-ru/updates?id=486819"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azure.microsoft.com/ru-ru/updates?id=491427"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ru-ru/updates?id=490327" TargetMode="External"/><Relationship Id="rId2" Type="http://schemas.openxmlformats.org/officeDocument/2006/relationships/hyperlink" Target="https://azure.microsoft.com/ru-ru/updates?id=489246"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hyperlink" Target="https://azure.microsoft.com/ru-ru/updates?id=490737" TargetMode="External"/><Relationship Id="rId2" Type="http://schemas.openxmlformats.org/officeDocument/2006/relationships/hyperlink" Target="https://azure.microsoft.com/ru-ru/updates?id=490732"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azure.microsoft.com/ru-ru/updates?id=492371" TargetMode="External"/><Relationship Id="rId2" Type="http://schemas.openxmlformats.org/officeDocument/2006/relationships/hyperlink" Target="https://techcommunity.microsoft.com/blog/integrationsonazureblog/announcement-azure-logic-apps-standard-automated-testing-public-preview/4407814"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techcommunity.microsoft.com/blog/azurevirtualdesktopblog/host-pool-redirection-defaults-changing-in-azure-virtual-desktop/4408071" TargetMode="External"/><Relationship Id="rId2" Type="http://schemas.openxmlformats.org/officeDocument/2006/relationships/hyperlink" Target="https://techcommunity.microsoft.com/blog/azurearcblog/announcing-azure-local-public-preview-on-microsoft-azure-government-cloud/4406856" TargetMode="Externa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azure.github.io/AppService/2025/05/01/Azure-App-Service-Webjobs-Linux-GA.html" TargetMode="External"/><Relationship Id="rId2" Type="http://schemas.openxmlformats.org/officeDocument/2006/relationships/hyperlink" Target="https://techcommunity.microsoft.com/blog/windows-itpro-blog/new-enhancements-for-windows-app-on-web/4410410"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hyperlink" Target="https://azure.microsoft.com/en-us/updates"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azure.microsoft.com/ru-ru/updates?id=490161" TargetMode="External"/><Relationship Id="rId2" Type="http://schemas.openxmlformats.org/officeDocument/2006/relationships/hyperlink" Target="https://azure.microsoft.com/ru-ru/updates?id=490166" TargetMode="Externa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hyperlink" Target="https://azure.microsoft.com/ru-ru/updates?id=489867" TargetMode="External"/><Relationship Id="rId2" Type="http://schemas.openxmlformats.org/officeDocument/2006/relationships/hyperlink" Target="https://azure.microsoft.com/ru-ru/updates?id=490620" TargetMode="Externa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hyperlink" Target="https://azure.microsoft.com/ru-ru/updates?id=490759" TargetMode="External"/><Relationship Id="rId2" Type="http://schemas.openxmlformats.org/officeDocument/2006/relationships/hyperlink" Target="https://azure.microsoft.com/ru-ru/updates?id=491675" TargetMode="Externa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hyperlink" Target="https://azure.microsoft.com/ru-ru/updates?id=492294" TargetMode="Externa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azure.microsoft.com/ru-ru/updates?id=489702" TargetMode="External"/><Relationship Id="rId2" Type="http://schemas.openxmlformats.org/officeDocument/2006/relationships/hyperlink" Target="https://azure.microsoft.com/ru-ru/updates?id=489711" TargetMode="Externa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hyperlink" Target="https://azure.microsoft.com/ru-ru/updates?id=489649" TargetMode="External"/><Relationship Id="rId2" Type="http://schemas.openxmlformats.org/officeDocument/2006/relationships/hyperlink" Target="https://azure.microsoft.com/ru-ru/updates?id=489664" TargetMode="Externa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zure.microsoft.com/ru-ru/updates?id=490830" TargetMode="Externa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s://azure.microsoft.com/ru-ru/updates?id=489658" TargetMode="External"/><Relationship Id="rId2" Type="http://schemas.openxmlformats.org/officeDocument/2006/relationships/hyperlink" Target="https://azure.microsoft.com/ru-ru/updates?id=489622"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hyperlink" Target="https://azure.microsoft.com/ru-ru/updates?id=489669" TargetMode="External"/><Relationship Id="rId2" Type="http://schemas.openxmlformats.org/officeDocument/2006/relationships/hyperlink" Target="https://azure.microsoft.com/ru-ru/updates?id=489644"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s://azure.microsoft.com/ru-ru/updates?id=489627" TargetMode="External"/><Relationship Id="rId2" Type="http://schemas.openxmlformats.org/officeDocument/2006/relationships/hyperlink" Target="https://azure.microsoft.com/ru-ru/updates?id=491008"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azure.microsoft.com/ru-ru/updates?id=492289" TargetMode="Externa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azure.microsoft.com/ru-ru/updates?id=485989" TargetMode="External"/><Relationship Id="rId2" Type="http://schemas.openxmlformats.org/officeDocument/2006/relationships/hyperlink" Target="https://azure.microsoft.com/ru-ru/updates?id=492209" TargetMode="Externa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azure.microsoft.com/en-us/blog/unveiling-gpt-image-1-rising-to-new-heights-with-image-generation-in-azure-ai-foundry/" TargetMode="Externa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hyperlink" Target="https://azure.microsoft.com/en-us/blog/one-year-of-phi-small-language-models-making-big-leaps-in-ai/" TargetMode="External"/><Relationship Id="rId2" Type="http://schemas.openxmlformats.org/officeDocument/2006/relationships/hyperlink" Target="https://techcommunity.microsoft.com/blog/machinelearningblog/hubs-and-workspaces-on-azure-machine-learning-%E2%80%93-general-availability/4410888" TargetMode="Externa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azure.microsoft.com/ru-ru/updates?id=489967" TargetMode="External"/><Relationship Id="rId2" Type="http://schemas.openxmlformats.org/officeDocument/2006/relationships/hyperlink" Target="https://azure.microsoft.com/ru-ru/updates?id=490746" TargetMode="Externa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hyperlink" Target="https://azure.microsoft.com/ru-ru/updates?id=490902" TargetMode="External"/><Relationship Id="rId2" Type="http://schemas.openxmlformats.org/officeDocument/2006/relationships/hyperlink" Target="https://azure.microsoft.com/ru-ru/updates?id=487252" TargetMode="Externa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devblogs.microsoft.com/develop-from-the-cloud/elevate-your-virtual-machine-management-with-multi-select-sorting-grouping-and-tags-in-azure-devtest-labs/" TargetMode="External"/><Relationship Id="rId2" Type="http://schemas.openxmlformats.org/officeDocument/2006/relationships/hyperlink" Target="https://techcommunity.microsoft.com/blog/partnernews/azure-native-integrations-public-preview-of-lambdatest-hyperexecute-on-azure/4407544" TargetMode="Externa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techcommunity.microsoft.com/blog/azuretoolsblog/announcing-public-preview-of-terraform-export-from-the-azure-portal/4409889" TargetMode="Externa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techcommunity.microsoft.com/blog/plannerblog/transitioning-to-microsoft-planner-and-retiring-microsoft-project-for-the-web/4410149" TargetMode="External"/><Relationship Id="rId2" Type="http://schemas.openxmlformats.org/officeDocument/2006/relationships/hyperlink" Target="https://azure.microsoft.com/en-us/blog/microsofts-virtual-datacenter-tour-opens-a-door-to-the-cloud/" TargetMode="Externa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hyperlink" Target="https://github.com/azureTimes" TargetMode="Externa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ru-ru/updates?id=490519" TargetMode="External"/><Relationship Id="rId2" Type="http://schemas.openxmlformats.org/officeDocument/2006/relationships/hyperlink" Target="https://azure.microsoft.com/ru-ru/updates?id=490854" TargetMode="Externa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techcommunity.microsoft.com/blog/microsoft-security-blog/introducing-actorinfostring-a-new-era-of-audit-log-accuracy-in-exchange-online/4408093" TargetMode="External"/><Relationship Id="rId2" Type="http://schemas.openxmlformats.org/officeDocument/2006/relationships/hyperlink" Target="https://techcommunity.microsoft.com/blog/microsoftdefendercloudblog/general-availability-of-on-demand-scanning-in-defender-for-storage/4409365" TargetMode="Externa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ru-ru/updates?id=490583" TargetMode="External"/><Relationship Id="rId2" Type="http://schemas.openxmlformats.org/officeDocument/2006/relationships/hyperlink" Target="https://azure.microsoft.com/ru-ru/updates?id=488110" TargetMode="External"/><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81666" y="1200151"/>
            <a:ext cx="8458200" cy="2228850"/>
          </a:xfrm>
        </p:spPr>
        <p:txBody>
          <a:bodyPr/>
          <a:lstStyle/>
          <a:p>
            <a:r>
              <a:rPr lang="en-US" sz="5400" dirty="0"/>
              <a:t>Azure Times #161</a:t>
            </a:r>
          </a:p>
        </p:txBody>
      </p:sp>
      <p:sp>
        <p:nvSpPr>
          <p:cNvPr id="4" name="Text Placeholder 3"/>
          <p:cNvSpPr>
            <a:spLocks noGrp="1"/>
          </p:cNvSpPr>
          <p:nvPr>
            <p:ph type="body" sz="quarter" idx="11"/>
          </p:nvPr>
        </p:nvSpPr>
        <p:spPr/>
        <p:txBody>
          <a:bodyPr/>
          <a:lstStyle/>
          <a:p>
            <a:r>
              <a:rPr lang="en-US" spc="300" dirty="0"/>
              <a:t>May 12, 2025</a:t>
            </a:r>
          </a:p>
        </p:txBody>
      </p:sp>
      <p:sp>
        <p:nvSpPr>
          <p:cNvPr id="3" name="TextBox 2">
            <a:extLst>
              <a:ext uri="{FF2B5EF4-FFF2-40B4-BE49-F238E27FC236}">
                <a16:creationId xmlns:a16="http://schemas.microsoft.com/office/drawing/2014/main" id="{ED924944-231A-274C-AB8B-3C574947B123}"/>
              </a:ext>
            </a:extLst>
          </p:cNvPr>
          <p:cNvSpPr txBox="1"/>
          <p:nvPr/>
        </p:nvSpPr>
        <p:spPr>
          <a:xfrm>
            <a:off x="539318" y="4887158"/>
            <a:ext cx="0" cy="0"/>
          </a:xfrm>
          <a:prstGeom prst="rect">
            <a:avLst/>
          </a:prstGeom>
          <a:noFill/>
        </p:spPr>
        <p:txBody>
          <a:bodyPr wrap="none" lIns="0" tIns="0" rIns="0" bIns="0" rtlCol="0">
            <a:noAutofit/>
          </a:bodyPr>
          <a:lstStyle/>
          <a:p>
            <a:pPr>
              <a:lnSpc>
                <a:spcPct val="110000"/>
              </a:lnSpc>
              <a:spcBef>
                <a:spcPts val="450"/>
              </a:spcBef>
            </a:pPr>
            <a:endParaRPr lang="en-US" sz="900" err="1">
              <a:ea typeface="Human Sans" charset="0"/>
              <a:cs typeface="Human Sans" charset="0"/>
            </a:endParaRPr>
          </a:p>
        </p:txBody>
      </p:sp>
    </p:spTree>
    <p:extLst>
      <p:ext uri="{BB962C8B-B14F-4D97-AF65-F5344CB8AC3E}">
        <p14:creationId xmlns:p14="http://schemas.microsoft.com/office/powerpoint/2010/main" val="44755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B2A5C-E35F-E18E-05A4-B6AF8CF698D5}"/>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89DE73F3-4A2F-648B-BD17-44C88CDB5688}"/>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1A20683A-1573-CC2D-401E-61BAED70A144}"/>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5FF973-31C8-BEFD-DC1E-6209231AED94}"/>
              </a:ext>
            </a:extLst>
          </p:cNvPr>
          <p:cNvSpPr>
            <a:spLocks noGrp="1"/>
          </p:cNvSpPr>
          <p:nvPr>
            <p:ph type="body" sz="quarter" idx="16"/>
          </p:nvPr>
        </p:nvSpPr>
        <p:spPr>
          <a:xfrm>
            <a:off x="342900" y="855080"/>
            <a:ext cx="3955312" cy="2832257"/>
          </a:xfrm>
        </p:spPr>
        <p:txBody>
          <a:bodyPr/>
          <a:lstStyle/>
          <a:p>
            <a:pPr algn="just"/>
            <a:r>
              <a:rPr lang="en-US" dirty="0">
                <a:hlinkClick r:id="rId2"/>
              </a:rPr>
              <a:t>Public Preview: Metrics Usage Insights</a:t>
            </a:r>
            <a:endParaRPr lang="en-US" dirty="0"/>
          </a:p>
          <a:p>
            <a:pPr algn="just"/>
            <a:r>
              <a:rPr lang="en-US" dirty="0"/>
              <a:t>This feature currently designed for </a:t>
            </a:r>
            <a:r>
              <a:rPr lang="en-US" b="1" dirty="0"/>
              <a:t>Azure Managed Prometheus users</a:t>
            </a:r>
            <a:r>
              <a:rPr lang="en-US" dirty="0"/>
              <a:t> which will analyze all metrics ingested in Azure Managed Workspace (AMW), surfacing actionable insights to optimize your observability setup.  </a:t>
            </a:r>
          </a:p>
          <a:p>
            <a:pPr algn="just"/>
            <a:r>
              <a:rPr lang="en-US" dirty="0"/>
              <a:t>Metrics usage insights is built to empower teams with the visibility and tools the organizations need to manage observability costs effectively. It empowers customers to pinpoint metrics that align with their business objectives, uncover areas of unnecessary spend by identifying unused metrics, and sustain a streamlined, cost-effective monitoring approach. </a:t>
            </a:r>
          </a:p>
          <a:p>
            <a:pPr algn="just"/>
            <a:r>
              <a:rPr lang="en-US" dirty="0"/>
              <a:t>Metrics usage insights sends usage data to a Log Analytics Workspace (LAW) for analysis. This is a free offering, and </a:t>
            </a:r>
            <a:r>
              <a:rPr lang="en-US" b="1" dirty="0"/>
              <a:t>there is no charge associated </a:t>
            </a:r>
            <a:r>
              <a:rPr lang="en-US" dirty="0"/>
              <a:t>for the data sent to the Log Analytics workspace, storage or queries. Customers will be guided to enable the feature as part of the standard out of the box experience during new AMW resource creation. For existing AMWs this can be configured using diagnostic settings. </a:t>
            </a:r>
          </a:p>
        </p:txBody>
      </p:sp>
      <p:sp>
        <p:nvSpPr>
          <p:cNvPr id="3" name="Text Placeholder 2">
            <a:extLst>
              <a:ext uri="{FF2B5EF4-FFF2-40B4-BE49-F238E27FC236}">
                <a16:creationId xmlns:a16="http://schemas.microsoft.com/office/drawing/2014/main" id="{446E80A6-24E8-66D3-4997-18DE7531A911}"/>
              </a:ext>
            </a:extLst>
          </p:cNvPr>
          <p:cNvSpPr>
            <a:spLocks noGrp="1"/>
          </p:cNvSpPr>
          <p:nvPr>
            <p:ph type="body" sz="quarter" idx="10"/>
          </p:nvPr>
        </p:nvSpPr>
        <p:spPr>
          <a:xfrm>
            <a:off x="4433776" y="855081"/>
            <a:ext cx="4365038" cy="1507120"/>
          </a:xfrm>
        </p:spPr>
        <p:txBody>
          <a:bodyPr/>
          <a:lstStyle/>
          <a:p>
            <a:pPr algn="just"/>
            <a:r>
              <a:rPr lang="en-US" sz="1000" dirty="0">
                <a:hlinkClick r:id="rId3"/>
              </a:rPr>
              <a:t>Public Preview: Larger container sizes on Azure Container Instances</a:t>
            </a:r>
            <a:endParaRPr lang="en-US" sz="1000" dirty="0"/>
          </a:p>
          <a:p>
            <a:pPr algn="just"/>
            <a:r>
              <a:rPr lang="en-US" sz="1000" dirty="0"/>
              <a:t>It is now possible to deploy workloads with </a:t>
            </a:r>
            <a:r>
              <a:rPr lang="en-US" sz="1000" b="1" dirty="0"/>
              <a:t>higher vCPU and memory for standard containers, </a:t>
            </a:r>
            <a:r>
              <a:rPr lang="en-US" sz="1000" dirty="0"/>
              <a:t>confidential containers, containers with virtual networks, as well as containers utilizing virtual nodes to connect to AKS.  </a:t>
            </a:r>
          </a:p>
          <a:p>
            <a:pPr algn="just"/>
            <a:r>
              <a:rPr lang="en-US" sz="1000" dirty="0"/>
              <a:t>This setup supports </a:t>
            </a:r>
            <a:r>
              <a:rPr lang="en-US" sz="1000" b="1" dirty="0"/>
              <a:t>vCPU counts greater than 4 </a:t>
            </a:r>
            <a:r>
              <a:rPr lang="en-US" sz="1000" dirty="0"/>
              <a:t>and memory capacities of </a:t>
            </a:r>
            <a:r>
              <a:rPr lang="en-US" sz="1000" b="1" dirty="0"/>
              <a:t>16 GB, </a:t>
            </a:r>
            <a:r>
              <a:rPr lang="en-US" sz="1000" dirty="0"/>
              <a:t>with a maximum of </a:t>
            </a:r>
            <a:r>
              <a:rPr lang="en-US" sz="1000" b="1" dirty="0"/>
              <a:t>32 vCPU and 256 GB </a:t>
            </a:r>
            <a:r>
              <a:rPr lang="en-US" sz="1000" dirty="0"/>
              <a:t>per standard container group and 32 vCPU and 192 GB per confidential container group. </a:t>
            </a:r>
          </a:p>
        </p:txBody>
      </p:sp>
    </p:spTree>
    <p:extLst>
      <p:ext uri="{BB962C8B-B14F-4D97-AF65-F5344CB8AC3E}">
        <p14:creationId xmlns:p14="http://schemas.microsoft.com/office/powerpoint/2010/main" val="2370736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9EACE-2947-B6B2-9E8D-58D66D66FE2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B10E0244-34EC-E9DD-ACD9-50A13C40D4E3}"/>
              </a:ext>
            </a:extLst>
          </p:cNvPr>
          <p:cNvSpPr>
            <a:spLocks noGrp="1"/>
          </p:cNvSpPr>
          <p:nvPr>
            <p:ph type="body" sz="quarter" idx="10"/>
          </p:nvPr>
        </p:nvSpPr>
        <p:spPr>
          <a:xfrm>
            <a:off x="4433776" y="855080"/>
            <a:ext cx="4365038" cy="1613057"/>
          </a:xfrm>
        </p:spPr>
        <p:txBody>
          <a:bodyPr/>
          <a:lstStyle/>
          <a:p>
            <a:pPr algn="just"/>
            <a:r>
              <a:rPr lang="en-US" sz="1000" dirty="0">
                <a:hlinkClick r:id="rId2"/>
              </a:rPr>
              <a:t>Generally available: Enhanced Cost Management exports</a:t>
            </a:r>
            <a:endParaRPr lang="en-US" sz="1000" dirty="0"/>
          </a:p>
          <a:p>
            <a:pPr algn="just"/>
            <a:r>
              <a:rPr lang="en-US" sz="1000" dirty="0"/>
              <a:t>The new exports experience takes a more holistic approach to managing cost-related data. In addition to exporting standard cost and usage datasets, users can now include expanded datasets such as </a:t>
            </a:r>
            <a:r>
              <a:rPr lang="en-US" sz="1000" b="1" dirty="0"/>
              <a:t>price sheets</a:t>
            </a:r>
            <a:r>
              <a:rPr lang="en-US" sz="1000" dirty="0"/>
              <a:t>, </a:t>
            </a:r>
            <a:r>
              <a:rPr lang="en-US" sz="1000" b="1" dirty="0"/>
              <a:t>reservation recommendations</a:t>
            </a:r>
            <a:r>
              <a:rPr lang="en-US" sz="1000" dirty="0"/>
              <a:t>, </a:t>
            </a:r>
            <a:r>
              <a:rPr lang="en-US" sz="1000" b="1" dirty="0"/>
              <a:t>reservation details</a:t>
            </a:r>
            <a:r>
              <a:rPr lang="en-US" sz="1000" dirty="0"/>
              <a:t>, </a:t>
            </a:r>
            <a:r>
              <a:rPr lang="en-US" sz="1000" b="1" dirty="0"/>
              <a:t>and reservation transactions</a:t>
            </a:r>
            <a:r>
              <a:rPr lang="en-US" sz="1000" dirty="0"/>
              <a:t>. </a:t>
            </a:r>
          </a:p>
          <a:p>
            <a:pPr algn="just"/>
            <a:r>
              <a:rPr lang="en-US" sz="1000" dirty="0"/>
              <a:t>Alongside expanded dataset support, the portal experience has been redesigned to make export creation more intuitive. A unified interface now allows users to configure multiple datasets, define destination storage settings, select file formats, and apply compression settings in a single, streamlined workflow. </a:t>
            </a:r>
          </a:p>
        </p:txBody>
      </p:sp>
      <p:sp>
        <p:nvSpPr>
          <p:cNvPr id="11" name="Title 10">
            <a:extLst>
              <a:ext uri="{FF2B5EF4-FFF2-40B4-BE49-F238E27FC236}">
                <a16:creationId xmlns:a16="http://schemas.microsoft.com/office/drawing/2014/main" id="{F799D386-8FFB-9287-3092-EBC4EED0ED44}"/>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3ECB1CBE-D19D-DB22-C144-06273C1863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9E41336-3964-F676-4CD6-656D0DDBD34A}"/>
              </a:ext>
            </a:extLst>
          </p:cNvPr>
          <p:cNvSpPr>
            <a:spLocks noGrp="1"/>
          </p:cNvSpPr>
          <p:nvPr>
            <p:ph type="body" sz="quarter" idx="16"/>
          </p:nvPr>
        </p:nvSpPr>
        <p:spPr/>
        <p:txBody>
          <a:bodyPr/>
          <a:lstStyle/>
          <a:p>
            <a:pPr algn="just"/>
            <a:r>
              <a:rPr lang="en-US" dirty="0">
                <a:hlinkClick r:id="rId3"/>
              </a:rPr>
              <a:t>Generally Available: Enhancements to Purchase-Related Details in Cost Management for MCA Customers</a:t>
            </a:r>
            <a:endParaRPr lang="en-US" dirty="0"/>
          </a:p>
          <a:p>
            <a:pPr algn="just"/>
            <a:r>
              <a:rPr lang="en-US" dirty="0"/>
              <a:t>MS is going to introduce improvements that will provide more detailed and accurate information on reservations (RIs), Azure Saving Plans (ASP), and 3rd party purchases from the Azure Marketplace. </a:t>
            </a:r>
          </a:p>
          <a:p>
            <a:pPr marL="171450" indent="-171450" algn="just">
              <a:buFont typeface="Arial" panose="020B0604020202020204" pitchFamily="34" charset="0"/>
              <a:buChar char="•"/>
            </a:pPr>
            <a:r>
              <a:rPr lang="en-US" b="1" dirty="0"/>
              <a:t>RIs and ASP purchases will now show their billing subscription ID</a:t>
            </a:r>
            <a:r>
              <a:rPr lang="en-US" dirty="0"/>
              <a:t>, helping customers with </a:t>
            </a:r>
            <a:r>
              <a:rPr lang="en-US" dirty="0" err="1"/>
              <a:t>showback</a:t>
            </a:r>
            <a:r>
              <a:rPr lang="en-US" dirty="0"/>
              <a:t> and chargeback. </a:t>
            </a:r>
          </a:p>
          <a:p>
            <a:pPr marL="171450" indent="-171450" algn="just">
              <a:buFont typeface="Arial" panose="020B0604020202020204" pitchFamily="34" charset="0"/>
              <a:buChar char="•"/>
            </a:pPr>
            <a:r>
              <a:rPr lang="en-US" b="1" dirty="0" err="1"/>
              <a:t>ServiceStart</a:t>
            </a:r>
            <a:r>
              <a:rPr lang="en-US" dirty="0"/>
              <a:t> and </a:t>
            </a:r>
            <a:r>
              <a:rPr lang="en-US" b="1" dirty="0"/>
              <a:t>ServiceEnd</a:t>
            </a:r>
            <a:r>
              <a:rPr lang="en-US" dirty="0"/>
              <a:t> dates will now show the term of the offer. </a:t>
            </a:r>
          </a:p>
          <a:p>
            <a:pPr marL="171450" indent="-171450" algn="just">
              <a:buFont typeface="Arial" panose="020B0604020202020204" pitchFamily="34" charset="0"/>
              <a:buChar char="•"/>
            </a:pPr>
            <a:r>
              <a:rPr lang="en-US" dirty="0"/>
              <a:t>Data for RIs and ASP purchases will now populate the </a:t>
            </a:r>
            <a:r>
              <a:rPr lang="en-US" b="1" dirty="0" err="1"/>
              <a:t>payGCostinBillingCurrency</a:t>
            </a:r>
            <a:r>
              <a:rPr lang="en-US" dirty="0"/>
              <a:t> and the </a:t>
            </a:r>
            <a:r>
              <a:rPr lang="en-US" b="1" dirty="0" err="1"/>
              <a:t>paygCostinUSD</a:t>
            </a:r>
            <a:r>
              <a:rPr lang="en-US" dirty="0"/>
              <a:t>. This enables customers to compare their costs to retail prices in both currencies. This will be released by June. </a:t>
            </a:r>
          </a:p>
        </p:txBody>
      </p:sp>
      <p:pic>
        <p:nvPicPr>
          <p:cNvPr id="3" name="Picture 2">
            <a:extLst>
              <a:ext uri="{FF2B5EF4-FFF2-40B4-BE49-F238E27FC236}">
                <a16:creationId xmlns:a16="http://schemas.microsoft.com/office/drawing/2014/main" id="{51473E52-D4DC-EE39-F517-B824A9DCA603}"/>
              </a:ext>
            </a:extLst>
          </p:cNvPr>
          <p:cNvPicPr>
            <a:picLocks noChangeAspect="1"/>
          </p:cNvPicPr>
          <p:nvPr/>
        </p:nvPicPr>
        <p:blipFill>
          <a:blip r:embed="rId4"/>
          <a:stretch>
            <a:fillRect/>
          </a:stretch>
        </p:blipFill>
        <p:spPr>
          <a:xfrm>
            <a:off x="4433776" y="2637417"/>
            <a:ext cx="4551668" cy="1916816"/>
          </a:xfrm>
          <a:prstGeom prst="rect">
            <a:avLst/>
          </a:prstGeom>
        </p:spPr>
      </p:pic>
    </p:spTree>
    <p:extLst>
      <p:ext uri="{BB962C8B-B14F-4D97-AF65-F5344CB8AC3E}">
        <p14:creationId xmlns:p14="http://schemas.microsoft.com/office/powerpoint/2010/main" val="30897082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97374E4-AF7F-D39D-37F2-98406672C9B5}"/>
              </a:ext>
            </a:extLst>
          </p:cNvPr>
          <p:cNvSpPr>
            <a:spLocks noGrp="1"/>
          </p:cNvSpPr>
          <p:nvPr>
            <p:ph type="body" sz="quarter" idx="10"/>
          </p:nvPr>
        </p:nvSpPr>
        <p:spPr>
          <a:xfrm>
            <a:off x="4433776" y="855081"/>
            <a:ext cx="4365038" cy="1029138"/>
          </a:xfrm>
        </p:spPr>
        <p:txBody>
          <a:bodyPr/>
          <a:lstStyle/>
          <a:p>
            <a:pPr algn="just"/>
            <a:r>
              <a:rPr lang="en-US" sz="1000" dirty="0">
                <a:hlinkClick r:id="rId2"/>
              </a:rPr>
              <a:t>Jumpstart </a:t>
            </a:r>
            <a:r>
              <a:rPr lang="en-US" sz="1000" dirty="0" err="1">
                <a:hlinkClick r:id="rId2"/>
              </a:rPr>
              <a:t>LocalBox</a:t>
            </a:r>
            <a:r>
              <a:rPr lang="en-US" sz="1000" dirty="0">
                <a:hlinkClick r:id="rId2"/>
              </a:rPr>
              <a:t> - New name for </a:t>
            </a:r>
            <a:r>
              <a:rPr lang="en-US" sz="1000" dirty="0" err="1">
                <a:hlinkClick r:id="rId2"/>
              </a:rPr>
              <a:t>HCIBox</a:t>
            </a:r>
            <a:r>
              <a:rPr lang="en-US" sz="1000" dirty="0">
                <a:hlinkClick r:id="rId2"/>
              </a:rPr>
              <a:t>!</a:t>
            </a:r>
            <a:endParaRPr lang="en-US" sz="1000" dirty="0"/>
          </a:p>
          <a:p>
            <a:pPr algn="just"/>
            <a:r>
              <a:rPr lang="en-US" sz="1000" dirty="0"/>
              <a:t>The transition from </a:t>
            </a:r>
            <a:r>
              <a:rPr lang="en-US" sz="1000" b="1" dirty="0" err="1"/>
              <a:t>HCIBox</a:t>
            </a:r>
            <a:r>
              <a:rPr lang="en-US" sz="1000" dirty="0"/>
              <a:t> to </a:t>
            </a:r>
            <a:r>
              <a:rPr lang="en-US" sz="1000" b="1" dirty="0" err="1"/>
              <a:t>LocalBox</a:t>
            </a:r>
            <a:r>
              <a:rPr lang="en-US" sz="1000" dirty="0"/>
              <a:t> reflects evolving mission: to support a broader spectrum of edge and on-premises deployments. While </a:t>
            </a:r>
            <a:r>
              <a:rPr lang="en-US" sz="1000" dirty="0" err="1"/>
              <a:t>HCIBox</a:t>
            </a:r>
            <a:r>
              <a:rPr lang="en-US" sz="1000" dirty="0"/>
              <a:t> was originally focused on Azure Stack HCI, Jumpstart </a:t>
            </a:r>
            <a:r>
              <a:rPr lang="en-US" sz="1000" b="1" dirty="0" err="1"/>
              <a:t>LocalBox</a:t>
            </a:r>
            <a:r>
              <a:rPr lang="en-US" sz="1000" dirty="0"/>
              <a:t> embraces the expanding needs of hybrid and edge solutions under the Azure Local umbrella.</a:t>
            </a:r>
          </a:p>
        </p:txBody>
      </p:sp>
      <p:sp>
        <p:nvSpPr>
          <p:cNvPr id="3" name="Title 2">
            <a:extLst>
              <a:ext uri="{FF2B5EF4-FFF2-40B4-BE49-F238E27FC236}">
                <a16:creationId xmlns:a16="http://schemas.microsoft.com/office/drawing/2014/main" id="{C0D8562F-43DD-0B41-751F-74B6CB207873}"/>
              </a:ext>
            </a:extLst>
          </p:cNvPr>
          <p:cNvSpPr>
            <a:spLocks noGrp="1"/>
          </p:cNvSpPr>
          <p:nvPr>
            <p:ph type="title"/>
          </p:nvPr>
        </p:nvSpPr>
        <p:spPr/>
        <p:txBody>
          <a:bodyPr/>
          <a:lstStyle/>
          <a:p>
            <a:r>
              <a:rPr lang="en-US" sz="1600" dirty="0"/>
              <a:t>Management &amp; Governance Updates</a:t>
            </a:r>
            <a:endParaRPr lang="en-US" dirty="0"/>
          </a:p>
        </p:txBody>
      </p:sp>
      <p:sp>
        <p:nvSpPr>
          <p:cNvPr id="4" name="Text Placeholder 3">
            <a:extLst>
              <a:ext uri="{FF2B5EF4-FFF2-40B4-BE49-F238E27FC236}">
                <a16:creationId xmlns:a16="http://schemas.microsoft.com/office/drawing/2014/main" id="{4A6CF7F0-7C5D-8D93-D189-D23636BF01EC}"/>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27537EEF-9ED7-870B-7511-17F070C73369}"/>
              </a:ext>
            </a:extLst>
          </p:cNvPr>
          <p:cNvSpPr>
            <a:spLocks noGrp="1"/>
          </p:cNvSpPr>
          <p:nvPr>
            <p:ph type="body" sz="quarter" idx="16"/>
          </p:nvPr>
        </p:nvSpPr>
        <p:spPr>
          <a:xfrm>
            <a:off x="342900" y="855080"/>
            <a:ext cx="3955312" cy="1825775"/>
          </a:xfrm>
        </p:spPr>
        <p:txBody>
          <a:bodyPr/>
          <a:lstStyle/>
          <a:p>
            <a:pPr algn="just"/>
            <a:r>
              <a:rPr lang="en-US" dirty="0">
                <a:hlinkClick r:id="rId3"/>
              </a:rPr>
              <a:t>Generally Available: Azure Database Migration Service in China North 3</a:t>
            </a:r>
            <a:endParaRPr lang="en-US" dirty="0"/>
          </a:p>
          <a:p>
            <a:pPr algn="just"/>
            <a:r>
              <a:rPr lang="en-US" dirty="0"/>
              <a:t>Azure Database Migration service is now available and allow to migrate to </a:t>
            </a:r>
            <a:r>
              <a:rPr lang="en-US" b="1" dirty="0"/>
              <a:t>Azure SQL offerings in the China North 3 region</a:t>
            </a:r>
            <a:r>
              <a:rPr lang="en-US" dirty="0"/>
              <a:t>. As a fully managed service, Azure Database Migration Service enables seamless migrations from multiple database sources to Azure data platforms with minimal downtime. This service generates assessment reports for database migration readiness to Azure SQL offerings and provides right-sized target recommendations before performing migration.</a:t>
            </a:r>
          </a:p>
          <a:p>
            <a:pPr algn="just"/>
            <a:endParaRPr lang="en-US" dirty="0"/>
          </a:p>
        </p:txBody>
      </p:sp>
      <p:pic>
        <p:nvPicPr>
          <p:cNvPr id="7" name="Picture 6">
            <a:extLst>
              <a:ext uri="{FF2B5EF4-FFF2-40B4-BE49-F238E27FC236}">
                <a16:creationId xmlns:a16="http://schemas.microsoft.com/office/drawing/2014/main" id="{C0916917-E897-20F2-CB4C-792897582097}"/>
              </a:ext>
            </a:extLst>
          </p:cNvPr>
          <p:cNvPicPr>
            <a:picLocks noChangeAspect="1"/>
          </p:cNvPicPr>
          <p:nvPr/>
        </p:nvPicPr>
        <p:blipFill>
          <a:blip r:embed="rId4"/>
          <a:stretch>
            <a:fillRect/>
          </a:stretch>
        </p:blipFill>
        <p:spPr>
          <a:xfrm>
            <a:off x="4485864" y="1884219"/>
            <a:ext cx="4448514" cy="2433130"/>
          </a:xfrm>
          <a:prstGeom prst="rect">
            <a:avLst/>
          </a:prstGeom>
        </p:spPr>
      </p:pic>
    </p:spTree>
    <p:extLst>
      <p:ext uri="{BB962C8B-B14F-4D97-AF65-F5344CB8AC3E}">
        <p14:creationId xmlns:p14="http://schemas.microsoft.com/office/powerpoint/2010/main" val="217457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Compute</a:t>
            </a:r>
          </a:p>
        </p:txBody>
      </p:sp>
    </p:spTree>
    <p:extLst>
      <p:ext uri="{BB962C8B-B14F-4D97-AF65-F5344CB8AC3E}">
        <p14:creationId xmlns:p14="http://schemas.microsoft.com/office/powerpoint/2010/main" val="274742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531189-CF39-6970-06DD-2F3E951D811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736A2DE-B6FD-C635-9880-42440690A8EF}"/>
              </a:ext>
            </a:extLst>
          </p:cNvPr>
          <p:cNvSpPr>
            <a:spLocks noGrp="1"/>
          </p:cNvSpPr>
          <p:nvPr>
            <p:ph type="body" sz="quarter" idx="10"/>
          </p:nvPr>
        </p:nvSpPr>
        <p:spPr/>
        <p:txBody>
          <a:bodyPr/>
          <a:lstStyle/>
          <a:p>
            <a:r>
              <a:rPr lang="en-US" sz="1000" dirty="0">
                <a:hlinkClick r:id="rId2"/>
              </a:rPr>
              <a:t>Generally Available: Instance Mix for Virtual Machine Scale Sets</a:t>
            </a:r>
            <a:endParaRPr lang="en-US" sz="1000" dirty="0"/>
          </a:p>
          <a:p>
            <a:pPr algn="just"/>
            <a:r>
              <a:rPr lang="en-US" sz="1000" dirty="0"/>
              <a:t>Instance mix allows to specify multiple VM sizes within a single Virtual Machine Scale Set, providing greater flexibility and cost efficiency. </a:t>
            </a:r>
          </a:p>
          <a:p>
            <a:pPr algn="just"/>
            <a:r>
              <a:rPr lang="en-US" sz="1000" dirty="0"/>
              <a:t>Key Features  </a:t>
            </a:r>
          </a:p>
          <a:p>
            <a:pPr marL="171450" indent="-171450" algn="just">
              <a:buFont typeface="Arial" panose="020B0604020202020204" pitchFamily="34" charset="0"/>
              <a:buChar char="•"/>
            </a:pPr>
            <a:r>
              <a:rPr lang="en-US" sz="1000" b="1" dirty="0"/>
              <a:t>Flexible VM Combinations: </a:t>
            </a:r>
            <a:r>
              <a:rPr lang="en-US" sz="1000" dirty="0"/>
              <a:t>Mix and match various VM sizes within a single VMSS to better align with your workload requirements.  </a:t>
            </a:r>
          </a:p>
          <a:p>
            <a:pPr marL="171450" indent="-171450" algn="just">
              <a:buFont typeface="Arial" panose="020B0604020202020204" pitchFamily="34" charset="0"/>
              <a:buChar char="•"/>
            </a:pPr>
            <a:r>
              <a:rPr lang="en-US" sz="1000" b="1" dirty="0"/>
              <a:t>Capacity-informed deployments: </a:t>
            </a:r>
            <a:r>
              <a:rPr lang="en-US" sz="1000" dirty="0"/>
              <a:t>Optimize for the available capacity in Azure regions/zones with capacity. Optimized for more confidence that you’ll get the capacity requested.</a:t>
            </a:r>
          </a:p>
          <a:p>
            <a:pPr marL="171450" indent="-171450" algn="just">
              <a:buFont typeface="Arial" panose="020B0604020202020204" pitchFamily="34" charset="0"/>
              <a:buChar char="•"/>
            </a:pPr>
            <a:r>
              <a:rPr lang="en-US" sz="1000" b="1" dirty="0"/>
              <a:t>Simplified Management: </a:t>
            </a:r>
            <a:r>
              <a:rPr lang="en-US" sz="1000" dirty="0"/>
              <a:t>Manage a diverse set of VMs in a single scale set, reducing the complexity of handling multiple scale sets.  </a:t>
            </a:r>
          </a:p>
          <a:p>
            <a:pPr marL="171450" indent="-171450" algn="just">
              <a:buFont typeface="Arial" panose="020B0604020202020204" pitchFamily="34" charset="0"/>
              <a:buChar char="•"/>
            </a:pPr>
            <a:r>
              <a:rPr lang="en-US" sz="1000" b="1" dirty="0"/>
              <a:t>Easily scale with a mix of VM offerings: </a:t>
            </a:r>
            <a:r>
              <a:rPr lang="en-US" sz="1000" dirty="0"/>
              <a:t>When using Spot Priority Mix, customers can deploy a heterogeneous mix of VM sizes of both Spot and On-Demand pricing in their scale sets.  </a:t>
            </a:r>
          </a:p>
          <a:p>
            <a:pPr marL="171450" indent="-171450" algn="just">
              <a:buFont typeface="Arial" panose="020B0604020202020204" pitchFamily="34" charset="0"/>
              <a:buChar char="•"/>
            </a:pPr>
            <a:r>
              <a:rPr lang="en-US" sz="1000" b="1" dirty="0"/>
              <a:t>Attain Capacity: </a:t>
            </a:r>
            <a:r>
              <a:rPr lang="en-US" sz="1000" dirty="0"/>
              <a:t>By utilizing a diversified mix of VM sizes, customers can tap into a greater pool of capacity, increasing their ability to get the capacity needed. </a:t>
            </a:r>
          </a:p>
        </p:txBody>
      </p:sp>
      <p:sp>
        <p:nvSpPr>
          <p:cNvPr id="11" name="Title 10">
            <a:extLst>
              <a:ext uri="{FF2B5EF4-FFF2-40B4-BE49-F238E27FC236}">
                <a16:creationId xmlns:a16="http://schemas.microsoft.com/office/drawing/2014/main" id="{55108E1B-188F-34CB-E2F4-B4F546C318BA}"/>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0AC618DB-0932-277F-3E42-37D002107928}"/>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D5C20627-BF61-394B-61E8-E9F6702CBB52}"/>
              </a:ext>
            </a:extLst>
          </p:cNvPr>
          <p:cNvSpPr>
            <a:spLocks noGrp="1"/>
          </p:cNvSpPr>
          <p:nvPr>
            <p:ph type="body" sz="quarter" idx="16"/>
          </p:nvPr>
        </p:nvSpPr>
        <p:spPr>
          <a:xfrm>
            <a:off x="342900" y="855080"/>
            <a:ext cx="3955312" cy="1233915"/>
          </a:xfrm>
        </p:spPr>
        <p:txBody>
          <a:bodyPr/>
          <a:lstStyle/>
          <a:p>
            <a:r>
              <a:rPr lang="en-US" dirty="0">
                <a:hlinkClick r:id="rId3"/>
              </a:rPr>
              <a:t>Generally Available: Azure Functions support for Python 3.12</a:t>
            </a:r>
            <a:endParaRPr lang="en-US" dirty="0"/>
          </a:p>
          <a:p>
            <a:r>
              <a:rPr lang="en-US" dirty="0"/>
              <a:t>It is now possible to use functions </a:t>
            </a:r>
            <a:r>
              <a:rPr lang="en-US" b="1" dirty="0"/>
              <a:t>using Python 3.12 </a:t>
            </a:r>
            <a:r>
              <a:rPr lang="en-US" dirty="0"/>
              <a:t>locally and deploy them to </a:t>
            </a:r>
            <a:r>
              <a:rPr lang="en-US" b="1" dirty="0"/>
              <a:t>all Azure Functions plans. </a:t>
            </a:r>
          </a:p>
          <a:p>
            <a:r>
              <a:rPr lang="en-US" dirty="0"/>
              <a:t>Python 3.12 builds on the performance enhancements that were first released with Python 3.11 and adds several performance and language readability features in the interpreter. </a:t>
            </a:r>
          </a:p>
        </p:txBody>
      </p:sp>
    </p:spTree>
    <p:extLst>
      <p:ext uri="{BB962C8B-B14F-4D97-AF65-F5344CB8AC3E}">
        <p14:creationId xmlns:p14="http://schemas.microsoft.com/office/powerpoint/2010/main" val="25538196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43C16-70E1-76E8-34FC-4D971266F2E4}"/>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1469B97F-5DC9-9FCE-E7F9-3A690CE53011}"/>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21B9C0FA-660D-52E2-A52D-5071C6022C4D}"/>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4278EE4-80FF-FF66-93C7-3BE34B7B9EDB}"/>
              </a:ext>
            </a:extLst>
          </p:cNvPr>
          <p:cNvSpPr>
            <a:spLocks noGrp="1"/>
          </p:cNvSpPr>
          <p:nvPr>
            <p:ph type="body" sz="quarter" idx="16"/>
          </p:nvPr>
        </p:nvSpPr>
        <p:spPr>
          <a:xfrm>
            <a:off x="342900" y="855080"/>
            <a:ext cx="3955312" cy="3945519"/>
          </a:xfrm>
        </p:spPr>
        <p:txBody>
          <a:bodyPr/>
          <a:lstStyle/>
          <a:p>
            <a:pPr algn="just"/>
            <a:r>
              <a:rPr lang="en-US" dirty="0">
                <a:hlinkClick r:id="rId2"/>
              </a:rPr>
              <a:t>Generally Available: Network isolated cluster in AKS</a:t>
            </a:r>
            <a:endParaRPr lang="en-US" dirty="0"/>
          </a:p>
          <a:p>
            <a:pPr algn="just"/>
            <a:r>
              <a:rPr lang="en-US" dirty="0"/>
              <a:t>AKS now provides the option to use </a:t>
            </a:r>
            <a:r>
              <a:rPr lang="en-US" b="1" dirty="0"/>
              <a:t>network isolated clusters </a:t>
            </a:r>
            <a:r>
              <a:rPr lang="en-US" dirty="0"/>
              <a:t>to simplify the process of restricting network access and reduce the risk of unintentional exposure of the cluster's public endpoints to prevent security breaches. </a:t>
            </a:r>
          </a:p>
          <a:p>
            <a:pPr algn="just"/>
            <a:r>
              <a:rPr lang="en-US" dirty="0"/>
              <a:t>Network isolated clusters are supported on AKS clusters using Kubernetes </a:t>
            </a:r>
            <a:r>
              <a:rPr lang="en-US" b="1" dirty="0"/>
              <a:t>version 1.30 or higher.</a:t>
            </a:r>
          </a:p>
          <a:p>
            <a:pPr marL="171450" indent="-171450" algn="just">
              <a:buFont typeface="Arial" panose="020B0604020202020204" pitchFamily="34" charset="0"/>
              <a:buChar char="•"/>
            </a:pPr>
            <a:r>
              <a:rPr lang="en-US" b="1" dirty="0" err="1"/>
              <a:t>SecurityPatch</a:t>
            </a:r>
            <a:r>
              <a:rPr lang="en-US" dirty="0"/>
              <a:t> channel of auto-upgrade for node OS images is not yet supported for network isolated clusters.</a:t>
            </a:r>
          </a:p>
          <a:p>
            <a:pPr marL="171450" indent="-171450" algn="just">
              <a:buFont typeface="Arial" panose="020B0604020202020204" pitchFamily="34" charset="0"/>
              <a:buChar char="•"/>
            </a:pPr>
            <a:r>
              <a:rPr lang="en-US" b="1" dirty="0"/>
              <a:t>Unmanaged channel of auto-upgrade </a:t>
            </a:r>
            <a:r>
              <a:rPr lang="en-US" dirty="0"/>
              <a:t>for node OS images is not supported.</a:t>
            </a:r>
          </a:p>
          <a:p>
            <a:pPr marL="171450" indent="-171450" algn="just">
              <a:buFont typeface="Arial" panose="020B0604020202020204" pitchFamily="34" charset="0"/>
              <a:buChar char="•"/>
            </a:pPr>
            <a:r>
              <a:rPr lang="en-US" b="1" dirty="0"/>
              <a:t>Windows node pools are not currently supported</a:t>
            </a:r>
            <a:r>
              <a:rPr lang="en-US" dirty="0"/>
              <a:t>.</a:t>
            </a:r>
          </a:p>
          <a:p>
            <a:pPr marL="171450" indent="-171450" algn="just">
              <a:buFont typeface="Arial" panose="020B0604020202020204" pitchFamily="34" charset="0"/>
              <a:buChar char="•"/>
            </a:pPr>
            <a:r>
              <a:rPr lang="en-US" dirty="0"/>
              <a:t>The following AKS cluster extensions aren't supported yet on network isolated clusters:</a:t>
            </a:r>
          </a:p>
          <a:p>
            <a:pPr marL="514350" lvl="1" indent="-171450" algn="just">
              <a:buFont typeface="Arial" panose="020B0604020202020204" pitchFamily="34" charset="0"/>
              <a:buChar char="•"/>
            </a:pPr>
            <a:r>
              <a:rPr lang="en-US" sz="1000" dirty="0" err="1">
                <a:latin typeface="+mj-lt"/>
              </a:rPr>
              <a:t>Dapr</a:t>
            </a:r>
            <a:endParaRPr lang="en-US" sz="1000" dirty="0">
              <a:latin typeface="+mj-lt"/>
            </a:endParaRPr>
          </a:p>
          <a:p>
            <a:pPr marL="514350" lvl="1" indent="-171450" algn="just">
              <a:buFont typeface="Arial" panose="020B0604020202020204" pitchFamily="34" charset="0"/>
              <a:buChar char="•"/>
            </a:pPr>
            <a:r>
              <a:rPr lang="en-US" sz="1000" dirty="0">
                <a:latin typeface="+mj-lt"/>
              </a:rPr>
              <a:t>Azure App Configuration</a:t>
            </a:r>
          </a:p>
          <a:p>
            <a:pPr marL="514350" lvl="1" indent="-171450" algn="just">
              <a:buFont typeface="Arial" panose="020B0604020202020204" pitchFamily="34" charset="0"/>
              <a:buChar char="•"/>
            </a:pPr>
            <a:r>
              <a:rPr lang="en-US" sz="1000" dirty="0">
                <a:latin typeface="+mj-lt"/>
              </a:rPr>
              <a:t>Azure Machine Learning</a:t>
            </a:r>
          </a:p>
          <a:p>
            <a:pPr marL="514350" lvl="1" indent="-171450" algn="just">
              <a:buFont typeface="Arial" panose="020B0604020202020204" pitchFamily="34" charset="0"/>
              <a:buChar char="•"/>
            </a:pPr>
            <a:r>
              <a:rPr lang="en-US" sz="1000" dirty="0">
                <a:latin typeface="+mj-lt"/>
              </a:rPr>
              <a:t>Flux (GitOps)</a:t>
            </a:r>
          </a:p>
          <a:p>
            <a:pPr marL="514350" lvl="1" indent="-171450" algn="just">
              <a:buFont typeface="Arial" panose="020B0604020202020204" pitchFamily="34" charset="0"/>
              <a:buChar char="•"/>
            </a:pPr>
            <a:r>
              <a:rPr lang="en-US" sz="1000" dirty="0">
                <a:latin typeface="+mj-lt"/>
              </a:rPr>
              <a:t>Azure Container Storage</a:t>
            </a:r>
          </a:p>
          <a:p>
            <a:pPr marL="514350" lvl="1" indent="-171450" algn="just">
              <a:buFont typeface="Arial" panose="020B0604020202020204" pitchFamily="34" charset="0"/>
              <a:buChar char="•"/>
            </a:pPr>
            <a:r>
              <a:rPr lang="en-US" sz="1000" dirty="0">
                <a:latin typeface="+mj-lt"/>
              </a:rPr>
              <a:t>Azure Backup for AKS</a:t>
            </a:r>
          </a:p>
        </p:txBody>
      </p:sp>
      <p:pic>
        <p:nvPicPr>
          <p:cNvPr id="4098" name="Picture 2" descr="Traffic diagram of network isolated AKS cluster.">
            <a:extLst>
              <a:ext uri="{FF2B5EF4-FFF2-40B4-BE49-F238E27FC236}">
                <a16:creationId xmlns:a16="http://schemas.microsoft.com/office/drawing/2014/main" id="{E4B4EF6A-001E-3DE5-A26A-B98A59588FC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61259" y="855081"/>
            <a:ext cx="4441392" cy="20888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6069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xEl>
                                              <p:pRg st="12" end="1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0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098EE-BBE3-B9BF-C218-E4DEA9A76D9C}"/>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DDE59A08-9A25-40C0-DC79-D2FB88CF728E}"/>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4D7D0670-36E5-9279-0AB3-70FC83D5A9FE}"/>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9AC89A86-0455-61DD-7A55-DACDA81B83B1}"/>
              </a:ext>
            </a:extLst>
          </p:cNvPr>
          <p:cNvSpPr>
            <a:spLocks noGrp="1"/>
          </p:cNvSpPr>
          <p:nvPr>
            <p:ph type="body" sz="quarter" idx="16"/>
          </p:nvPr>
        </p:nvSpPr>
        <p:spPr>
          <a:xfrm>
            <a:off x="342900" y="855080"/>
            <a:ext cx="3955312" cy="3374949"/>
          </a:xfrm>
        </p:spPr>
        <p:txBody>
          <a:bodyPr/>
          <a:lstStyle/>
          <a:p>
            <a:pPr algn="just"/>
            <a:r>
              <a:rPr lang="en-US" dirty="0">
                <a:hlinkClick r:id="rId2"/>
              </a:rPr>
              <a:t>Generally </a:t>
            </a:r>
            <a:r>
              <a:rPr lang="en-US" dirty="0" err="1">
                <a:hlinkClick r:id="rId2"/>
              </a:rPr>
              <a:t>Avaialble</a:t>
            </a:r>
            <a:r>
              <a:rPr lang="en-US" dirty="0">
                <a:hlinkClick r:id="rId2"/>
              </a:rPr>
              <a:t>: Azure NVads V710 v5-series virtual machines</a:t>
            </a:r>
            <a:endParaRPr lang="en-US" dirty="0"/>
          </a:p>
          <a:p>
            <a:pPr algn="just"/>
            <a:r>
              <a:rPr lang="en-US" dirty="0"/>
              <a:t>The NVads V710 v5-series virtual machines are designed for lightweight AI inferencing and graphics-intensive applications that demand cost-effective, high-performance GPUs with more memory and faster CPUs.  Powered by </a:t>
            </a:r>
            <a:r>
              <a:rPr lang="en-US" b="1" dirty="0"/>
              <a:t>AMD Radeon™ Pro V710 GPUs and 4th generation AMD EPYC CPUs</a:t>
            </a:r>
            <a:r>
              <a:rPr lang="en-US" dirty="0"/>
              <a:t>, these VMs are tailored for small-to-medium AI/ML inferencing workloads, Virtual Desktop Infrastructure (VDI), visualization, and cloud gaming workloads.</a:t>
            </a:r>
          </a:p>
          <a:p>
            <a:pPr algn="just"/>
            <a:r>
              <a:rPr lang="en-US" dirty="0"/>
              <a:t>The series provides several options ranging from </a:t>
            </a:r>
            <a:r>
              <a:rPr lang="en-US" b="1" dirty="0"/>
              <a:t>1/6</a:t>
            </a:r>
            <a:r>
              <a:rPr lang="en-US" dirty="0"/>
              <a:t> of a GPU with </a:t>
            </a:r>
            <a:r>
              <a:rPr lang="en-US" b="1" dirty="0"/>
              <a:t>4 GB memory</a:t>
            </a:r>
            <a:r>
              <a:rPr lang="en-US" dirty="0"/>
              <a:t>, perfect for lightweight virtual desktop experiences, to a full V710 GPU with a massive 28 GB for graphics intensive engineering applications or AI. This flexibility is ideal for customers that need to support a variety of inferencing and graphical workloads efficiently without requiring a full GPU for each application if it’s not needed.</a:t>
            </a:r>
          </a:p>
          <a:p>
            <a:pPr algn="just"/>
            <a:r>
              <a:rPr lang="en-US" dirty="0"/>
              <a:t>GA in the following regions: East US, North Central US, South Central US, West US, and West Europe. </a:t>
            </a:r>
          </a:p>
        </p:txBody>
      </p:sp>
      <p:sp>
        <p:nvSpPr>
          <p:cNvPr id="2" name="Text Placeholder 11">
            <a:extLst>
              <a:ext uri="{FF2B5EF4-FFF2-40B4-BE49-F238E27FC236}">
                <a16:creationId xmlns:a16="http://schemas.microsoft.com/office/drawing/2014/main" id="{921B0A37-B626-6209-EE63-BDBE1E100FF0}"/>
              </a:ext>
            </a:extLst>
          </p:cNvPr>
          <p:cNvSpPr>
            <a:spLocks noGrp="1"/>
          </p:cNvSpPr>
          <p:nvPr>
            <p:ph type="body" sz="quarter" idx="10"/>
          </p:nvPr>
        </p:nvSpPr>
        <p:spPr>
          <a:xfrm>
            <a:off x="4433776" y="855081"/>
            <a:ext cx="4365038" cy="3397252"/>
          </a:xfrm>
        </p:spPr>
        <p:txBody>
          <a:bodyPr/>
          <a:lstStyle/>
          <a:p>
            <a:pPr algn="just"/>
            <a:r>
              <a:rPr lang="en-US" sz="1000" dirty="0">
                <a:hlinkClick r:id="rId3"/>
              </a:rPr>
              <a:t>Generally Available: Azure Compute Fleet</a:t>
            </a:r>
            <a:endParaRPr lang="en-US" sz="1000" dirty="0"/>
          </a:p>
          <a:p>
            <a:pPr algn="just"/>
            <a:r>
              <a:rPr lang="en-US" sz="1000" b="1" dirty="0"/>
              <a:t>Azure Compute Fleet is now generally available in all regions. </a:t>
            </a:r>
            <a:r>
              <a:rPr lang="en-US" sz="1000" dirty="0"/>
              <a:t>Azure Compute Fleet allows users to easily obtain large amounts of compute capacity algorithmically mixing and matching a variety of available and VM sizes suitable to a user's workload, up to 10,000 VMs in a single fleet.  A user can specify a variety of VM criteria such as RAM size, core count, SKU type, location, and pricing structure, and Azure Compute Fleet will deploy capacity tailored to those criteria. </a:t>
            </a:r>
          </a:p>
          <a:p>
            <a:pPr marL="171450" indent="-171450" algn="just">
              <a:buFont typeface="Arial" panose="020B0604020202020204" pitchFamily="34" charset="0"/>
              <a:buChar char="•"/>
            </a:pPr>
            <a:r>
              <a:rPr lang="en-US" sz="1000" dirty="0"/>
              <a:t>Deploy up to </a:t>
            </a:r>
            <a:r>
              <a:rPr lang="en-US" sz="1000" b="1" dirty="0"/>
              <a:t>10,000 VMs </a:t>
            </a:r>
            <a:r>
              <a:rPr lang="en-US" sz="1000" dirty="0"/>
              <a:t>with a single API, using Spot VM and Standard VM types together.</a:t>
            </a:r>
          </a:p>
          <a:p>
            <a:pPr marL="171450" indent="-171450" algn="just">
              <a:buFont typeface="Arial" panose="020B0604020202020204" pitchFamily="34" charset="0"/>
              <a:buChar char="•"/>
            </a:pPr>
            <a:r>
              <a:rPr lang="en-US" sz="1000" dirty="0"/>
              <a:t>Implement personalized </a:t>
            </a:r>
            <a:r>
              <a:rPr lang="en-US" sz="1000" b="1" dirty="0"/>
              <a:t>Compute Fleet allocation strategies</a:t>
            </a:r>
            <a:r>
              <a:rPr lang="en-US" sz="1000" dirty="0"/>
              <a:t>, catering to both Standard and Spot VMs, optimizing for cost, capacity, or a combination of both.</a:t>
            </a:r>
          </a:p>
          <a:p>
            <a:pPr marL="171450" indent="-171450" algn="just">
              <a:buFont typeface="Arial" panose="020B0604020202020204" pitchFamily="34" charset="0"/>
              <a:buChar char="•"/>
            </a:pPr>
            <a:r>
              <a:rPr lang="en-US" sz="1000" dirty="0"/>
              <a:t>Embrace </a:t>
            </a:r>
            <a:r>
              <a:rPr lang="en-US" sz="1000" b="1" dirty="0"/>
              <a:t>the "Fire &amp; Forget-it" model</a:t>
            </a:r>
            <a:r>
              <a:rPr lang="en-US" sz="1000" dirty="0"/>
              <a:t>, automating the deployment, management, and monitoring of instances without requiring intricate code frameworks.</a:t>
            </a:r>
          </a:p>
          <a:p>
            <a:pPr marL="171450" indent="-171450" algn="just">
              <a:buFont typeface="Arial" panose="020B0604020202020204" pitchFamily="34" charset="0"/>
              <a:buChar char="•"/>
            </a:pPr>
            <a:r>
              <a:rPr lang="en-US" sz="1000" dirty="0"/>
              <a:t>Streamline the </a:t>
            </a:r>
            <a:r>
              <a:rPr lang="en-US" sz="1000" b="1" dirty="0"/>
              <a:t>initial setup process</a:t>
            </a:r>
          </a:p>
          <a:p>
            <a:pPr marL="171450" indent="-171450" algn="just">
              <a:buFont typeface="Arial" panose="020B0604020202020204" pitchFamily="34" charset="0"/>
              <a:buChar char="•"/>
            </a:pPr>
            <a:r>
              <a:rPr lang="en-US" sz="1000" dirty="0"/>
              <a:t>Alleviate concerns about scripting complexity</a:t>
            </a:r>
          </a:p>
          <a:p>
            <a:pPr marL="171450" indent="-171450" algn="just">
              <a:buFont typeface="Arial" panose="020B0604020202020204" pitchFamily="34" charset="0"/>
              <a:buChar char="•"/>
            </a:pPr>
            <a:r>
              <a:rPr lang="en-US" sz="1000" dirty="0"/>
              <a:t>Attempt to maintain your Spot target capacity if your Spot VMs are evicted for price or capacity</a:t>
            </a:r>
          </a:p>
        </p:txBody>
      </p:sp>
    </p:spTree>
    <p:extLst>
      <p:ext uri="{BB962C8B-B14F-4D97-AF65-F5344CB8AC3E}">
        <p14:creationId xmlns:p14="http://schemas.microsoft.com/office/powerpoint/2010/main" val="1873534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2817E1-BA7F-D700-A07D-CF35C50119CB}"/>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95ECF59-E5F0-A908-6FBA-7B62FCFAAF59}"/>
              </a:ext>
            </a:extLst>
          </p:cNvPr>
          <p:cNvSpPr>
            <a:spLocks noGrp="1"/>
          </p:cNvSpPr>
          <p:nvPr>
            <p:ph type="body" sz="quarter" idx="10"/>
          </p:nvPr>
        </p:nvSpPr>
        <p:spPr/>
        <p:txBody>
          <a:bodyPr/>
          <a:lstStyle/>
          <a:p>
            <a:r>
              <a:rPr lang="en-US" sz="1000" dirty="0">
                <a:hlinkClick r:id="rId2"/>
              </a:rPr>
              <a:t>Public Preview: Inbound Private Endpoint for Azure API Management Standard v2</a:t>
            </a:r>
            <a:endParaRPr lang="en-US" sz="1000" dirty="0"/>
          </a:p>
          <a:p>
            <a:r>
              <a:rPr lang="en-US" sz="1000" dirty="0"/>
              <a:t>This capability enables private, secure access to the API Management gateway from within virtual network using Azure Private Link.</a:t>
            </a:r>
          </a:p>
          <a:p>
            <a:pPr marL="171450" indent="-171450">
              <a:buFont typeface="Arial" panose="020B0604020202020204" pitchFamily="34" charset="0"/>
              <a:buChar char="•"/>
            </a:pPr>
            <a:r>
              <a:rPr lang="en-US" sz="1000" b="1" dirty="0"/>
              <a:t>Enable inbound traffic </a:t>
            </a:r>
            <a:r>
              <a:rPr lang="en-US" sz="1000" dirty="0"/>
              <a:t>to API Management over a private IP address from virtual network</a:t>
            </a:r>
          </a:p>
          <a:p>
            <a:pPr marL="171450" indent="-171450">
              <a:buFont typeface="Arial" panose="020B0604020202020204" pitchFamily="34" charset="0"/>
              <a:buChar char="•"/>
            </a:pPr>
            <a:r>
              <a:rPr lang="en-US" sz="1000" dirty="0"/>
              <a:t>Use </a:t>
            </a:r>
            <a:r>
              <a:rPr lang="en-US" sz="1000" b="1" dirty="0"/>
              <a:t>Azure Private Link to route traffic </a:t>
            </a:r>
            <a:r>
              <a:rPr lang="en-US" sz="1000" dirty="0"/>
              <a:t>via the Microsoft backbone, avoiding public internet exposure</a:t>
            </a:r>
          </a:p>
          <a:p>
            <a:pPr marL="171450" indent="-171450">
              <a:buFont typeface="Arial" panose="020B0604020202020204" pitchFamily="34" charset="0"/>
              <a:buChar char="•"/>
            </a:pPr>
            <a:r>
              <a:rPr lang="en-US" sz="1000" b="1" dirty="0"/>
              <a:t>Configure multiple Private Link </a:t>
            </a:r>
            <a:r>
              <a:rPr lang="en-US" sz="1000" dirty="0"/>
              <a:t>connections per API Management instance</a:t>
            </a:r>
          </a:p>
          <a:p>
            <a:pPr marL="171450" indent="-171450">
              <a:buFont typeface="Arial" panose="020B0604020202020204" pitchFamily="34" charset="0"/>
              <a:buChar char="•"/>
            </a:pPr>
            <a:r>
              <a:rPr lang="en-US" sz="1000" dirty="0"/>
              <a:t>Apply policies to differentiate traffic sources (e.g., private vs. public)</a:t>
            </a:r>
          </a:p>
          <a:p>
            <a:pPr marL="171450" indent="-171450">
              <a:buFont typeface="Arial" panose="020B0604020202020204" pitchFamily="34" charset="0"/>
              <a:buChar char="•"/>
            </a:pPr>
            <a:r>
              <a:rPr lang="en-US" sz="1000" b="1" dirty="0"/>
              <a:t>Restrict API gateway access </a:t>
            </a:r>
            <a:r>
              <a:rPr lang="en-US" sz="1000" dirty="0"/>
              <a:t>to private endpoints only to reduce data exfiltration risks</a:t>
            </a:r>
          </a:p>
          <a:p>
            <a:pPr marL="171450" indent="-171450">
              <a:buFont typeface="Arial" panose="020B0604020202020204" pitchFamily="34" charset="0"/>
              <a:buChar char="•"/>
            </a:pPr>
            <a:r>
              <a:rPr lang="en-US" sz="1000" dirty="0"/>
              <a:t>Use custom DNS or Azure Private DNS zones for private hostname resolution</a:t>
            </a:r>
          </a:p>
          <a:p>
            <a:pPr marL="171450" indent="-171450">
              <a:buFont typeface="Arial" panose="020B0604020202020204" pitchFamily="34" charset="0"/>
              <a:buChar char="•"/>
            </a:pPr>
            <a:r>
              <a:rPr lang="en-US" sz="1000" dirty="0"/>
              <a:t>Combine with outbound virtual network integration for end-to-end network isolation</a:t>
            </a:r>
          </a:p>
          <a:p>
            <a:r>
              <a:rPr lang="en-US" sz="1000" dirty="0"/>
              <a:t>Additionally, Azure Front Door Premium can now connect privately to API Management instances (Standard v2 and classic v1 tiers) using Private Link.</a:t>
            </a:r>
          </a:p>
        </p:txBody>
      </p:sp>
      <p:sp>
        <p:nvSpPr>
          <p:cNvPr id="11" name="Title 10">
            <a:extLst>
              <a:ext uri="{FF2B5EF4-FFF2-40B4-BE49-F238E27FC236}">
                <a16:creationId xmlns:a16="http://schemas.microsoft.com/office/drawing/2014/main" id="{F56FF68D-660F-2CAA-B09A-5A59259AACC4}"/>
              </a:ext>
            </a:extLst>
          </p:cNvPr>
          <p:cNvSpPr>
            <a:spLocks noGrp="1"/>
          </p:cNvSpPr>
          <p:nvPr>
            <p:ph type="title"/>
          </p:nvPr>
        </p:nvSpPr>
        <p:spPr/>
        <p:txBody>
          <a:bodyPr/>
          <a:lstStyle/>
          <a:p>
            <a:r>
              <a:rPr lang="en-US" sz="1800" dirty="0"/>
              <a:t>Compute Updates</a:t>
            </a:r>
            <a:endParaRPr lang="en-US" dirty="0"/>
          </a:p>
        </p:txBody>
      </p:sp>
      <p:sp>
        <p:nvSpPr>
          <p:cNvPr id="13" name="Text Placeholder 12">
            <a:extLst>
              <a:ext uri="{FF2B5EF4-FFF2-40B4-BE49-F238E27FC236}">
                <a16:creationId xmlns:a16="http://schemas.microsoft.com/office/drawing/2014/main" id="{1749C152-D6B4-AF3B-2578-E699D30AD2F0}"/>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49104E40-B616-5259-A98B-8099EE2331BE}"/>
              </a:ext>
            </a:extLst>
          </p:cNvPr>
          <p:cNvSpPr>
            <a:spLocks noGrp="1"/>
          </p:cNvSpPr>
          <p:nvPr>
            <p:ph type="body" sz="quarter" idx="16"/>
          </p:nvPr>
        </p:nvSpPr>
        <p:spPr/>
        <p:txBody>
          <a:bodyPr/>
          <a:lstStyle/>
          <a:p>
            <a:pPr algn="just"/>
            <a:r>
              <a:rPr lang="en-US" dirty="0">
                <a:hlinkClick r:id="rId3"/>
              </a:rPr>
              <a:t>Generally Available: Announcing Service Update Configuration for Azure API Management</a:t>
            </a:r>
            <a:endParaRPr lang="en-US" dirty="0"/>
          </a:p>
          <a:p>
            <a:pPr algn="just"/>
            <a:r>
              <a:rPr lang="en-US" dirty="0"/>
              <a:t>Select an update group for their API Management instance:</a:t>
            </a:r>
          </a:p>
          <a:p>
            <a:pPr marL="171450" indent="-171450" algn="just">
              <a:buFont typeface="Arial" panose="020B0604020202020204" pitchFamily="34" charset="0"/>
              <a:buChar char="•"/>
            </a:pPr>
            <a:r>
              <a:rPr lang="en-US" b="1" dirty="0"/>
              <a:t>Early</a:t>
            </a:r>
            <a:r>
              <a:rPr lang="en-US" dirty="0"/>
              <a:t> – Receive updates at the beginning of the rollout for testing and early access (not recommended for production).</a:t>
            </a:r>
          </a:p>
          <a:p>
            <a:pPr marL="171450" indent="-171450" algn="just">
              <a:buFont typeface="Arial" panose="020B0604020202020204" pitchFamily="34" charset="0"/>
              <a:buChar char="•"/>
            </a:pPr>
            <a:r>
              <a:rPr lang="en-US" b="1" dirty="0"/>
              <a:t>Default</a:t>
            </a:r>
            <a:r>
              <a:rPr lang="en-US" dirty="0"/>
              <a:t> – Receive updates as part of the standard rollout (recommended for most use cases).</a:t>
            </a:r>
          </a:p>
          <a:p>
            <a:pPr marL="171450" indent="-171450" algn="just">
              <a:buFont typeface="Arial" panose="020B0604020202020204" pitchFamily="34" charset="0"/>
              <a:buChar char="•"/>
            </a:pPr>
            <a:r>
              <a:rPr lang="en-US" b="1" dirty="0"/>
              <a:t>Late</a:t>
            </a:r>
            <a:r>
              <a:rPr lang="en-US" dirty="0"/>
              <a:t> – Defer updates to later in the cycle (ideal for mission-critical workloads).</a:t>
            </a:r>
          </a:p>
          <a:p>
            <a:pPr marL="171450" indent="-171450" algn="just">
              <a:buFont typeface="Arial" panose="020B0604020202020204" pitchFamily="34" charset="0"/>
              <a:buChar char="•"/>
            </a:pPr>
            <a:r>
              <a:rPr lang="en-US" b="1" dirty="0"/>
              <a:t>AI Gateway Early </a:t>
            </a:r>
            <a:r>
              <a:rPr lang="en-US" dirty="0"/>
              <a:t>– Get early access to AI Gateway updates while receiving other service updates on the Late schedule.</a:t>
            </a:r>
          </a:p>
          <a:p>
            <a:pPr algn="just"/>
            <a:r>
              <a:rPr lang="en-US" dirty="0"/>
              <a:t>Configure a custom maintenance window:</a:t>
            </a:r>
          </a:p>
          <a:p>
            <a:pPr marL="171450" indent="-171450" algn="just">
              <a:buFont typeface="Arial" panose="020B0604020202020204" pitchFamily="34" charset="0"/>
              <a:buChar char="•"/>
            </a:pPr>
            <a:r>
              <a:rPr lang="en-US" dirty="0"/>
              <a:t>Set preferred times for updates to occur, with the ability to specify different windows per day.</a:t>
            </a:r>
          </a:p>
          <a:p>
            <a:pPr marL="171450" indent="-171450" algn="just">
              <a:buFont typeface="Arial" panose="020B0604020202020204" pitchFamily="34" charset="0"/>
              <a:buChar char="•"/>
            </a:pPr>
            <a:r>
              <a:rPr lang="en-US" dirty="0"/>
              <a:t>Default window is 10 PM to 6 AM in the instance’s local time zone.</a:t>
            </a:r>
          </a:p>
        </p:txBody>
      </p:sp>
    </p:spTree>
    <p:extLst>
      <p:ext uri="{BB962C8B-B14F-4D97-AF65-F5344CB8AC3E}">
        <p14:creationId xmlns:p14="http://schemas.microsoft.com/office/powerpoint/2010/main" val="163932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2" end="2"/>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3" end="3"/>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4" end="4"/>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5" end="5"/>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2">
                                            <p:txEl>
                                              <p:pRg st="6" end="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2">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EA6CE9-2E0F-0C5A-0AC3-37AF9B6D1C8C}"/>
              </a:ext>
            </a:extLst>
          </p:cNvPr>
          <p:cNvSpPr>
            <a:spLocks noGrp="1"/>
          </p:cNvSpPr>
          <p:nvPr>
            <p:ph type="body" sz="quarter" idx="10"/>
          </p:nvPr>
        </p:nvSpPr>
        <p:spPr>
          <a:xfrm>
            <a:off x="4433776" y="855081"/>
            <a:ext cx="4365038" cy="1716670"/>
          </a:xfrm>
        </p:spPr>
        <p:txBody>
          <a:bodyPr/>
          <a:lstStyle/>
          <a:p>
            <a:pPr algn="just"/>
            <a:r>
              <a:rPr lang="en-US" sz="1000" dirty="0">
                <a:hlinkClick r:id="rId2"/>
              </a:rPr>
              <a:t>Announcement: Azure Logic Apps (Standard) Automated Testing Public Preview</a:t>
            </a:r>
            <a:endParaRPr lang="en-US" sz="1000" dirty="0"/>
          </a:p>
          <a:p>
            <a:pPr algn="just"/>
            <a:r>
              <a:rPr lang="en-US" sz="1000" dirty="0"/>
              <a:t>MS announced the public preview of the </a:t>
            </a:r>
            <a:r>
              <a:rPr lang="en-US" sz="1000" b="1" dirty="0"/>
              <a:t>Azure Logic Apps (Standard) Automated Testing Framework!</a:t>
            </a:r>
            <a:r>
              <a:rPr lang="en-US" sz="1000" dirty="0"/>
              <a:t> This new framework is designed to simplify and enhance the testing process for Logic Apps workflows, ensuring that integrations are robust, reliable, and ready for production.</a:t>
            </a:r>
          </a:p>
        </p:txBody>
      </p:sp>
      <p:sp>
        <p:nvSpPr>
          <p:cNvPr id="3" name="Title 2">
            <a:extLst>
              <a:ext uri="{FF2B5EF4-FFF2-40B4-BE49-F238E27FC236}">
                <a16:creationId xmlns:a16="http://schemas.microsoft.com/office/drawing/2014/main" id="{30CCD985-2E28-5768-77C5-F1429BE95257}"/>
              </a:ext>
            </a:extLst>
          </p:cNvPr>
          <p:cNvSpPr>
            <a:spLocks noGrp="1"/>
          </p:cNvSpPr>
          <p:nvPr>
            <p:ph type="title"/>
          </p:nvPr>
        </p:nvSpPr>
        <p:spPr/>
        <p:txBody>
          <a:bodyPr/>
          <a:lstStyle/>
          <a:p>
            <a:r>
              <a:rPr lang="en-US" sz="1600" dirty="0"/>
              <a:t>Compute Updates</a:t>
            </a:r>
            <a:endParaRPr lang="en-US" dirty="0"/>
          </a:p>
        </p:txBody>
      </p:sp>
      <p:sp>
        <p:nvSpPr>
          <p:cNvPr id="4" name="Text Placeholder 3">
            <a:extLst>
              <a:ext uri="{FF2B5EF4-FFF2-40B4-BE49-F238E27FC236}">
                <a16:creationId xmlns:a16="http://schemas.microsoft.com/office/drawing/2014/main" id="{9E8F2FA8-D675-BE8E-F160-86EED3123EA8}"/>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86C579D8-E792-304A-FFFD-375409282430}"/>
              </a:ext>
            </a:extLst>
          </p:cNvPr>
          <p:cNvSpPr>
            <a:spLocks noGrp="1"/>
          </p:cNvSpPr>
          <p:nvPr>
            <p:ph type="body" sz="quarter" idx="16"/>
          </p:nvPr>
        </p:nvSpPr>
        <p:spPr/>
        <p:txBody>
          <a:bodyPr/>
          <a:lstStyle/>
          <a:p>
            <a:pPr algn="just"/>
            <a:r>
              <a:rPr lang="en-US" dirty="0">
                <a:hlinkClick r:id="rId3"/>
              </a:rPr>
              <a:t>Retirement: Azure Static Web Apps – Dedicated Pricing Plan</a:t>
            </a:r>
            <a:endParaRPr lang="en-US" dirty="0"/>
          </a:p>
          <a:p>
            <a:pPr algn="just"/>
            <a:r>
              <a:rPr lang="en-US" dirty="0"/>
              <a:t>To focus on supporting users of the </a:t>
            </a:r>
            <a:r>
              <a:rPr lang="en-US" b="1" dirty="0"/>
              <a:t>Standard pricing plan</a:t>
            </a:r>
            <a:r>
              <a:rPr lang="en-US" dirty="0"/>
              <a:t>, the </a:t>
            </a:r>
            <a:r>
              <a:rPr lang="en-US" b="1" dirty="0"/>
              <a:t>Static Web Apps Dedicated pricing plan (currently in Public Preview) </a:t>
            </a:r>
            <a:r>
              <a:rPr lang="en-US" dirty="0"/>
              <a:t>will be retired on October 31, 2025.  </a:t>
            </a:r>
          </a:p>
          <a:p>
            <a:pPr algn="just"/>
            <a:r>
              <a:rPr lang="en-US" dirty="0"/>
              <a:t>Deployments using the Dedicated pricing plan can be migrated to the Static Web Apps Standard pricing plan or to Azure Container Apps.  </a:t>
            </a:r>
          </a:p>
          <a:p>
            <a:pPr algn="just"/>
            <a:r>
              <a:rPr lang="en-US" dirty="0"/>
              <a:t>Starting May 1, 2025, users won’t be able to create new deployments using the Dedicated plan. On </a:t>
            </a:r>
            <a:r>
              <a:rPr lang="en-US" b="1" dirty="0"/>
              <a:t>October 31, 2025</a:t>
            </a:r>
            <a:r>
              <a:rPr lang="en-US" dirty="0"/>
              <a:t>, all existing Dedicated plan resources will be deleted. </a:t>
            </a:r>
          </a:p>
        </p:txBody>
      </p:sp>
    </p:spTree>
    <p:extLst>
      <p:ext uri="{BB962C8B-B14F-4D97-AF65-F5344CB8AC3E}">
        <p14:creationId xmlns:p14="http://schemas.microsoft.com/office/powerpoint/2010/main" val="288512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9AB4597-126E-014D-A931-C3333A9AB814}"/>
              </a:ext>
            </a:extLst>
          </p:cNvPr>
          <p:cNvSpPr>
            <a:spLocks noGrp="1"/>
          </p:cNvSpPr>
          <p:nvPr>
            <p:ph type="body" sz="quarter" idx="10"/>
          </p:nvPr>
        </p:nvSpPr>
        <p:spPr/>
        <p:txBody>
          <a:bodyPr/>
          <a:lstStyle/>
          <a:p>
            <a:pPr algn="just"/>
            <a:r>
              <a:rPr lang="en-US" sz="1000" dirty="0">
                <a:hlinkClick r:id="rId2"/>
              </a:rPr>
              <a:t>Azure Local Public Preview on Microsoft Azure Government Cloud</a:t>
            </a:r>
            <a:endParaRPr lang="en-US" sz="1000" dirty="0"/>
          </a:p>
          <a:p>
            <a:pPr algn="just"/>
            <a:r>
              <a:rPr lang="en-US" sz="1000" dirty="0"/>
              <a:t>MS announced </a:t>
            </a:r>
            <a:r>
              <a:rPr lang="en-US" sz="1000" b="1" dirty="0"/>
              <a:t>that Azure Local is now available for Azure Government </a:t>
            </a:r>
            <a:r>
              <a:rPr lang="en-US" sz="1000" dirty="0"/>
              <a:t>customers in public preview. Building upon the earlier introduction of Azure Local, MS bring this innovative solution to government agencies. Government customers benefit from the same user experience as they would in the Azure public cloud.</a:t>
            </a:r>
          </a:p>
          <a:p>
            <a:pPr algn="just"/>
            <a:r>
              <a:rPr lang="en-US" sz="1000" dirty="0"/>
              <a:t>Azure Local enables organizations to deploy cloud-connected infrastructure at their own physical locations, under their operational control, while maintaining compliance with stringent regulations and security standards. This innovative approach empowers customers to leverage the benefits of Azure’s robust ecosystem—including compute, networking, storage, and application services—locally, while seamlessly integrating with broader cloud workflows.</a:t>
            </a:r>
          </a:p>
        </p:txBody>
      </p:sp>
      <p:sp>
        <p:nvSpPr>
          <p:cNvPr id="3" name="Title 2">
            <a:extLst>
              <a:ext uri="{FF2B5EF4-FFF2-40B4-BE49-F238E27FC236}">
                <a16:creationId xmlns:a16="http://schemas.microsoft.com/office/drawing/2014/main" id="{A9B4878D-D041-A741-F257-EFEB6EE2E53A}"/>
              </a:ext>
            </a:extLst>
          </p:cNvPr>
          <p:cNvSpPr>
            <a:spLocks noGrp="1"/>
          </p:cNvSpPr>
          <p:nvPr>
            <p:ph type="title"/>
          </p:nvPr>
        </p:nvSpPr>
        <p:spPr/>
        <p:txBody>
          <a:bodyPr/>
          <a:lstStyle/>
          <a:p>
            <a:r>
              <a:rPr lang="en-US" sz="1600" dirty="0"/>
              <a:t>Compute Updates</a:t>
            </a:r>
            <a:endParaRPr lang="en-US" dirty="0"/>
          </a:p>
        </p:txBody>
      </p:sp>
      <p:sp>
        <p:nvSpPr>
          <p:cNvPr id="4" name="Text Placeholder 3">
            <a:extLst>
              <a:ext uri="{FF2B5EF4-FFF2-40B4-BE49-F238E27FC236}">
                <a16:creationId xmlns:a16="http://schemas.microsoft.com/office/drawing/2014/main" id="{69E08876-5D59-7D49-5461-13273F0C77AE}"/>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CEF0B143-CAFE-5705-36C6-CB42546B7D57}"/>
              </a:ext>
            </a:extLst>
          </p:cNvPr>
          <p:cNvSpPr>
            <a:spLocks noGrp="1"/>
          </p:cNvSpPr>
          <p:nvPr>
            <p:ph type="body" sz="quarter" idx="16"/>
          </p:nvPr>
        </p:nvSpPr>
        <p:spPr>
          <a:xfrm>
            <a:off x="342900" y="855080"/>
            <a:ext cx="3955312" cy="1308257"/>
          </a:xfrm>
        </p:spPr>
        <p:txBody>
          <a:bodyPr/>
          <a:lstStyle/>
          <a:p>
            <a:pPr algn="just"/>
            <a:r>
              <a:rPr lang="en-US" dirty="0">
                <a:hlinkClick r:id="rId3"/>
              </a:rPr>
              <a:t>Host pool redirection defaults changing in Azure Virtual Desktop</a:t>
            </a:r>
            <a:endParaRPr lang="en-US" dirty="0"/>
          </a:p>
          <a:p>
            <a:pPr algn="just"/>
            <a:r>
              <a:rPr lang="en-US" dirty="0"/>
              <a:t>Azure Virtual Desktop is enhancing its default security </a:t>
            </a:r>
            <a:r>
              <a:rPr lang="en-US" b="1" dirty="0"/>
              <a:t>by disabling clipboard, drive, USB, and printer redirections for all newly created host pools</a:t>
            </a:r>
            <a:r>
              <a:rPr lang="en-US" dirty="0"/>
              <a:t>. This change minimizes the risk of data exfiltration and malware injections, making it easier to have a more secure experience by default.</a:t>
            </a:r>
          </a:p>
          <a:p>
            <a:pPr algn="just"/>
            <a:r>
              <a:rPr lang="en-US" dirty="0"/>
              <a:t> For existing host pools, no changes to redirection configuration will be made. </a:t>
            </a:r>
          </a:p>
        </p:txBody>
      </p:sp>
      <p:pic>
        <p:nvPicPr>
          <p:cNvPr id="7" name="Picture 6">
            <a:extLst>
              <a:ext uri="{FF2B5EF4-FFF2-40B4-BE49-F238E27FC236}">
                <a16:creationId xmlns:a16="http://schemas.microsoft.com/office/drawing/2014/main" id="{827A43FE-177C-2623-D9BF-9C3FFD533C9A}"/>
              </a:ext>
            </a:extLst>
          </p:cNvPr>
          <p:cNvPicPr>
            <a:picLocks noChangeAspect="1"/>
          </p:cNvPicPr>
          <p:nvPr/>
        </p:nvPicPr>
        <p:blipFill>
          <a:blip r:embed="rId4"/>
          <a:stretch>
            <a:fillRect/>
          </a:stretch>
        </p:blipFill>
        <p:spPr>
          <a:xfrm>
            <a:off x="836028" y="2163337"/>
            <a:ext cx="3111810" cy="2638193"/>
          </a:xfrm>
          <a:prstGeom prst="rect">
            <a:avLst/>
          </a:prstGeom>
        </p:spPr>
      </p:pic>
    </p:spTree>
    <p:extLst>
      <p:ext uri="{BB962C8B-B14F-4D97-AF65-F5344CB8AC3E}">
        <p14:creationId xmlns:p14="http://schemas.microsoft.com/office/powerpoint/2010/main" val="133061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Networking </a:t>
            </a:r>
          </a:p>
        </p:txBody>
      </p:sp>
    </p:spTree>
    <p:extLst>
      <p:ext uri="{BB962C8B-B14F-4D97-AF65-F5344CB8AC3E}">
        <p14:creationId xmlns:p14="http://schemas.microsoft.com/office/powerpoint/2010/main" val="40210545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069571E-F721-B4DF-ED5A-A2ABED363EBE}"/>
              </a:ext>
            </a:extLst>
          </p:cNvPr>
          <p:cNvSpPr>
            <a:spLocks noGrp="1"/>
          </p:cNvSpPr>
          <p:nvPr>
            <p:ph type="body" sz="quarter" idx="10"/>
          </p:nvPr>
        </p:nvSpPr>
        <p:spPr/>
        <p:txBody>
          <a:bodyPr/>
          <a:lstStyle/>
          <a:p>
            <a:pPr algn="just"/>
            <a:r>
              <a:rPr lang="en-US" sz="1000" dirty="0">
                <a:hlinkClick r:id="rId2"/>
              </a:rPr>
              <a:t>New enhancements for Windows App on web</a:t>
            </a:r>
            <a:endParaRPr lang="en-US" sz="1000" dirty="0"/>
          </a:p>
          <a:p>
            <a:pPr marL="171450" indent="-171450" algn="just">
              <a:buFont typeface="Arial" panose="020B0604020202020204" pitchFamily="34" charset="0"/>
              <a:buChar char="•"/>
            </a:pPr>
            <a:r>
              <a:rPr lang="en-US" sz="1000" dirty="0"/>
              <a:t>Remote App Launcher</a:t>
            </a:r>
          </a:p>
          <a:p>
            <a:pPr marL="171450" indent="-171450" algn="just">
              <a:buFont typeface="Arial" panose="020B0604020202020204" pitchFamily="34" charset="0"/>
              <a:buChar char="•"/>
            </a:pPr>
            <a:r>
              <a:rPr lang="en-US" sz="1000" dirty="0"/>
              <a:t>Improved printing capabilities</a:t>
            </a:r>
          </a:p>
          <a:p>
            <a:pPr marL="171450" indent="-171450" algn="just">
              <a:buFont typeface="Arial" panose="020B0604020202020204" pitchFamily="34" charset="0"/>
              <a:buChar char="•"/>
            </a:pPr>
            <a:r>
              <a:rPr lang="en-US" sz="1000" dirty="0"/>
              <a:t>Access remote sessions natively</a:t>
            </a:r>
          </a:p>
        </p:txBody>
      </p:sp>
      <p:sp>
        <p:nvSpPr>
          <p:cNvPr id="3" name="Title 2">
            <a:extLst>
              <a:ext uri="{FF2B5EF4-FFF2-40B4-BE49-F238E27FC236}">
                <a16:creationId xmlns:a16="http://schemas.microsoft.com/office/drawing/2014/main" id="{FEFA4554-E948-23CB-87C6-A07656A7EC8F}"/>
              </a:ext>
            </a:extLst>
          </p:cNvPr>
          <p:cNvSpPr>
            <a:spLocks noGrp="1"/>
          </p:cNvSpPr>
          <p:nvPr>
            <p:ph type="title"/>
          </p:nvPr>
        </p:nvSpPr>
        <p:spPr/>
        <p:txBody>
          <a:bodyPr/>
          <a:lstStyle/>
          <a:p>
            <a:r>
              <a:rPr lang="en-US" sz="1800" dirty="0"/>
              <a:t>Compute Updates</a:t>
            </a:r>
            <a:endParaRPr lang="en-US" dirty="0"/>
          </a:p>
        </p:txBody>
      </p:sp>
      <p:sp>
        <p:nvSpPr>
          <p:cNvPr id="4" name="Text Placeholder 3">
            <a:extLst>
              <a:ext uri="{FF2B5EF4-FFF2-40B4-BE49-F238E27FC236}">
                <a16:creationId xmlns:a16="http://schemas.microsoft.com/office/drawing/2014/main" id="{E7BB9573-3F9D-152E-DBCA-EC433B250272}"/>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53F96A91-0131-9656-AA28-DA26D9530840}"/>
              </a:ext>
            </a:extLst>
          </p:cNvPr>
          <p:cNvSpPr>
            <a:spLocks noGrp="1"/>
          </p:cNvSpPr>
          <p:nvPr>
            <p:ph type="body" sz="quarter" idx="16"/>
          </p:nvPr>
        </p:nvSpPr>
        <p:spPr>
          <a:xfrm>
            <a:off x="342900" y="855081"/>
            <a:ext cx="3955312" cy="1160756"/>
          </a:xfrm>
        </p:spPr>
        <p:txBody>
          <a:bodyPr/>
          <a:lstStyle/>
          <a:p>
            <a:pPr algn="just"/>
            <a:r>
              <a:rPr lang="en-US" dirty="0">
                <a:hlinkClick r:id="rId3"/>
              </a:rPr>
              <a:t>General Availability: App Service </a:t>
            </a:r>
            <a:r>
              <a:rPr lang="en-US" dirty="0" err="1">
                <a:hlinkClick r:id="rId3"/>
              </a:rPr>
              <a:t>Webjobs</a:t>
            </a:r>
            <a:r>
              <a:rPr lang="en-US" dirty="0">
                <a:hlinkClick r:id="rId3"/>
              </a:rPr>
              <a:t> on Linux</a:t>
            </a:r>
            <a:endParaRPr lang="ru-RU" dirty="0"/>
          </a:p>
          <a:p>
            <a:pPr algn="just"/>
            <a:r>
              <a:rPr lang="en-US" dirty="0"/>
              <a:t>App Service </a:t>
            </a:r>
            <a:r>
              <a:rPr lang="en-US" dirty="0" err="1"/>
              <a:t>Webjobs</a:t>
            </a:r>
            <a:r>
              <a:rPr lang="en-US" dirty="0"/>
              <a:t> on </a:t>
            </a:r>
            <a:r>
              <a:rPr lang="en-US" b="1" dirty="0"/>
              <a:t>App Service Linux for both </a:t>
            </a:r>
            <a:r>
              <a:rPr lang="en-US" dirty="0"/>
              <a:t>code an containers scenarios </a:t>
            </a:r>
            <a:r>
              <a:rPr lang="en-US" b="1" dirty="0"/>
              <a:t>are now  GA.</a:t>
            </a:r>
          </a:p>
          <a:p>
            <a:pPr algn="just"/>
            <a:r>
              <a:rPr lang="en-US" dirty="0" err="1"/>
              <a:t>Webjobs</a:t>
            </a:r>
            <a:r>
              <a:rPr lang="en-US" dirty="0"/>
              <a:t> enable the execution of background tasks and scheduled processes, which, unlike traditional web applications, are not triggered by an HTTP request.</a:t>
            </a:r>
          </a:p>
        </p:txBody>
      </p:sp>
    </p:spTree>
    <p:extLst>
      <p:ext uri="{BB962C8B-B14F-4D97-AF65-F5344CB8AC3E}">
        <p14:creationId xmlns:p14="http://schemas.microsoft.com/office/powerpoint/2010/main" val="66175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A937D9A-132C-CA2C-9086-E9C103C497AA}"/>
              </a:ext>
            </a:extLst>
          </p:cNvPr>
          <p:cNvSpPr>
            <a:spLocks noGrp="1"/>
          </p:cNvSpPr>
          <p:nvPr>
            <p:ph type="body" sz="quarter" idx="10"/>
          </p:nvPr>
        </p:nvSpPr>
        <p:spPr/>
        <p:txBody>
          <a:bodyPr/>
          <a:lstStyle/>
          <a:p>
            <a:endParaRPr lang="en-US" dirty="0"/>
          </a:p>
        </p:txBody>
      </p:sp>
      <p:sp>
        <p:nvSpPr>
          <p:cNvPr id="3" name="Title 2">
            <a:extLst>
              <a:ext uri="{FF2B5EF4-FFF2-40B4-BE49-F238E27FC236}">
                <a16:creationId xmlns:a16="http://schemas.microsoft.com/office/drawing/2014/main" id="{BB548F26-7167-B63C-820A-5937DD0A8D5E}"/>
              </a:ext>
            </a:extLst>
          </p:cNvPr>
          <p:cNvSpPr>
            <a:spLocks noGrp="1"/>
          </p:cNvSpPr>
          <p:nvPr>
            <p:ph type="title"/>
          </p:nvPr>
        </p:nvSpPr>
        <p:spPr/>
        <p:txBody>
          <a:bodyPr/>
          <a:lstStyle/>
          <a:p>
            <a:r>
              <a:rPr lang="en-US" sz="1600" dirty="0"/>
              <a:t>Compute Updates</a:t>
            </a:r>
            <a:endParaRPr lang="en-US" dirty="0"/>
          </a:p>
        </p:txBody>
      </p:sp>
      <p:sp>
        <p:nvSpPr>
          <p:cNvPr id="4" name="Text Placeholder 3">
            <a:extLst>
              <a:ext uri="{FF2B5EF4-FFF2-40B4-BE49-F238E27FC236}">
                <a16:creationId xmlns:a16="http://schemas.microsoft.com/office/drawing/2014/main" id="{C85809FC-4CFE-CC34-67A7-CCD130B4A139}"/>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EA54F463-FE5E-107D-6EF7-95B8DA8CA17D}"/>
              </a:ext>
            </a:extLst>
          </p:cNvPr>
          <p:cNvSpPr>
            <a:spLocks noGrp="1"/>
          </p:cNvSpPr>
          <p:nvPr>
            <p:ph type="body" sz="quarter" idx="16"/>
          </p:nvPr>
        </p:nvSpPr>
        <p:spPr/>
        <p:txBody>
          <a:bodyPr/>
          <a:lstStyle/>
          <a:p>
            <a:pPr algn="just"/>
            <a:r>
              <a:rPr lang="en-US" dirty="0">
                <a:hlinkClick r:id="rId2"/>
              </a:rPr>
              <a:t>Public Preview: Continuous patching in Azure Container Registry</a:t>
            </a:r>
            <a:endParaRPr lang="en-US" dirty="0"/>
          </a:p>
          <a:p>
            <a:pPr algn="just"/>
            <a:r>
              <a:rPr lang="en-US" dirty="0"/>
              <a:t>The continuous patching feature automates the detection and remediation of operating </a:t>
            </a:r>
            <a:r>
              <a:rPr lang="en-US" b="1" dirty="0"/>
              <a:t>system(OS) level vulnerabilities in container images</a:t>
            </a:r>
            <a:r>
              <a:rPr lang="en-US" dirty="0"/>
              <a:t>. By scheduling regular scans with </a:t>
            </a:r>
            <a:r>
              <a:rPr lang="en-US" b="1" dirty="0" err="1"/>
              <a:t>Trivy</a:t>
            </a:r>
            <a:r>
              <a:rPr lang="en-US" dirty="0"/>
              <a:t> and applying security fixes using </a:t>
            </a:r>
            <a:r>
              <a:rPr lang="en-US" b="1" dirty="0"/>
              <a:t>Copa</a:t>
            </a:r>
            <a:r>
              <a:rPr lang="en-US" dirty="0"/>
              <a:t>, it is possible  to maintain secure, up-to-date images in registry—without requiring access to source code or build pipelines. Simply customize the schedule and target images to keep Azure Container Registry(ACR) environment safe and compliant. </a:t>
            </a:r>
          </a:p>
        </p:txBody>
      </p:sp>
    </p:spTree>
    <p:extLst>
      <p:ext uri="{BB962C8B-B14F-4D97-AF65-F5344CB8AC3E}">
        <p14:creationId xmlns:p14="http://schemas.microsoft.com/office/powerpoint/2010/main" val="4149387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Storage &amp; Data</a:t>
            </a:r>
          </a:p>
        </p:txBody>
      </p:sp>
    </p:spTree>
    <p:extLst>
      <p:ext uri="{BB962C8B-B14F-4D97-AF65-F5344CB8AC3E}">
        <p14:creationId xmlns:p14="http://schemas.microsoft.com/office/powerpoint/2010/main" val="2188140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hlinkClick r:id="rId2"/>
              </a:rPr>
              <a:t>Generally Available: Cross-Region Data Transfer Capability in Azure Data Box Devices</a:t>
            </a:r>
            <a:endParaRPr lang="en-US" sz="1000" dirty="0"/>
          </a:p>
          <a:p>
            <a:pPr algn="just"/>
            <a:r>
              <a:rPr lang="en-US" sz="1000" dirty="0"/>
              <a:t>MS announced the general availability of </a:t>
            </a:r>
            <a:r>
              <a:rPr lang="en-US" sz="1000" b="1" dirty="0"/>
              <a:t>cross-region data transfer </a:t>
            </a:r>
            <a:r>
              <a:rPr lang="en-US" sz="1000" dirty="0"/>
              <a:t>for all region pairs using </a:t>
            </a:r>
            <a:r>
              <a:rPr lang="en-US" sz="1000" b="1" dirty="0"/>
              <a:t>Azure Data Box.</a:t>
            </a:r>
            <a:r>
              <a:rPr lang="en-US" sz="1000" dirty="0"/>
              <a:t> Customers can now select any source location and directly upload data to any Azure destination region, offering flexibility and convenience for distributed data storage needs. This data transfer is facilitated without the Data Box device being shipped across commerce boundaries.  </a:t>
            </a:r>
          </a:p>
          <a:p>
            <a:pPr algn="just"/>
            <a:r>
              <a:rPr lang="en-US" sz="1000" dirty="0"/>
              <a:t>For instance, data stored on-premises in Japan can be directly uploaded to an Azure region in the EU. The Data Box device is transported to an Azure data center within Japan, and the data transfer occurs over the Azure network at no additional cost, ensuring the Data Box device remains within the source country, Japan. This capability is particularly beneficial for large, distributed organizations with Azure workloads in multiple regions.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dirty="0"/>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Generally Available: Azure Ultra Disk Storage is now available in Spain Central</a:t>
            </a:r>
            <a:endParaRPr lang="en-US" dirty="0"/>
          </a:p>
          <a:p>
            <a:pPr algn="just"/>
            <a:r>
              <a:rPr lang="en-US" b="1" dirty="0"/>
              <a:t>Azure Ultra Disk Storage </a:t>
            </a:r>
            <a:r>
              <a:rPr lang="en-US" dirty="0"/>
              <a:t>now is available in </a:t>
            </a:r>
            <a:r>
              <a:rPr lang="en-US" b="1" dirty="0"/>
              <a:t>Spain Central region </a:t>
            </a:r>
            <a:r>
              <a:rPr lang="en-US" dirty="0"/>
              <a:t>and provides high-performance along with low sub-millisecond latency for most-demanding workloads.</a:t>
            </a:r>
          </a:p>
          <a:p>
            <a:pPr algn="just"/>
            <a:r>
              <a:rPr lang="en-US" dirty="0"/>
              <a:t>Azure Ultra Disk Storage offers high throughput, high IOPS, and consistent low latency disk storage for Azure virtual machines (VMs). Ultra Disk is suited for data-intensive workloads such as SAP HANA, top-tier databases, and transaction-heavy workloads.</a:t>
            </a:r>
          </a:p>
        </p:txBody>
      </p:sp>
    </p:spTree>
    <p:extLst>
      <p:ext uri="{BB962C8B-B14F-4D97-AF65-F5344CB8AC3E}">
        <p14:creationId xmlns:p14="http://schemas.microsoft.com/office/powerpoint/2010/main" val="1885750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3945520"/>
          </a:xfrm>
        </p:spPr>
        <p:txBody>
          <a:bodyPr/>
          <a:lstStyle/>
          <a:p>
            <a:pPr algn="just"/>
            <a:r>
              <a:rPr lang="en-US" sz="1000" dirty="0">
                <a:hlinkClick r:id="rId2"/>
              </a:rPr>
              <a:t>Generally Available: Metadata Cache for Azure SSD (Premium) SMB</a:t>
            </a:r>
            <a:endParaRPr lang="en-US" sz="1000" dirty="0"/>
          </a:p>
          <a:p>
            <a:pPr algn="just"/>
            <a:r>
              <a:rPr lang="en-US" sz="1000" dirty="0"/>
              <a:t>This enhancement accelerates metadata operations for </a:t>
            </a:r>
            <a:r>
              <a:rPr lang="en-US" sz="1000" b="1" dirty="0"/>
              <a:t>both SMB and REST protocols</a:t>
            </a:r>
            <a:r>
              <a:rPr lang="en-US" sz="1000" dirty="0"/>
              <a:t>, benefiting new and existing file shares at no extra cost. </a:t>
            </a:r>
          </a:p>
          <a:p>
            <a:pPr algn="just"/>
            <a:r>
              <a:rPr lang="en-US" sz="1000" dirty="0"/>
              <a:t>Metadata caching is an enhancement for SSD Azure file shares aimed to improve the following:</a:t>
            </a:r>
          </a:p>
          <a:p>
            <a:pPr marL="171450" indent="-171450" algn="just">
              <a:buFont typeface="Arial" panose="020B0604020202020204" pitchFamily="34" charset="0"/>
              <a:buChar char="•"/>
            </a:pPr>
            <a:r>
              <a:rPr lang="en-US" sz="1000" dirty="0"/>
              <a:t>Reduce metadata latency</a:t>
            </a:r>
          </a:p>
          <a:p>
            <a:pPr marL="171450" indent="-171450" algn="just">
              <a:buFont typeface="Arial" panose="020B0604020202020204" pitchFamily="34" charset="0"/>
              <a:buChar char="•"/>
            </a:pPr>
            <a:r>
              <a:rPr lang="en-US" sz="1000" dirty="0"/>
              <a:t>Raised metadata scale limits</a:t>
            </a:r>
          </a:p>
          <a:p>
            <a:pPr marL="171450" indent="-171450" algn="just">
              <a:buFont typeface="Arial" panose="020B0604020202020204" pitchFamily="34" charset="0"/>
              <a:buChar char="•"/>
            </a:pPr>
            <a:r>
              <a:rPr lang="en-US" sz="1000" dirty="0"/>
              <a:t>Increase latency consistency, available IOPS, and boost network throughput</a:t>
            </a:r>
          </a:p>
          <a:p>
            <a:pPr algn="just"/>
            <a:r>
              <a:rPr lang="en-US" sz="1000" dirty="0"/>
              <a:t>This feature improves the following metadata APIs and can be used from both Windows and Linux clients:</a:t>
            </a:r>
          </a:p>
          <a:p>
            <a:pPr marL="171450" indent="-171450" algn="just">
              <a:buFont typeface="Arial" panose="020B0604020202020204" pitchFamily="34" charset="0"/>
              <a:buChar char="•"/>
            </a:pPr>
            <a:r>
              <a:rPr lang="en-US" sz="1000" dirty="0"/>
              <a:t>Create</a:t>
            </a:r>
          </a:p>
          <a:p>
            <a:pPr marL="171450" indent="-171450" algn="just">
              <a:buFont typeface="Arial" panose="020B0604020202020204" pitchFamily="34" charset="0"/>
              <a:buChar char="•"/>
            </a:pPr>
            <a:r>
              <a:rPr lang="en-US" sz="1000" dirty="0"/>
              <a:t>Open</a:t>
            </a:r>
          </a:p>
          <a:p>
            <a:pPr marL="171450" indent="-171450" algn="just">
              <a:buFont typeface="Arial" panose="020B0604020202020204" pitchFamily="34" charset="0"/>
              <a:buChar char="•"/>
            </a:pPr>
            <a:r>
              <a:rPr lang="en-US" sz="1000" dirty="0"/>
              <a:t>Close</a:t>
            </a:r>
          </a:p>
          <a:p>
            <a:pPr marL="171450" indent="-171450" algn="just">
              <a:buFont typeface="Arial" panose="020B0604020202020204" pitchFamily="34" charset="0"/>
              <a:buChar char="•"/>
            </a:pPr>
            <a:r>
              <a:rPr lang="en-US" sz="1000" dirty="0"/>
              <a:t>Delete</a:t>
            </a:r>
          </a:p>
          <a:p>
            <a:pPr algn="just"/>
            <a:r>
              <a:rPr lang="en-US" sz="1000" dirty="0"/>
              <a:t>Currently this feature is only available for SSD file shares.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Generally Available: Azure Premium SSD v2 and Ultra Disk Storage is now available in Australia Central 2 and Norway West</a:t>
            </a:r>
            <a:endParaRPr lang="en-US" dirty="0"/>
          </a:p>
          <a:p>
            <a:pPr algn="just"/>
            <a:r>
              <a:rPr lang="en-US" b="1" dirty="0"/>
              <a:t>Azure Premium SSD v2 and Ultra Disk Storage </a:t>
            </a:r>
            <a:r>
              <a:rPr lang="en-US" dirty="0"/>
              <a:t>are now available in </a:t>
            </a:r>
            <a:r>
              <a:rPr lang="en-US" b="1" dirty="0"/>
              <a:t>Australia Central 2</a:t>
            </a:r>
            <a:r>
              <a:rPr lang="en-US" dirty="0"/>
              <a:t> and </a:t>
            </a:r>
            <a:r>
              <a:rPr lang="en-US" b="1" dirty="0"/>
              <a:t>Norway West </a:t>
            </a:r>
            <a:r>
              <a:rPr lang="en-US" dirty="0"/>
              <a:t>regions. Azure Ultra Disk Storage delivers high throughput, high IOPS, and consistently low latency for Azure virtual machines, making it ideal for data-intensive workloads such as SAP HANA, top-tier databases, and transaction-heavy applications. </a:t>
            </a:r>
          </a:p>
          <a:p>
            <a:pPr algn="just"/>
            <a:r>
              <a:rPr lang="en-US" dirty="0"/>
              <a:t>Azure Premium SSD v2, a next-generation general-purpose block storage solution, offers sub-millisecond latencies and exceptional price performance for IO-intensive workloads at a low cost. It is well-suited for a broad range of enterprise production scenarios, including SQL Server, Oracle, MariaDB, SAP, Cassandra, MongoDB, big data analytics, gaming on virtual machines, and stateful containers. </a:t>
            </a:r>
          </a:p>
        </p:txBody>
      </p:sp>
    </p:spTree>
    <p:extLst>
      <p:ext uri="{BB962C8B-B14F-4D97-AF65-F5344CB8AC3E}">
        <p14:creationId xmlns:p14="http://schemas.microsoft.com/office/powerpoint/2010/main" val="3259403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4BC30-BE9D-D666-D8EC-C477902CDD33}"/>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089CA58-5DC8-3994-AD5C-78748D2555F0}"/>
              </a:ext>
            </a:extLst>
          </p:cNvPr>
          <p:cNvSpPr>
            <a:spLocks noGrp="1"/>
          </p:cNvSpPr>
          <p:nvPr>
            <p:ph type="body" sz="quarter" idx="10"/>
          </p:nvPr>
        </p:nvSpPr>
        <p:spPr/>
        <p:txBody>
          <a:bodyPr/>
          <a:lstStyle/>
          <a:p>
            <a:pPr algn="just"/>
            <a:r>
              <a:rPr lang="en-US" sz="1000" dirty="0">
                <a:hlinkClick r:id="rId2"/>
              </a:rPr>
              <a:t>Generally Available: Azure Premium SSD v2 now available in more regions</a:t>
            </a:r>
            <a:endParaRPr lang="en-US" sz="1000" dirty="0"/>
          </a:p>
          <a:p>
            <a:pPr algn="just"/>
            <a:r>
              <a:rPr lang="en-US" sz="1000" dirty="0"/>
              <a:t>MS announced that </a:t>
            </a:r>
            <a:r>
              <a:rPr lang="en-US" sz="1000" b="1" dirty="0"/>
              <a:t>Premium SSD v2 is now GA </a:t>
            </a:r>
            <a:r>
              <a:rPr lang="en-US" sz="1000" dirty="0"/>
              <a:t>in the following non-AZ regions: US West, UK West, Canada East, Australia Southeast, North Central US, West Central US, Australia Central 2, and Norway West. Azure Premium SSD v2, a next-generation general-purpose block storage solution, offers sub-millisecond latencies and exceptional price performance for IO-intensive workloads at a low cost. </a:t>
            </a:r>
          </a:p>
        </p:txBody>
      </p:sp>
      <p:sp>
        <p:nvSpPr>
          <p:cNvPr id="11" name="Title 10">
            <a:extLst>
              <a:ext uri="{FF2B5EF4-FFF2-40B4-BE49-F238E27FC236}">
                <a16:creationId xmlns:a16="http://schemas.microsoft.com/office/drawing/2014/main" id="{9338C940-1C5A-F159-79FA-059EBE1E77FE}"/>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79819030-1C59-2813-CD9C-4D9347E3D50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B6F37A70-680F-B50D-A1A9-E9D2AE2C922F}"/>
              </a:ext>
            </a:extLst>
          </p:cNvPr>
          <p:cNvSpPr>
            <a:spLocks noGrp="1"/>
          </p:cNvSpPr>
          <p:nvPr>
            <p:ph type="body" sz="quarter" idx="16"/>
          </p:nvPr>
        </p:nvSpPr>
        <p:spPr/>
        <p:txBody>
          <a:bodyPr/>
          <a:lstStyle/>
          <a:p>
            <a:pPr algn="just"/>
            <a:r>
              <a:rPr lang="en-US" dirty="0">
                <a:hlinkClick r:id="rId3"/>
              </a:rPr>
              <a:t>Public Preview: Cross-tenant customer-managed keys for Azure NetApp Files volume encryption</a:t>
            </a:r>
            <a:endParaRPr lang="en-US" dirty="0"/>
          </a:p>
          <a:p>
            <a:pPr algn="just"/>
            <a:r>
              <a:rPr lang="en-US" dirty="0"/>
              <a:t>This feature </a:t>
            </a:r>
            <a:r>
              <a:rPr lang="en-US" b="1" dirty="0"/>
              <a:t>enables individual customers to manage own keys across different tenancies.</a:t>
            </a:r>
            <a:r>
              <a:rPr lang="en-US" dirty="0"/>
              <a:t> In scenarios such as SaaS provider/user configurations, it ensures that the end user retains full control of keys, rather than the SaaS provider. This capability provides </a:t>
            </a:r>
            <a:r>
              <a:rPr lang="en-US" b="1" dirty="0"/>
              <a:t>SaaS providers </a:t>
            </a:r>
            <a:r>
              <a:rPr lang="en-US" dirty="0"/>
              <a:t>with the flexibility to offer customers customizable key management options. It is available in all Azure NetApp Files supported regions.</a:t>
            </a:r>
          </a:p>
        </p:txBody>
      </p:sp>
    </p:spTree>
    <p:extLst>
      <p:ext uri="{BB962C8B-B14F-4D97-AF65-F5344CB8AC3E}">
        <p14:creationId xmlns:p14="http://schemas.microsoft.com/office/powerpoint/2010/main" val="670539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152D9-DBC8-1BB3-CB3A-906BE1CABE4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42DF6D2C-F56A-685B-1BF3-E4EBF4C6CDA8}"/>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4047DB6-1854-02E5-91AF-2A84CBC86224}"/>
              </a:ext>
            </a:extLst>
          </p:cNvPr>
          <p:cNvSpPr>
            <a:spLocks noGrp="1"/>
          </p:cNvSpPr>
          <p:nvPr>
            <p:ph type="title"/>
          </p:nvPr>
        </p:nvSpPr>
        <p:spPr/>
        <p:txBody>
          <a:bodyPr/>
          <a:lstStyle/>
          <a:p>
            <a:r>
              <a:rPr lang="en-US" sz="1800" dirty="0"/>
              <a:t>Storage &amp; Data Updates</a:t>
            </a:r>
            <a:endParaRPr lang="en-US" dirty="0"/>
          </a:p>
        </p:txBody>
      </p:sp>
      <p:sp>
        <p:nvSpPr>
          <p:cNvPr id="13" name="Text Placeholder 12">
            <a:extLst>
              <a:ext uri="{FF2B5EF4-FFF2-40B4-BE49-F238E27FC236}">
                <a16:creationId xmlns:a16="http://schemas.microsoft.com/office/drawing/2014/main" id="{D3C9CC31-A12C-B5F1-6B1A-86D3C7CE03BA}"/>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5F082C05-93E4-F01C-DC62-70427109EFEE}"/>
              </a:ext>
            </a:extLst>
          </p:cNvPr>
          <p:cNvSpPr>
            <a:spLocks noGrp="1"/>
          </p:cNvSpPr>
          <p:nvPr>
            <p:ph type="body" sz="quarter" idx="16"/>
          </p:nvPr>
        </p:nvSpPr>
        <p:spPr>
          <a:xfrm>
            <a:off x="342900" y="855081"/>
            <a:ext cx="3955312" cy="1541756"/>
          </a:xfrm>
        </p:spPr>
        <p:txBody>
          <a:bodyPr/>
          <a:lstStyle/>
          <a:p>
            <a:pPr algn="just"/>
            <a:r>
              <a:rPr lang="en-US" dirty="0">
                <a:hlinkClick r:id="rId2"/>
              </a:rPr>
              <a:t>Generally Available: Azure Storage Actions – Serverless storage data management</a:t>
            </a:r>
            <a:endParaRPr lang="en-US" dirty="0"/>
          </a:p>
          <a:p>
            <a:pPr algn="just"/>
            <a:r>
              <a:rPr lang="en-US" dirty="0"/>
              <a:t>Azure Storage Actions is fully managed platform that transforms how organizations automate data management tasks for </a:t>
            </a:r>
            <a:r>
              <a:rPr lang="en-US" b="1" dirty="0"/>
              <a:t>Azure Blob and Data Lake Storage,</a:t>
            </a:r>
            <a:r>
              <a:rPr lang="en-US" dirty="0"/>
              <a:t> is now generally available in select Azure regions.</a:t>
            </a:r>
          </a:p>
          <a:p>
            <a:pPr algn="just"/>
            <a:r>
              <a:rPr lang="en-US" dirty="0"/>
              <a:t>Azure Storage Actions enables to quickly compose and deploy tasks that can scan, analyze and process billions of objects across multiple storage accounts without requiring any programming skills.</a:t>
            </a:r>
          </a:p>
        </p:txBody>
      </p:sp>
    </p:spTree>
    <p:extLst>
      <p:ext uri="{BB962C8B-B14F-4D97-AF65-F5344CB8AC3E}">
        <p14:creationId xmlns:p14="http://schemas.microsoft.com/office/powerpoint/2010/main" val="3507518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Databases</a:t>
            </a:r>
          </a:p>
        </p:txBody>
      </p:sp>
    </p:spTree>
    <p:extLst>
      <p:ext uri="{BB962C8B-B14F-4D97-AF65-F5344CB8AC3E}">
        <p14:creationId xmlns:p14="http://schemas.microsoft.com/office/powerpoint/2010/main" val="1240959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893715-9869-88DC-2CB8-A7701BFB332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69D1DAA-5541-5F8D-D325-1706397A6A43}"/>
              </a:ext>
            </a:extLst>
          </p:cNvPr>
          <p:cNvSpPr>
            <a:spLocks noGrp="1"/>
          </p:cNvSpPr>
          <p:nvPr>
            <p:ph type="body" sz="quarter" idx="10"/>
          </p:nvPr>
        </p:nvSpPr>
        <p:spPr/>
        <p:txBody>
          <a:bodyPr/>
          <a:lstStyle/>
          <a:p>
            <a:r>
              <a:rPr lang="en-US" sz="1000" dirty="0">
                <a:hlinkClick r:id="rId2"/>
              </a:rPr>
              <a:t>Generally Available: Azure SQL updates for mid-April 2025</a:t>
            </a:r>
            <a:endParaRPr lang="en-US" sz="1000" dirty="0"/>
          </a:p>
          <a:p>
            <a:pPr marL="171450" indent="-171450">
              <a:buFont typeface="Arial" panose="020B0604020202020204" pitchFamily="34" charset="0"/>
              <a:buChar char="•"/>
            </a:pPr>
            <a:r>
              <a:rPr lang="en-US" sz="1000" dirty="0"/>
              <a:t>Read-access geo-zone redundant storage (RA-GZRS) as a backup storage type is now generally available for non-hyperscale service tiers. Pricing for RA-GZRS is now the same as RA-GRS in regions where available.</a:t>
            </a:r>
          </a:p>
        </p:txBody>
      </p:sp>
      <p:sp>
        <p:nvSpPr>
          <p:cNvPr id="11" name="Title 10">
            <a:extLst>
              <a:ext uri="{FF2B5EF4-FFF2-40B4-BE49-F238E27FC236}">
                <a16:creationId xmlns:a16="http://schemas.microsoft.com/office/drawing/2014/main" id="{B05E9534-3C35-9313-C6E7-9E564BDFC466}"/>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DE6CD169-A2F9-0F7E-49EE-EC7FAE204B1C}"/>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61510AD9-2A44-5DDF-30FA-DE4500EB2760}"/>
              </a:ext>
            </a:extLst>
          </p:cNvPr>
          <p:cNvSpPr>
            <a:spLocks noGrp="1"/>
          </p:cNvSpPr>
          <p:nvPr>
            <p:ph type="body" sz="quarter" idx="16"/>
          </p:nvPr>
        </p:nvSpPr>
        <p:spPr/>
        <p:txBody>
          <a:bodyPr/>
          <a:lstStyle/>
          <a:p>
            <a:pPr algn="just"/>
            <a:r>
              <a:rPr lang="en-US" dirty="0">
                <a:hlinkClick r:id="rId3"/>
              </a:rPr>
              <a:t>Public Preview: Azure SQL updates for late-April 2025</a:t>
            </a:r>
            <a:endParaRPr lang="en-US" dirty="0"/>
          </a:p>
          <a:p>
            <a:pPr marL="171450" indent="-171450" algn="just">
              <a:buFont typeface="Arial" panose="020B0604020202020204" pitchFamily="34" charset="0"/>
              <a:buChar char="•"/>
            </a:pPr>
            <a:r>
              <a:rPr lang="en-US" dirty="0"/>
              <a:t>The MSSQL extension for VS Code now includes Schema Compare in its April release—making it easier to compare database schemas, identify differences, and apply updates across databases or files.</a:t>
            </a:r>
          </a:p>
        </p:txBody>
      </p:sp>
    </p:spTree>
    <p:extLst>
      <p:ext uri="{BB962C8B-B14F-4D97-AF65-F5344CB8AC3E}">
        <p14:creationId xmlns:p14="http://schemas.microsoft.com/office/powerpoint/2010/main" val="58001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382597"/>
          </a:xfrm>
        </p:spPr>
        <p:txBody>
          <a:bodyPr/>
          <a:lstStyle/>
          <a:p>
            <a:pPr algn="just"/>
            <a:r>
              <a:rPr lang="en-US" sz="1000" dirty="0">
                <a:hlinkClick r:id="rId2"/>
              </a:rPr>
              <a:t>Generally Available: Support for time-series databases in the migration service for Azure Database for PostgreSQL</a:t>
            </a:r>
            <a:endParaRPr lang="en-US" sz="1000" dirty="0"/>
          </a:p>
          <a:p>
            <a:pPr algn="just"/>
            <a:r>
              <a:rPr lang="en-US" sz="1000" dirty="0"/>
              <a:t>It is now possible to use migration service in Azure Database for PostgreSQL to easily migrate time-series databases—without dropping the extension.</a:t>
            </a:r>
          </a:p>
          <a:p>
            <a:pPr algn="just"/>
            <a:r>
              <a:rPr lang="en-US" sz="1000" dirty="0"/>
              <a:t>This new capability replaces the slow, tedious processes required previously—using </a:t>
            </a:r>
            <a:r>
              <a:rPr lang="en-US" sz="1000" dirty="0" err="1"/>
              <a:t>pg_dump</a:t>
            </a:r>
            <a:r>
              <a:rPr lang="en-US" sz="1000" dirty="0"/>
              <a:t> and </a:t>
            </a:r>
            <a:r>
              <a:rPr lang="en-US" sz="1000" dirty="0" err="1"/>
              <a:t>pg_restore</a:t>
            </a:r>
            <a:r>
              <a:rPr lang="en-US" sz="1000" dirty="0"/>
              <a:t>, or dropping the </a:t>
            </a:r>
            <a:r>
              <a:rPr lang="en-US" sz="1000" dirty="0" err="1"/>
              <a:t>TimescaleDB</a:t>
            </a:r>
            <a:r>
              <a:rPr lang="en-US" sz="1000" dirty="0"/>
              <a:t> extension, then recreating it after migration.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243885"/>
          </a:xfrm>
        </p:spPr>
        <p:txBody>
          <a:bodyPr/>
          <a:lstStyle/>
          <a:p>
            <a:pPr algn="just"/>
            <a:r>
              <a:rPr lang="en-US" dirty="0">
                <a:hlinkClick r:id="rId3"/>
              </a:rPr>
              <a:t>Generally Available: Azure Database for PostgreSQL - Azure Data Factory service principal authentication</a:t>
            </a:r>
            <a:endParaRPr lang="en-US" dirty="0"/>
          </a:p>
          <a:p>
            <a:pPr algn="just"/>
            <a:r>
              <a:rPr lang="en-US" dirty="0"/>
              <a:t>MS announced possibility to use service principal Entra authentication to connect Azure Database for PostgreSQL instance with Azure Synapse Analytics and Azure Data Factory. This feature enhances security and simplifies the authentication process. </a:t>
            </a:r>
          </a:p>
        </p:txBody>
      </p:sp>
    </p:spTree>
    <p:extLst>
      <p:ext uri="{BB962C8B-B14F-4D97-AF65-F5344CB8AC3E}">
        <p14:creationId xmlns:p14="http://schemas.microsoft.com/office/powerpoint/2010/main" val="177697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4114800"/>
          </a:xfrm>
        </p:spPr>
        <p:txBody>
          <a:bodyPr/>
          <a:lstStyle/>
          <a:p>
            <a:pPr algn="just"/>
            <a:r>
              <a:rPr lang="en-US" sz="900" dirty="0">
                <a:hlinkClick r:id="rId2"/>
              </a:rPr>
              <a:t>Public Preview: Azure virtual network terminal access point (TAP)</a:t>
            </a:r>
            <a:endParaRPr lang="en-US" sz="900" dirty="0"/>
          </a:p>
          <a:p>
            <a:pPr algn="just"/>
            <a:r>
              <a:rPr lang="en-US" sz="900" b="1" dirty="0"/>
              <a:t>Virtual network TAP </a:t>
            </a:r>
            <a:r>
              <a:rPr lang="en-US" sz="900" dirty="0"/>
              <a:t>enables customers to continuously stream virtual machine network traffic to a network packet collector or analytics tool. Unlike traditional packet capture solutions that require the deployment of additional agents or network appliances, virtual network TAP leverages Azure’s native infrastructure to mirror traffic with minimal overhead, enhancing both analytics and security capabilities. </a:t>
            </a:r>
          </a:p>
          <a:p>
            <a:pPr algn="just"/>
            <a:r>
              <a:rPr lang="en-US" sz="900" dirty="0"/>
              <a:t>As organizations migrate to the cloud, traditional network monitoring approaches often fall short. Many security and performance monitoring tools depend on packet-level visibility, which is challenging to obtain in cloud environments. Virtual network TAP addresses this challenge by offering the following benefits: </a:t>
            </a:r>
          </a:p>
          <a:p>
            <a:pPr marL="171450" indent="-171450" algn="just">
              <a:buFont typeface="Arial" panose="020B0604020202020204" pitchFamily="34" charset="0"/>
              <a:buChar char="•"/>
            </a:pPr>
            <a:r>
              <a:rPr lang="en-US" sz="900" b="1" dirty="0"/>
              <a:t>Agentless</a:t>
            </a:r>
            <a:r>
              <a:rPr lang="en-US" sz="900" dirty="0"/>
              <a:t>, transparent traffic mirroring without having to alter topology </a:t>
            </a:r>
          </a:p>
          <a:p>
            <a:pPr marL="171450" indent="-171450" algn="just">
              <a:buFont typeface="Arial" panose="020B0604020202020204" pitchFamily="34" charset="0"/>
              <a:buChar char="•"/>
            </a:pPr>
            <a:r>
              <a:rPr lang="en-US" sz="900" b="1" dirty="0"/>
              <a:t>Zero performance impact on VMs</a:t>
            </a:r>
            <a:r>
              <a:rPr lang="en-US" sz="900" dirty="0"/>
              <a:t>; mirrored traffic does not count against VM bandwidth. </a:t>
            </a:r>
          </a:p>
          <a:p>
            <a:pPr marL="171450" indent="-171450" algn="just">
              <a:buFont typeface="Arial" panose="020B0604020202020204" pitchFamily="34" charset="0"/>
              <a:buChar char="•"/>
            </a:pPr>
            <a:r>
              <a:rPr lang="en-US" sz="900" b="1" dirty="0"/>
              <a:t>Broad compatibility with third-party security </a:t>
            </a:r>
            <a:r>
              <a:rPr lang="en-US" sz="900" dirty="0"/>
              <a:t>and monitoring tools, allowing seamless integration into existing cybersecurity frameworks. </a:t>
            </a:r>
          </a:p>
          <a:p>
            <a:pPr algn="just"/>
            <a:r>
              <a:rPr lang="en-US" sz="900" dirty="0"/>
              <a:t>Limitations:</a:t>
            </a:r>
          </a:p>
          <a:p>
            <a:pPr marL="171450" indent="-171450" algn="just">
              <a:buFont typeface="Arial" panose="020B0604020202020204" pitchFamily="34" charset="0"/>
              <a:buChar char="•"/>
            </a:pPr>
            <a:r>
              <a:rPr lang="en-US" sz="900" dirty="0"/>
              <a:t>Virtual network TAP only supports </a:t>
            </a:r>
            <a:r>
              <a:rPr lang="en-US" sz="900" b="1" dirty="0"/>
              <a:t>virtual machine's (VM) network interface </a:t>
            </a:r>
            <a:r>
              <a:rPr lang="en-US" sz="900" dirty="0"/>
              <a:t>as a </a:t>
            </a:r>
            <a:r>
              <a:rPr lang="en-US" sz="900" b="1" dirty="0"/>
              <a:t>mirroring source</a:t>
            </a:r>
            <a:r>
              <a:rPr lang="en-US" sz="900" dirty="0"/>
              <a:t>.</a:t>
            </a:r>
          </a:p>
          <a:p>
            <a:pPr marL="171450" indent="-171450" algn="just">
              <a:buFont typeface="Arial" panose="020B0604020202020204" pitchFamily="34" charset="0"/>
              <a:buChar char="•"/>
            </a:pPr>
            <a:r>
              <a:rPr lang="en-US" sz="900" dirty="0"/>
              <a:t>Virtual network TAP supports Load Balancer or VM's network interface as a </a:t>
            </a:r>
            <a:r>
              <a:rPr lang="en-US" sz="900" b="1" dirty="0"/>
              <a:t>destination resource for mirrored traffic</a:t>
            </a:r>
            <a:r>
              <a:rPr lang="en-US" sz="900" dirty="0"/>
              <a:t>.</a:t>
            </a:r>
          </a:p>
          <a:p>
            <a:pPr marL="171450" indent="-171450" algn="just">
              <a:buFont typeface="Arial" panose="020B0604020202020204" pitchFamily="34" charset="0"/>
              <a:buChar char="•"/>
            </a:pPr>
            <a:r>
              <a:rPr lang="en-US" sz="900" dirty="0"/>
              <a:t>Virtual </a:t>
            </a:r>
            <a:r>
              <a:rPr lang="en-US" sz="900" b="1" dirty="0"/>
              <a:t>network doesn't support Live Migration</a:t>
            </a:r>
            <a:r>
              <a:rPr lang="en-US" sz="900" dirty="0"/>
              <a:t>. VM set as source for virtual network TAP will have live migration disabled.</a:t>
            </a:r>
          </a:p>
          <a:p>
            <a:pPr algn="just"/>
            <a:endParaRPr lang="en-US" sz="900" dirty="0"/>
          </a:p>
        </p:txBody>
      </p:sp>
      <p:pic>
        <p:nvPicPr>
          <p:cNvPr id="1026" name="Picture 2" descr="Diagram of how virtual network TAP works.">
            <a:extLst>
              <a:ext uri="{FF2B5EF4-FFF2-40B4-BE49-F238E27FC236}">
                <a16:creationId xmlns:a16="http://schemas.microsoft.com/office/drawing/2014/main" id="{193107CB-9C25-1C33-FA61-37017C5D7D2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92562" y="1730921"/>
            <a:ext cx="2714736" cy="3219525"/>
          </a:xfrm>
          <a:prstGeom prst="rect">
            <a:avLst/>
          </a:prstGeom>
          <a:noFill/>
          <a:extLst>
            <a:ext uri="{909E8E84-426E-40DD-AFC4-6F175D3DCCD1}">
              <a14:hiddenFill xmlns:a14="http://schemas.microsoft.com/office/drawing/2010/main">
                <a:solidFill>
                  <a:srgbClr val="FFFFFF"/>
                </a:solidFill>
              </a14:hiddenFill>
            </a:ext>
          </a:extLst>
        </p:spPr>
      </p:pic>
      <p:sp>
        <p:nvSpPr>
          <p:cNvPr id="2" name="Text Placeholder 13">
            <a:extLst>
              <a:ext uri="{FF2B5EF4-FFF2-40B4-BE49-F238E27FC236}">
                <a16:creationId xmlns:a16="http://schemas.microsoft.com/office/drawing/2014/main" id="{C17D007E-A081-E9BB-C470-CE2C14D56F01}"/>
              </a:ext>
            </a:extLst>
          </p:cNvPr>
          <p:cNvSpPr txBox="1">
            <a:spLocks/>
          </p:cNvSpPr>
          <p:nvPr/>
        </p:nvSpPr>
        <p:spPr>
          <a:xfrm>
            <a:off x="4769934" y="173620"/>
            <a:ext cx="3955312" cy="1557301"/>
          </a:xfrm>
          <a:prstGeom prst="rect">
            <a:avLst/>
          </a:prstGeom>
        </p:spPr>
        <p:txBody>
          <a:bodyPr vert="horz" lIns="0" tIns="0" rIns="0" bIns="0" rtlCol="0">
            <a:noAutofit/>
          </a:bodyPr>
          <a:lstStyle>
            <a:lvl1pPr marL="0" indent="0" algn="l" defTabSz="685800" rtl="0" eaLnBrk="1" latinLnBrk="0" hangingPunct="1">
              <a:lnSpc>
                <a:spcPct val="110000"/>
              </a:lnSpc>
              <a:spcBef>
                <a:spcPts val="450"/>
              </a:spcBef>
              <a:spcAft>
                <a:spcPts val="0"/>
              </a:spcAft>
              <a:buFont typeface="Arial" panose="020B0604020202020204" pitchFamily="34" charset="0"/>
              <a:buNone/>
              <a:tabLst>
                <a:tab pos="2438400" algn="l"/>
              </a:tabLst>
              <a:defRPr sz="1000" b="0" i="0" kern="1200" baseline="0">
                <a:solidFill>
                  <a:schemeClr val="tx1"/>
                </a:solidFill>
                <a:latin typeface="+mj-lt"/>
                <a:ea typeface="Calibri" panose="020F0502020204030204" pitchFamily="34" charset="0"/>
                <a:cs typeface="Calibri" panose="020F0502020204030204" pitchFamily="34" charset="0"/>
              </a:defRPr>
            </a:lvl1pPr>
            <a:lvl2pPr marL="3429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2pPr>
            <a:lvl3pPr marL="6858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3pPr>
            <a:lvl4pPr marL="10287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4pPr>
            <a:lvl5pPr marL="1371600" indent="0" algn="l" defTabSz="685800" rtl="0" eaLnBrk="1" latinLnBrk="0" hangingPunct="1">
              <a:lnSpc>
                <a:spcPct val="110000"/>
              </a:lnSpc>
              <a:spcBef>
                <a:spcPts val="450"/>
              </a:spcBef>
              <a:spcAft>
                <a:spcPts val="0"/>
              </a:spcAft>
              <a:buFont typeface="Arial" panose="020B0604020202020204" pitchFamily="34" charset="0"/>
              <a:buNone/>
              <a:defRPr sz="750" b="0" i="0" kern="1200">
                <a:solidFill>
                  <a:schemeClr val="tx1"/>
                </a:solidFill>
                <a:latin typeface="+mn-lt"/>
                <a:ea typeface="Calibri" panose="020F0502020204030204" pitchFamily="34" charset="0"/>
                <a:cs typeface="Calibri" panose="020F050202020403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171450" indent="-171450" algn="just">
              <a:buFont typeface="Arial" panose="020B0604020202020204" pitchFamily="34" charset="0"/>
              <a:buChar char="•"/>
            </a:pPr>
            <a:r>
              <a:rPr lang="en-US" sz="900" dirty="0"/>
              <a:t>VMs behind a Standard Load Balancer with </a:t>
            </a:r>
            <a:r>
              <a:rPr lang="en-US" sz="900" b="1" dirty="0"/>
              <a:t>Floating IP enabled </a:t>
            </a:r>
            <a:r>
              <a:rPr lang="en-US" sz="900" dirty="0"/>
              <a:t>can't be set as a mirroring source.</a:t>
            </a:r>
          </a:p>
          <a:p>
            <a:pPr marL="171450" indent="-171450" algn="just">
              <a:buFont typeface="Arial" panose="020B0604020202020204" pitchFamily="34" charset="0"/>
              <a:buChar char="•"/>
            </a:pPr>
            <a:r>
              <a:rPr lang="en-US" sz="900" dirty="0"/>
              <a:t>VMs behind Basic Load Balancer can't be set as a mirroring source.</a:t>
            </a:r>
          </a:p>
          <a:p>
            <a:pPr marL="171450" indent="-171450" algn="just">
              <a:buFont typeface="Arial" panose="020B0604020202020204" pitchFamily="34" charset="0"/>
              <a:buChar char="•"/>
            </a:pPr>
            <a:r>
              <a:rPr lang="en-US" sz="900" dirty="0"/>
              <a:t>Virtual network doesn't support mirroring of inbound Private Link Service traffic.</a:t>
            </a:r>
          </a:p>
          <a:p>
            <a:pPr marL="171450" indent="-171450" algn="just">
              <a:buFont typeface="Arial" panose="020B0604020202020204" pitchFamily="34" charset="0"/>
              <a:buChar char="•"/>
            </a:pPr>
            <a:r>
              <a:rPr lang="en-US" sz="900" dirty="0"/>
              <a:t>VMs in a virtual network with encryption enabled can't be set as mirroring source.</a:t>
            </a:r>
          </a:p>
          <a:p>
            <a:pPr marL="171450" indent="-171450" algn="just">
              <a:buFont typeface="Arial" panose="020B0604020202020204" pitchFamily="34" charset="0"/>
              <a:buChar char="•"/>
            </a:pPr>
            <a:r>
              <a:rPr lang="en-US" sz="900" dirty="0"/>
              <a:t>Virtual network TAP </a:t>
            </a:r>
            <a:r>
              <a:rPr lang="en-US" sz="900" b="1" dirty="0"/>
              <a:t>doesn't support IPv6.</a:t>
            </a:r>
          </a:p>
          <a:p>
            <a:pPr marL="171450" indent="-171450" algn="just">
              <a:buFont typeface="Arial" panose="020B0604020202020204" pitchFamily="34" charset="0"/>
              <a:buChar char="•"/>
            </a:pPr>
            <a:r>
              <a:rPr lang="en-US" sz="900" dirty="0"/>
              <a:t>When a VM is added or removed as a source, the VM </a:t>
            </a:r>
            <a:r>
              <a:rPr lang="en-US" sz="900" b="1" dirty="0"/>
              <a:t>might experience network downtime</a:t>
            </a:r>
            <a:r>
              <a:rPr lang="en-US" sz="900" dirty="0"/>
              <a:t> (up to 60 seconds).</a:t>
            </a:r>
          </a:p>
        </p:txBody>
      </p:sp>
    </p:spTree>
    <p:extLst>
      <p:ext uri="{BB962C8B-B14F-4D97-AF65-F5344CB8AC3E}">
        <p14:creationId xmlns:p14="http://schemas.microsoft.com/office/powerpoint/2010/main" val="3658580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71DA1-B55D-EF7E-C705-3E2EBD8AB3D2}"/>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3337F290-7F05-F6C7-FB30-521D100BB24B}"/>
              </a:ext>
            </a:extLst>
          </p:cNvPr>
          <p:cNvSpPr>
            <a:spLocks noGrp="1"/>
          </p:cNvSpPr>
          <p:nvPr>
            <p:ph type="body" sz="quarter" idx="10"/>
          </p:nvPr>
        </p:nvSpPr>
        <p:spPr/>
        <p:txBody>
          <a:bodyPr/>
          <a:lstStyle/>
          <a:p>
            <a:pPr algn="just"/>
            <a:r>
              <a:rPr lang="en-US" sz="1000" dirty="0">
                <a:hlinkClick r:id="rId2"/>
              </a:rPr>
              <a:t>Generally Available: Support for Mongo 8.0 on vCore-based Azure Cosmos DB for MongoDB</a:t>
            </a:r>
            <a:endParaRPr lang="en-US" sz="1000" dirty="0"/>
          </a:p>
          <a:p>
            <a:pPr algn="just"/>
            <a:r>
              <a:rPr lang="en-US" sz="1000" dirty="0"/>
              <a:t>It is now possible to use MongoDB version 8.0 on vCore-based Azure Cosmos DB for MongoDB. This release provides access to the latest MongoDB features, helping build and manage applications more efficiently. </a:t>
            </a:r>
          </a:p>
        </p:txBody>
      </p:sp>
      <p:sp>
        <p:nvSpPr>
          <p:cNvPr id="11" name="Title 10">
            <a:extLst>
              <a:ext uri="{FF2B5EF4-FFF2-40B4-BE49-F238E27FC236}">
                <a16:creationId xmlns:a16="http://schemas.microsoft.com/office/drawing/2014/main" id="{C62E7423-4266-2E57-7ECF-35621C61E13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915420FD-81AB-F129-C44C-1ADB2CE5081E}"/>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99C1840-42CB-2AAA-82F4-807BF7A8EB8F}"/>
              </a:ext>
            </a:extLst>
          </p:cNvPr>
          <p:cNvSpPr>
            <a:spLocks noGrp="1"/>
          </p:cNvSpPr>
          <p:nvPr>
            <p:ph type="body" sz="quarter" idx="16"/>
          </p:nvPr>
        </p:nvSpPr>
        <p:spPr>
          <a:xfrm>
            <a:off x="342900" y="855080"/>
            <a:ext cx="3955312" cy="1025759"/>
          </a:xfrm>
        </p:spPr>
        <p:txBody>
          <a:bodyPr/>
          <a:lstStyle/>
          <a:p>
            <a:pPr algn="just"/>
            <a:r>
              <a:rPr lang="en-US" dirty="0">
                <a:hlinkClick r:id="rId3"/>
              </a:rPr>
              <a:t>Generally Available: Latest PostgreSQL minor versions supported by Azure Database for PostgreSQL – Flexible Server</a:t>
            </a:r>
            <a:endParaRPr lang="en-US" dirty="0"/>
          </a:p>
          <a:p>
            <a:pPr algn="just"/>
            <a:r>
              <a:rPr lang="en-US" dirty="0"/>
              <a:t>PostgreSQL minor versions 17.4, 16.8, 15.12, 14.17, and 13.20 are now supported by Azure Database for PostgreSQL – Flexible Server.   </a:t>
            </a:r>
          </a:p>
          <a:p>
            <a:pPr algn="just"/>
            <a:r>
              <a:rPr lang="en-US" dirty="0"/>
              <a:t> </a:t>
            </a:r>
          </a:p>
        </p:txBody>
      </p:sp>
    </p:spTree>
    <p:extLst>
      <p:ext uri="{BB962C8B-B14F-4D97-AF65-F5344CB8AC3E}">
        <p14:creationId xmlns:p14="http://schemas.microsoft.com/office/powerpoint/2010/main" val="72484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30A3B-5B5F-E3BD-A4F6-C2C8DE0B4DB6}"/>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E1FE15C0-EAEC-E6D4-AEAC-82109CB7780D}"/>
              </a:ext>
            </a:extLst>
          </p:cNvPr>
          <p:cNvSpPr>
            <a:spLocks noGrp="1"/>
          </p:cNvSpPr>
          <p:nvPr>
            <p:ph type="body" sz="quarter" idx="10"/>
          </p:nvPr>
        </p:nvSpPr>
        <p:spPr/>
        <p:txBody>
          <a:bodyPr/>
          <a:lstStyle/>
          <a:p>
            <a:pPr algn="just"/>
            <a:r>
              <a:rPr lang="en-US" sz="1000" dirty="0">
                <a:hlinkClick r:id="rId2"/>
              </a:rPr>
              <a:t>Public Preview: </a:t>
            </a:r>
            <a:r>
              <a:rPr lang="en-US" sz="1000" dirty="0" err="1">
                <a:hlinkClick r:id="rId2"/>
              </a:rPr>
              <a:t>Versionless</a:t>
            </a:r>
            <a:r>
              <a:rPr lang="en-US" sz="1000" dirty="0">
                <a:hlinkClick r:id="rId2"/>
              </a:rPr>
              <a:t> customer managed keys in Azure Database for PostgreSQL flexible Server</a:t>
            </a:r>
            <a:endParaRPr lang="en-US" sz="1000" dirty="0"/>
          </a:p>
          <a:p>
            <a:pPr algn="just"/>
            <a:r>
              <a:rPr lang="en-US" sz="1000" dirty="0"/>
              <a:t>It is now longer needed to manage the key version for customer-managed keys (CMKs) in Azure Database for PostgreSQL flexible Server. </a:t>
            </a:r>
            <a:r>
              <a:rPr lang="en-US" sz="1000" dirty="0" err="1"/>
              <a:t>Versionless</a:t>
            </a:r>
            <a:r>
              <a:rPr lang="en-US" sz="1000" dirty="0"/>
              <a:t> keys automate the propagation of newly rotated CMKs independent of the rotation method (auto-rotation or manual). </a:t>
            </a:r>
          </a:p>
        </p:txBody>
      </p:sp>
      <p:sp>
        <p:nvSpPr>
          <p:cNvPr id="11" name="Title 10">
            <a:extLst>
              <a:ext uri="{FF2B5EF4-FFF2-40B4-BE49-F238E27FC236}">
                <a16:creationId xmlns:a16="http://schemas.microsoft.com/office/drawing/2014/main" id="{96FF38FE-F7F4-39FA-FD76-EE7224F55359}"/>
              </a:ext>
            </a:extLst>
          </p:cNvPr>
          <p:cNvSpPr>
            <a:spLocks noGrp="1"/>
          </p:cNvSpPr>
          <p:nvPr>
            <p:ph type="title"/>
          </p:nvPr>
        </p:nvSpPr>
        <p:spPr/>
        <p:txBody>
          <a:bodyPr/>
          <a:lstStyle/>
          <a:p>
            <a:r>
              <a:rPr lang="en-US" sz="1800" dirty="0"/>
              <a:t>Databases Updates</a:t>
            </a:r>
            <a:endParaRPr lang="en-US" dirty="0"/>
          </a:p>
        </p:txBody>
      </p:sp>
      <p:sp>
        <p:nvSpPr>
          <p:cNvPr id="13" name="Text Placeholder 12">
            <a:extLst>
              <a:ext uri="{FF2B5EF4-FFF2-40B4-BE49-F238E27FC236}">
                <a16:creationId xmlns:a16="http://schemas.microsoft.com/office/drawing/2014/main" id="{7ADF7F88-4577-68E6-C1CF-62135B255195}"/>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75C4F3-4834-7F0D-397C-729C14BBA3BD}"/>
              </a:ext>
            </a:extLst>
          </p:cNvPr>
          <p:cNvSpPr>
            <a:spLocks noGrp="1"/>
          </p:cNvSpPr>
          <p:nvPr>
            <p:ph type="body" sz="quarter" idx="16"/>
          </p:nvPr>
        </p:nvSpPr>
        <p:spPr/>
        <p:txBody>
          <a:bodyPr/>
          <a:lstStyle/>
          <a:p>
            <a:pPr algn="just"/>
            <a:r>
              <a:rPr lang="en-US" dirty="0">
                <a:hlinkClick r:id="rId3"/>
              </a:rPr>
              <a:t>Generally Available: PostgreSQL 17 performance management server parameters now modifiable on Azure Database for PostgreSQL</a:t>
            </a:r>
            <a:endParaRPr lang="en-US" dirty="0"/>
          </a:p>
          <a:p>
            <a:pPr algn="just"/>
            <a:r>
              <a:rPr lang="en-US" dirty="0"/>
              <a:t>This enhancement provides greater flexibility and control over your database configurations, allowing to optimize performance and tailor settings to meet your specific needs. </a:t>
            </a:r>
          </a:p>
          <a:p>
            <a:pPr marL="171450" indent="-171450" algn="just">
              <a:buFont typeface="Arial" panose="020B0604020202020204" pitchFamily="34" charset="0"/>
              <a:buChar char="•"/>
            </a:pPr>
            <a:r>
              <a:rPr lang="en-US" dirty="0" err="1"/>
              <a:t>commit_timestamp_buffers</a:t>
            </a:r>
            <a:r>
              <a:rPr lang="en-US" dirty="0"/>
              <a:t>: Adjust the number of buffers allocated for commit timestamps. </a:t>
            </a:r>
          </a:p>
          <a:p>
            <a:pPr marL="171450" indent="-171450" algn="just">
              <a:buFont typeface="Arial" panose="020B0604020202020204" pitchFamily="34" charset="0"/>
              <a:buChar char="•"/>
            </a:pPr>
            <a:r>
              <a:rPr lang="en-US" dirty="0" err="1"/>
              <a:t>enable_parallel_append</a:t>
            </a:r>
            <a:r>
              <a:rPr lang="en-US" dirty="0"/>
              <a:t>: Enable or disable parallel append operations. </a:t>
            </a:r>
          </a:p>
          <a:p>
            <a:pPr marL="171450" indent="-171450" algn="just">
              <a:buFont typeface="Arial" panose="020B0604020202020204" pitchFamily="34" charset="0"/>
              <a:buChar char="•"/>
            </a:pPr>
            <a:r>
              <a:rPr lang="en-US" dirty="0" err="1"/>
              <a:t>event_triggers</a:t>
            </a:r>
            <a:r>
              <a:rPr lang="en-US" dirty="0"/>
              <a:t>: Configure event triggers for specific database events. </a:t>
            </a:r>
          </a:p>
          <a:p>
            <a:pPr marL="171450" indent="-171450" algn="just">
              <a:buFont typeface="Arial" panose="020B0604020202020204" pitchFamily="34" charset="0"/>
              <a:buChar char="•"/>
            </a:pPr>
            <a:r>
              <a:rPr lang="en-US" dirty="0" err="1"/>
              <a:t>multixact_member_buffers</a:t>
            </a:r>
            <a:r>
              <a:rPr lang="en-US" dirty="0"/>
              <a:t>: Set the number of buffers for multi-transaction members. </a:t>
            </a:r>
          </a:p>
          <a:p>
            <a:pPr marL="171450" indent="-171450" algn="just">
              <a:buFont typeface="Arial" panose="020B0604020202020204" pitchFamily="34" charset="0"/>
              <a:buChar char="•"/>
            </a:pPr>
            <a:r>
              <a:rPr lang="en-US" dirty="0" err="1"/>
              <a:t>multixact_offset_buffers</a:t>
            </a:r>
            <a:r>
              <a:rPr lang="en-US" dirty="0"/>
              <a:t>: Define the number of buffers for multi-transaction offsets. </a:t>
            </a:r>
          </a:p>
          <a:p>
            <a:pPr marL="171450" indent="-171450" algn="just">
              <a:buFont typeface="Arial" panose="020B0604020202020204" pitchFamily="34" charset="0"/>
              <a:buChar char="•"/>
            </a:pPr>
            <a:r>
              <a:rPr lang="en-US" dirty="0" err="1"/>
              <a:t>notify_buffers</a:t>
            </a:r>
            <a:r>
              <a:rPr lang="en-US" dirty="0"/>
              <a:t>: Manage the buffers used for notifications. </a:t>
            </a:r>
          </a:p>
          <a:p>
            <a:pPr marL="171450" indent="-171450" algn="just">
              <a:buFont typeface="Arial" panose="020B0604020202020204" pitchFamily="34" charset="0"/>
              <a:buChar char="•"/>
            </a:pPr>
            <a:r>
              <a:rPr lang="en-US" dirty="0" err="1"/>
              <a:t>serializable_buffers</a:t>
            </a:r>
            <a:r>
              <a:rPr lang="en-US" dirty="0"/>
              <a:t>: Control the buffers allocated for serializable transactions. </a:t>
            </a:r>
          </a:p>
          <a:p>
            <a:pPr marL="171450" indent="-171450" algn="just">
              <a:buFont typeface="Arial" panose="020B0604020202020204" pitchFamily="34" charset="0"/>
              <a:buChar char="•"/>
            </a:pPr>
            <a:r>
              <a:rPr lang="en-US" dirty="0" err="1"/>
              <a:t>subtransaction_buffers</a:t>
            </a:r>
            <a:r>
              <a:rPr lang="en-US" dirty="0"/>
              <a:t>: Adjust the buffers for </a:t>
            </a:r>
            <a:r>
              <a:rPr lang="en-US" dirty="0" err="1"/>
              <a:t>subtransactions</a:t>
            </a:r>
            <a:r>
              <a:rPr lang="en-US" dirty="0"/>
              <a:t>. </a:t>
            </a:r>
          </a:p>
          <a:p>
            <a:pPr marL="171450" indent="-171450" algn="just">
              <a:buFont typeface="Arial" panose="020B0604020202020204" pitchFamily="34" charset="0"/>
              <a:buChar char="•"/>
            </a:pPr>
            <a:r>
              <a:rPr lang="en-US" dirty="0" err="1"/>
              <a:t>transaction_buffers</a:t>
            </a:r>
            <a:r>
              <a:rPr lang="en-US" dirty="0"/>
              <a:t>: Set the number of buffers for transactions. </a:t>
            </a:r>
          </a:p>
          <a:p>
            <a:pPr marL="171450" indent="-171450" algn="just">
              <a:buFont typeface="Arial" panose="020B0604020202020204" pitchFamily="34" charset="0"/>
              <a:buChar char="•"/>
            </a:pPr>
            <a:r>
              <a:rPr lang="en-US" dirty="0" err="1"/>
              <a:t>plan_cache_mode</a:t>
            </a:r>
            <a:r>
              <a:rPr lang="en-US" dirty="0"/>
              <a:t>: Configure the caching mode for query plans. </a:t>
            </a:r>
          </a:p>
        </p:txBody>
      </p:sp>
    </p:spTree>
    <p:extLst>
      <p:ext uri="{BB962C8B-B14F-4D97-AF65-F5344CB8AC3E}">
        <p14:creationId xmlns:p14="http://schemas.microsoft.com/office/powerpoint/2010/main" val="219986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2">
                                            <p:txEl>
                                              <p:pRg st="0" end="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9AE48E8-E086-3F82-B93D-3B5AACA5CEBE}"/>
              </a:ext>
            </a:extLst>
          </p:cNvPr>
          <p:cNvSpPr>
            <a:spLocks noGrp="1"/>
          </p:cNvSpPr>
          <p:nvPr>
            <p:ph type="body" sz="quarter" idx="10"/>
          </p:nvPr>
        </p:nvSpPr>
        <p:spPr>
          <a:xfrm>
            <a:off x="4433776" y="855081"/>
            <a:ext cx="4365038" cy="2719392"/>
          </a:xfrm>
        </p:spPr>
        <p:txBody>
          <a:bodyPr/>
          <a:lstStyle/>
          <a:p>
            <a:pPr algn="just"/>
            <a:r>
              <a:rPr lang="en-US" sz="1000" dirty="0">
                <a:hlinkClick r:id="rId2"/>
              </a:rPr>
              <a:t>Generally Available: Data API in vCore-based Azure Cosmos DB for MongoDB</a:t>
            </a:r>
            <a:endParaRPr lang="ru-RU" sz="1000" dirty="0"/>
          </a:p>
          <a:p>
            <a:pPr algn="just"/>
            <a:r>
              <a:rPr lang="en-US" sz="1000" dirty="0"/>
              <a:t>Now it is possible to interact with Mongo DB data directly from applications through a simple RESTful, HTTPS interface. </a:t>
            </a:r>
          </a:p>
          <a:p>
            <a:pPr algn="just"/>
            <a:r>
              <a:rPr lang="en-US" sz="1000" dirty="0"/>
              <a:t>The Data API is a RESTful HTTPS interface that enables developers to interact with their MongoDB data hosted in vCore-based Azure Cosmos DB directly from their applications—no drivers or complex query logic required. It offers a simple, efficient way to connect your MongoDB data with web apps, mobile apps, and tools like Power BI.</a:t>
            </a:r>
          </a:p>
          <a:p>
            <a:pPr algn="just"/>
            <a:r>
              <a:rPr lang="en-US" sz="1000" dirty="0"/>
              <a:t>At launch, the Data API supports the following read operations:</a:t>
            </a:r>
          </a:p>
          <a:p>
            <a:pPr marL="171450" indent="-171450" algn="just">
              <a:buFont typeface="Arial" panose="020B0604020202020204" pitchFamily="34" charset="0"/>
              <a:buChar char="•"/>
            </a:pPr>
            <a:r>
              <a:rPr lang="en-US" sz="1000" dirty="0"/>
              <a:t>aggregate</a:t>
            </a:r>
          </a:p>
          <a:p>
            <a:pPr marL="171450" indent="-171450" algn="just">
              <a:buFont typeface="Arial" panose="020B0604020202020204" pitchFamily="34" charset="0"/>
              <a:buChar char="•"/>
            </a:pPr>
            <a:r>
              <a:rPr lang="en-US" sz="1000" dirty="0" err="1"/>
              <a:t>listDatabases</a:t>
            </a:r>
            <a:endParaRPr lang="en-US" sz="1000" dirty="0"/>
          </a:p>
          <a:p>
            <a:pPr marL="171450" indent="-171450" algn="just">
              <a:buFont typeface="Arial" panose="020B0604020202020204" pitchFamily="34" charset="0"/>
              <a:buChar char="•"/>
            </a:pPr>
            <a:r>
              <a:rPr lang="en-US" sz="1000" dirty="0" err="1"/>
              <a:t>listCollections</a:t>
            </a:r>
            <a:endParaRPr lang="en-US" sz="1000" dirty="0"/>
          </a:p>
          <a:p>
            <a:pPr marL="171450" indent="-171450" algn="just">
              <a:buFont typeface="Arial" panose="020B0604020202020204" pitchFamily="34" charset="0"/>
              <a:buChar char="•"/>
            </a:pPr>
            <a:r>
              <a:rPr lang="en-US" sz="1000" dirty="0" err="1"/>
              <a:t>getSchema</a:t>
            </a:r>
            <a:endParaRPr lang="en-US" sz="1000" dirty="0"/>
          </a:p>
        </p:txBody>
      </p:sp>
      <p:sp>
        <p:nvSpPr>
          <p:cNvPr id="3" name="Title 2">
            <a:extLst>
              <a:ext uri="{FF2B5EF4-FFF2-40B4-BE49-F238E27FC236}">
                <a16:creationId xmlns:a16="http://schemas.microsoft.com/office/drawing/2014/main" id="{64F9DDDF-C9C5-6AD9-9142-BE2C854C38B1}"/>
              </a:ext>
            </a:extLst>
          </p:cNvPr>
          <p:cNvSpPr>
            <a:spLocks noGrp="1"/>
          </p:cNvSpPr>
          <p:nvPr>
            <p:ph type="title"/>
          </p:nvPr>
        </p:nvSpPr>
        <p:spPr/>
        <p:txBody>
          <a:bodyPr/>
          <a:lstStyle/>
          <a:p>
            <a:r>
              <a:rPr lang="en-US" sz="1600" dirty="0"/>
              <a:t>Databases Updates</a:t>
            </a:r>
            <a:endParaRPr lang="en-US" dirty="0"/>
          </a:p>
        </p:txBody>
      </p:sp>
      <p:sp>
        <p:nvSpPr>
          <p:cNvPr id="4" name="Text Placeholder 3">
            <a:extLst>
              <a:ext uri="{FF2B5EF4-FFF2-40B4-BE49-F238E27FC236}">
                <a16:creationId xmlns:a16="http://schemas.microsoft.com/office/drawing/2014/main" id="{49700075-2BF2-59BA-D9C5-7323C0F024C9}"/>
              </a:ext>
            </a:extLst>
          </p:cNvPr>
          <p:cNvSpPr>
            <a:spLocks noGrp="1"/>
          </p:cNvSpPr>
          <p:nvPr>
            <p:ph type="body" sz="quarter" idx="15"/>
          </p:nvPr>
        </p:nvSpPr>
        <p:spPr/>
        <p:txBody>
          <a:bodyPr/>
          <a:lstStyle/>
          <a:p>
            <a:endParaRPr lang="en-US"/>
          </a:p>
        </p:txBody>
      </p:sp>
      <p:sp>
        <p:nvSpPr>
          <p:cNvPr id="5" name="Text Placeholder 4">
            <a:extLst>
              <a:ext uri="{FF2B5EF4-FFF2-40B4-BE49-F238E27FC236}">
                <a16:creationId xmlns:a16="http://schemas.microsoft.com/office/drawing/2014/main" id="{8AF99560-D822-3A63-8FD0-DD705D7CF0E8}"/>
              </a:ext>
            </a:extLst>
          </p:cNvPr>
          <p:cNvSpPr>
            <a:spLocks noGrp="1"/>
          </p:cNvSpPr>
          <p:nvPr>
            <p:ph type="body" sz="quarter" idx="16"/>
          </p:nvPr>
        </p:nvSpPr>
        <p:spPr/>
        <p:txBody>
          <a:bodyPr/>
          <a:lstStyle/>
          <a:p>
            <a:pPr algn="just"/>
            <a:r>
              <a:rPr lang="en-US" dirty="0">
                <a:hlinkClick r:id="rId3"/>
              </a:rPr>
              <a:t>Public Preview: Sharded </a:t>
            </a:r>
            <a:r>
              <a:rPr lang="en-US" dirty="0" err="1">
                <a:hlinkClick r:id="rId3"/>
              </a:rPr>
              <a:t>DiskANN</a:t>
            </a:r>
            <a:r>
              <a:rPr lang="en-US" dirty="0">
                <a:hlinkClick r:id="rId3"/>
              </a:rPr>
              <a:t> in Azure Cosmos DB for NoSQL</a:t>
            </a:r>
            <a:endParaRPr lang="en-US" dirty="0"/>
          </a:p>
          <a:p>
            <a:pPr algn="just"/>
            <a:r>
              <a:rPr lang="en-US" dirty="0"/>
              <a:t>Azure Cosmos DB for NoSQL introduces sharded </a:t>
            </a:r>
            <a:r>
              <a:rPr lang="en-US" dirty="0" err="1"/>
              <a:t>DiskANN</a:t>
            </a:r>
            <a:r>
              <a:rPr lang="en-US" dirty="0"/>
              <a:t>, a powerful feature enhancing vector search experience. Sharding partitions a </a:t>
            </a:r>
            <a:r>
              <a:rPr lang="en-US" dirty="0" err="1"/>
              <a:t>DiskANN</a:t>
            </a:r>
            <a:r>
              <a:rPr lang="en-US" dirty="0"/>
              <a:t> vector index into smaller, more manageable segments. By simply defining the </a:t>
            </a:r>
            <a:r>
              <a:rPr lang="en-US" dirty="0" err="1"/>
              <a:t>VectorIndexShardKey</a:t>
            </a:r>
            <a:r>
              <a:rPr lang="en-US" dirty="0"/>
              <a:t> parameter in your collection’s indexing policy, can effortlessly shard vector indexes based on your data’s attributes, significantly improving search efficiency and reducing costs. </a:t>
            </a:r>
          </a:p>
          <a:p>
            <a:pPr algn="just"/>
            <a:r>
              <a:rPr lang="en-US" dirty="0"/>
              <a:t>Key benefits of sharded </a:t>
            </a:r>
            <a:r>
              <a:rPr lang="en-US" dirty="0" err="1"/>
              <a:t>DiskANN</a:t>
            </a:r>
            <a:r>
              <a:rPr lang="en-US" dirty="0"/>
              <a:t> include: </a:t>
            </a:r>
          </a:p>
          <a:p>
            <a:pPr marL="171450" indent="-171450" algn="just">
              <a:buFont typeface="Arial" panose="020B0604020202020204" pitchFamily="34" charset="0"/>
              <a:buChar char="•"/>
            </a:pPr>
            <a:r>
              <a:rPr lang="en-US" dirty="0"/>
              <a:t>Lower latency. Smaller, sharded indexes accelerate vector searches, ensuring faster response times for your applications. </a:t>
            </a:r>
          </a:p>
          <a:p>
            <a:pPr marL="171450" indent="-171450" algn="just">
              <a:buFont typeface="Arial" panose="020B0604020202020204" pitchFamily="34" charset="0"/>
              <a:buChar char="•"/>
            </a:pPr>
            <a:r>
              <a:rPr lang="en-US" dirty="0"/>
              <a:t>Reduced costs. Smaller indexes mean less computational overhead, directly translating to lower Request Unit (RU) charges. </a:t>
            </a:r>
          </a:p>
          <a:p>
            <a:pPr marL="171450" indent="-171450" algn="just">
              <a:buFont typeface="Arial" panose="020B0604020202020204" pitchFamily="34" charset="0"/>
              <a:buChar char="•"/>
            </a:pPr>
            <a:r>
              <a:rPr lang="en-US" dirty="0"/>
              <a:t>Enhanced accuracy and recall. Searches confined to focused subsets of your data improve accuracy and recall, delivering more relevant results by limiting the search scope to specific shard keys. </a:t>
            </a:r>
          </a:p>
          <a:p>
            <a:pPr marL="171450" indent="-171450" algn="just">
              <a:buFont typeface="Arial" panose="020B0604020202020204" pitchFamily="34" charset="0"/>
              <a:buChar char="•"/>
            </a:pPr>
            <a:r>
              <a:rPr lang="en-US" dirty="0"/>
              <a:t>Effortless scalability. Sharding distributes your data efficiently, making it straightforward to scale your vector search capability as your dataset grows, ensuring consistent performance without complexity. </a:t>
            </a:r>
          </a:p>
          <a:p>
            <a:pPr marL="171450" indent="-171450" algn="just">
              <a:buFont typeface="Arial" panose="020B0604020202020204" pitchFamily="34" charset="0"/>
              <a:buChar char="•"/>
            </a:pPr>
            <a:r>
              <a:rPr lang="en-US" dirty="0"/>
              <a:t>Data isolation and security. By isolating vector data based on shard keys, sharded </a:t>
            </a:r>
            <a:r>
              <a:rPr lang="en-US" dirty="0" err="1"/>
              <a:t>DiskANN</a:t>
            </a:r>
            <a:r>
              <a:rPr lang="en-US" dirty="0"/>
              <a:t> provides enhanced data management and security, restricting searches to relevant data subsets. </a:t>
            </a:r>
          </a:p>
        </p:txBody>
      </p:sp>
    </p:spTree>
    <p:extLst>
      <p:ext uri="{BB962C8B-B14F-4D97-AF65-F5344CB8AC3E}">
        <p14:creationId xmlns:p14="http://schemas.microsoft.com/office/powerpoint/2010/main" val="41303913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4" end="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Integration</a:t>
            </a:r>
          </a:p>
        </p:txBody>
      </p:sp>
    </p:spTree>
    <p:extLst>
      <p:ext uri="{BB962C8B-B14F-4D97-AF65-F5344CB8AC3E}">
        <p14:creationId xmlns:p14="http://schemas.microsoft.com/office/powerpoint/2010/main" val="5962330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Integration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r>
              <a:rPr lang="en-US" dirty="0">
                <a:hlinkClick r:id="rId2"/>
              </a:rPr>
              <a:t>Public Preview: Azure API Center May Updates</a:t>
            </a:r>
            <a:endParaRPr lang="en-US" dirty="0"/>
          </a:p>
          <a:p>
            <a:pPr marL="171450" indent="-171450" algn="just">
              <a:buFont typeface="Arial" panose="020B0604020202020204" pitchFamily="34" charset="0"/>
              <a:buChar char="•"/>
            </a:pPr>
            <a:r>
              <a:rPr lang="en-US" dirty="0"/>
              <a:t>Users can now configure and granularly assign access to APIs and their specific versions, providing more control and flexibility in managing API permissions. This new capability ensures that users can manage their API permissions with greater precision, enhancing security and operational efficiency.  </a:t>
            </a:r>
          </a:p>
          <a:p>
            <a:pPr marL="171450" indent="-171450" algn="just">
              <a:buFont typeface="Arial" panose="020B0604020202020204" pitchFamily="34" charset="0"/>
              <a:buChar char="•"/>
            </a:pPr>
            <a:r>
              <a:rPr lang="en-US" dirty="0"/>
              <a:t>Additionally, MS is now offering integration with Copilot Studio. This integration aims to provide low-code developers with access to organizational APIs by creating a custom connector in Copilot Studio from Azure API Center, thereby simplifying the development process and expanding the usability of APIs.   </a:t>
            </a:r>
          </a:p>
          <a:p>
            <a:pPr marL="171450" indent="-171450" algn="just">
              <a:buFont typeface="Arial" panose="020B0604020202020204" pitchFamily="34" charset="0"/>
              <a:buChar char="•"/>
            </a:pPr>
            <a:r>
              <a:rPr lang="en-US" dirty="0"/>
              <a:t>Furthermore, the updates bring MCP server support, allowing users to register remote MCP servers into API Center. This means that API Center can now serve as a private remote MCP registry, providing a centralized and secure repository for MCP services.  </a:t>
            </a:r>
          </a:p>
          <a:p>
            <a:pPr marL="171450" indent="-171450" algn="just">
              <a:buFont typeface="Arial" panose="020B0604020202020204" pitchFamily="34" charset="0"/>
              <a:buChar char="•"/>
            </a:pPr>
            <a:r>
              <a:rPr lang="en-US" dirty="0"/>
              <a:t>Lastly, we are introducing semantic search capabilities, making it easier to find and discover APIs within the API Center portal or through data plane API. This feature uses advanced search algorithms to quickly find relevant APIs. </a:t>
            </a:r>
          </a:p>
        </p:txBody>
      </p:sp>
    </p:spTree>
    <p:extLst>
      <p:ext uri="{BB962C8B-B14F-4D97-AF65-F5344CB8AC3E}">
        <p14:creationId xmlns:p14="http://schemas.microsoft.com/office/powerpoint/2010/main" val="4065945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ML &amp; AI &amp; IOT</a:t>
            </a:r>
          </a:p>
        </p:txBody>
      </p:sp>
    </p:spTree>
    <p:extLst>
      <p:ext uri="{BB962C8B-B14F-4D97-AF65-F5344CB8AC3E}">
        <p14:creationId xmlns:p14="http://schemas.microsoft.com/office/powerpoint/2010/main" val="35148783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r>
              <a:rPr lang="en-US" sz="1000" dirty="0">
                <a:hlinkClick r:id="rId2"/>
              </a:rPr>
              <a:t>Public Preview: Azure Logic Apps now available as Agent tool in Azure AI Foundry</a:t>
            </a:r>
            <a:endParaRPr lang="en-US" sz="1000" dirty="0"/>
          </a:p>
          <a:p>
            <a:r>
              <a:rPr lang="en-US" sz="1000" dirty="0"/>
              <a:t>MS announced that Azure Logic Apps connectors and templates are now available as tools within the AI Agent Service in Foundry. This integration brings the power of enterprise-grade integration to AI agents, enabling them to interact with hundreds of systems from databases to SaaS applications through low-code workflows. </a:t>
            </a:r>
          </a:p>
          <a:p>
            <a:r>
              <a:rPr lang="en-US" sz="1000" dirty="0"/>
              <a:t>With this release, developers and business users can: </a:t>
            </a:r>
          </a:p>
          <a:p>
            <a:pPr marL="171450" indent="-171450">
              <a:buFont typeface="Arial" panose="020B0604020202020204" pitchFamily="34" charset="0"/>
              <a:buChar char="•"/>
            </a:pPr>
            <a:r>
              <a:rPr lang="en-US" sz="1000" dirty="0"/>
              <a:t>Seamlessly connect AI agents to enterprise systems using prebuilt Logic Apps connectors </a:t>
            </a:r>
          </a:p>
          <a:p>
            <a:pPr marL="171450" indent="-171450">
              <a:buFont typeface="Arial" panose="020B0604020202020204" pitchFamily="34" charset="0"/>
              <a:buChar char="•"/>
            </a:pPr>
            <a:r>
              <a:rPr lang="en-US" sz="1000" dirty="0"/>
              <a:t>Leverage templates to automate complex tasks and orchestrate intelligent actions </a:t>
            </a:r>
          </a:p>
          <a:p>
            <a:pPr marL="171450" indent="-171450">
              <a:buFont typeface="Arial" panose="020B0604020202020204" pitchFamily="34" charset="0"/>
              <a:buChar char="•"/>
            </a:pPr>
            <a:r>
              <a:rPr lang="en-US" sz="1000" dirty="0"/>
              <a:t>Rapidly extend agents’ capabilities without writing custom code </a:t>
            </a:r>
          </a:p>
          <a:p>
            <a:pPr marL="171450" indent="-171450">
              <a:buFont typeface="Arial" panose="020B0604020202020204" pitchFamily="34" charset="0"/>
              <a:buChar char="•"/>
            </a:pPr>
            <a:r>
              <a:rPr lang="en-US" sz="1000" dirty="0"/>
              <a:t>This integration unlocks a faster path to building goal-oriented, enterprise-ready agents that act across systems with precision and reliability.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Public Preview: Easy service upgrade and change service tier in Azure AI Search</a:t>
            </a:r>
            <a:endParaRPr lang="en-US" dirty="0"/>
          </a:p>
          <a:p>
            <a:pPr algn="just"/>
            <a:r>
              <a:rPr lang="en-US" dirty="0"/>
              <a:t>Azure AI Search has two new self-serve options that make it easy to change or upgrade service, directly from Azure portal or the management API.  </a:t>
            </a:r>
          </a:p>
          <a:p>
            <a:pPr marL="171450" indent="-171450" algn="just">
              <a:buFont typeface="Arial" panose="020B0604020202020204" pitchFamily="34" charset="0"/>
              <a:buChar char="•"/>
            </a:pPr>
            <a:r>
              <a:rPr lang="en-US" dirty="0"/>
              <a:t>Changing service tier is now as easy as adding partitions or replicas; no rebuild required. </a:t>
            </a:r>
          </a:p>
          <a:p>
            <a:pPr marL="171450" indent="-171450" algn="just">
              <a:buFont typeface="Arial" panose="020B0604020202020204" pitchFamily="34" charset="0"/>
              <a:buChar char="•"/>
            </a:pPr>
            <a:r>
              <a:rPr lang="en-US" dirty="0"/>
              <a:t>Self-service option to perform upgrades to new service capabilities, like increased capacity limits or improved features, without having to recreate the service or reindex data. </a:t>
            </a:r>
          </a:p>
          <a:p>
            <a:pPr marL="171450" indent="-171450" algn="just">
              <a:buFont typeface="Arial" panose="020B0604020202020204" pitchFamily="34" charset="0"/>
              <a:buChar char="•"/>
            </a:pPr>
            <a:r>
              <a:rPr lang="en-US" dirty="0"/>
              <a:t>Change service tiers between Basic, S1, S2, and S3 tiers.​ Free, S3 HD, L1, and L2 services are not eligible to change their tier.​ </a:t>
            </a:r>
          </a:p>
          <a:p>
            <a:pPr marL="171450" indent="-171450" algn="just">
              <a:buFont typeface="Arial" panose="020B0604020202020204" pitchFamily="34" charset="0"/>
              <a:buChar char="•"/>
            </a:pPr>
            <a:r>
              <a:rPr lang="en-US" dirty="0"/>
              <a:t>Service upgrade increases total storage in your service to the higher capacity limits available for new services.  </a:t>
            </a:r>
          </a:p>
          <a:p>
            <a:pPr marL="171450" indent="-171450" algn="just">
              <a:buFont typeface="Arial" panose="020B0604020202020204" pitchFamily="34" charset="0"/>
              <a:buChar char="•"/>
            </a:pPr>
            <a:r>
              <a:rPr lang="en-US" dirty="0"/>
              <a:t>At time of release, service upgrade will be available in select regions, with more regions added in the coming months. </a:t>
            </a:r>
          </a:p>
        </p:txBody>
      </p:sp>
    </p:spTree>
    <p:extLst>
      <p:ext uri="{BB962C8B-B14F-4D97-AF65-F5344CB8AC3E}">
        <p14:creationId xmlns:p14="http://schemas.microsoft.com/office/powerpoint/2010/main" val="37327544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2ADB6-113C-7F12-FA61-67D8C365299F}"/>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2028B91B-AE7C-2437-0508-F4249B752765}"/>
              </a:ext>
            </a:extLst>
          </p:cNvPr>
          <p:cNvSpPr>
            <a:spLocks noGrp="1"/>
          </p:cNvSpPr>
          <p:nvPr>
            <p:ph type="body" sz="quarter" idx="10"/>
          </p:nvPr>
        </p:nvSpPr>
        <p:spPr>
          <a:xfrm>
            <a:off x="4433776" y="855080"/>
            <a:ext cx="4365038" cy="1850949"/>
          </a:xfrm>
        </p:spPr>
        <p:txBody>
          <a:bodyPr/>
          <a:lstStyle/>
          <a:p>
            <a:r>
              <a:rPr lang="en-US" sz="1000" dirty="0"/>
              <a:t>GPT-image-1 supports multiple modalities and features:</a:t>
            </a:r>
          </a:p>
          <a:p>
            <a:pPr marL="171450" indent="-171450">
              <a:buFont typeface="Arial" panose="020B0604020202020204" pitchFamily="34" charset="0"/>
              <a:buChar char="•"/>
            </a:pPr>
            <a:r>
              <a:rPr lang="en-US" sz="1000" b="1" dirty="0"/>
              <a:t>Text-to-image: </a:t>
            </a:r>
            <a:r>
              <a:rPr lang="en-US" sz="1000" dirty="0"/>
              <a:t>Generate images from text prompts, similar to text2im in ChatGPT DALL-E.</a:t>
            </a:r>
          </a:p>
          <a:p>
            <a:pPr marL="171450" indent="-171450">
              <a:buFont typeface="Arial" panose="020B0604020202020204" pitchFamily="34" charset="0"/>
              <a:buChar char="•"/>
            </a:pPr>
            <a:r>
              <a:rPr lang="en-US" sz="1000" b="1" dirty="0"/>
              <a:t>Image-to-image: </a:t>
            </a:r>
            <a:r>
              <a:rPr lang="en-US" sz="1000" dirty="0"/>
              <a:t>Create new images from user-uploaded images and text prompts, a feature not available in ChatGPT DALL-E.</a:t>
            </a:r>
          </a:p>
          <a:p>
            <a:pPr marL="171450" indent="-171450">
              <a:buFont typeface="Arial" panose="020B0604020202020204" pitchFamily="34" charset="0"/>
              <a:buChar char="•"/>
            </a:pPr>
            <a:r>
              <a:rPr lang="en-US" sz="1000" b="1" dirty="0"/>
              <a:t>Text transformation: </a:t>
            </a:r>
            <a:r>
              <a:rPr lang="en-US" sz="1000" dirty="0"/>
              <a:t>Edit images using text prompts, akin to the transform feature in ChatGPT DALL-E.</a:t>
            </a:r>
          </a:p>
          <a:p>
            <a:pPr marL="171450" indent="-171450">
              <a:buFont typeface="Arial" panose="020B0604020202020204" pitchFamily="34" charset="0"/>
              <a:buChar char="•"/>
            </a:pPr>
            <a:r>
              <a:rPr lang="en-US" sz="1000" b="1" dirty="0"/>
              <a:t>Inpainting: </a:t>
            </a:r>
            <a:r>
              <a:rPr lang="en-US" sz="1000" dirty="0"/>
              <a:t>Edit images with text prompts and user-drawn bounding boxes, similar to inpainting with DALL-E.</a:t>
            </a:r>
          </a:p>
        </p:txBody>
      </p:sp>
      <p:sp>
        <p:nvSpPr>
          <p:cNvPr id="11" name="Title 10">
            <a:extLst>
              <a:ext uri="{FF2B5EF4-FFF2-40B4-BE49-F238E27FC236}">
                <a16:creationId xmlns:a16="http://schemas.microsoft.com/office/drawing/2014/main" id="{EE84B67F-7026-D091-4F4B-F5819D59C9E7}"/>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55AD8010-EE62-F57B-5CA1-B8E7B6C0ECD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B331A00-CF62-F468-BCCC-F6840B7358F5}"/>
              </a:ext>
            </a:extLst>
          </p:cNvPr>
          <p:cNvSpPr>
            <a:spLocks noGrp="1"/>
          </p:cNvSpPr>
          <p:nvPr>
            <p:ph type="body" sz="quarter" idx="16"/>
          </p:nvPr>
        </p:nvSpPr>
        <p:spPr/>
        <p:txBody>
          <a:bodyPr/>
          <a:lstStyle/>
          <a:p>
            <a:r>
              <a:rPr lang="en-US" dirty="0">
                <a:hlinkClick r:id="rId2"/>
              </a:rPr>
              <a:t>MS announced GPT-image-1</a:t>
            </a:r>
            <a:endParaRPr lang="en-US" dirty="0"/>
          </a:p>
          <a:p>
            <a:pPr algn="just"/>
            <a:r>
              <a:rPr lang="en-US" dirty="0"/>
              <a:t>MS announced the launch of GPT-image-1, the latest and most advanced image generation model. API is available now to all gated customers: limited access model application, and playground is coming early next week. This groundbreaking model sets a new standard in generating high-quality images, solving complex prompts, and offering zero-shot capabilities in various scenarios.</a:t>
            </a:r>
          </a:p>
          <a:p>
            <a:pPr algn="just"/>
            <a:r>
              <a:rPr lang="en-US" dirty="0"/>
              <a:t>GPT-image-1 builds upon the strengths of its predecessor, DALL-E, with significant enhancements:</a:t>
            </a:r>
          </a:p>
          <a:p>
            <a:pPr marL="171450" indent="-171450" algn="just">
              <a:buFont typeface="Arial" panose="020B0604020202020204" pitchFamily="34" charset="0"/>
              <a:buChar char="•"/>
            </a:pPr>
            <a:r>
              <a:rPr lang="en-US" b="1" dirty="0"/>
              <a:t>Granular instruction response: </a:t>
            </a:r>
            <a:r>
              <a:rPr lang="en-US" dirty="0"/>
              <a:t>GPT-image-1 excels at understanding and executing detailed instructions, ensuring precise and accurate image generation.</a:t>
            </a:r>
          </a:p>
          <a:p>
            <a:pPr marL="171450" indent="-171450" algn="just">
              <a:buFont typeface="Arial" panose="020B0604020202020204" pitchFamily="34" charset="0"/>
              <a:buChar char="•"/>
            </a:pPr>
            <a:r>
              <a:rPr lang="en-US" b="1" dirty="0"/>
              <a:t>Text rendering</a:t>
            </a:r>
            <a:r>
              <a:rPr lang="en-US" dirty="0"/>
              <a:t>: The model reliably renders text within images, enhancing its utility in creating educational materials and storybooks.</a:t>
            </a:r>
          </a:p>
          <a:p>
            <a:pPr marL="171450" indent="-171450" algn="just">
              <a:buFont typeface="Arial" panose="020B0604020202020204" pitchFamily="34" charset="0"/>
              <a:buChar char="•"/>
            </a:pPr>
            <a:r>
              <a:rPr lang="en-US" b="1" dirty="0"/>
              <a:t>Image input acceptance: </a:t>
            </a:r>
            <a:r>
              <a:rPr lang="en-US" dirty="0"/>
              <a:t>Users can upload images and provide text prompts to generate new images or edit existing ones, offering a versatile tool for creative projects.</a:t>
            </a:r>
          </a:p>
        </p:txBody>
      </p:sp>
      <p:pic>
        <p:nvPicPr>
          <p:cNvPr id="4" name="Picture 3">
            <a:extLst>
              <a:ext uri="{FF2B5EF4-FFF2-40B4-BE49-F238E27FC236}">
                <a16:creationId xmlns:a16="http://schemas.microsoft.com/office/drawing/2014/main" id="{33D75E78-053A-F1CA-33C9-35D5D16C34AC}"/>
              </a:ext>
            </a:extLst>
          </p:cNvPr>
          <p:cNvPicPr>
            <a:picLocks noChangeAspect="1"/>
          </p:cNvPicPr>
          <p:nvPr/>
        </p:nvPicPr>
        <p:blipFill>
          <a:blip r:embed="rId3"/>
          <a:stretch>
            <a:fillRect/>
          </a:stretch>
        </p:blipFill>
        <p:spPr>
          <a:xfrm>
            <a:off x="4774875" y="2706029"/>
            <a:ext cx="4023939" cy="2268191"/>
          </a:xfrm>
          <a:prstGeom prst="rect">
            <a:avLst/>
          </a:prstGeom>
        </p:spPr>
      </p:pic>
    </p:spTree>
    <p:extLst>
      <p:ext uri="{BB962C8B-B14F-4D97-AF65-F5344CB8AC3E}">
        <p14:creationId xmlns:p14="http://schemas.microsoft.com/office/powerpoint/2010/main" val="5863862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0" end="0"/>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xEl>
                                              <p:pRg st="1" end="1"/>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xEl>
                                              <p:pRg st="2" end="2"/>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xEl>
                                              <p:pRg st="4" end="4"/>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91E86-1EBC-4F6B-6E64-6EB5FD91F4AC}"/>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914285B5-6219-941D-B080-ACB23944E4D0}"/>
              </a:ext>
            </a:extLst>
          </p:cNvPr>
          <p:cNvSpPr>
            <a:spLocks noGrp="1"/>
          </p:cNvSpPr>
          <p:nvPr>
            <p:ph type="body" sz="quarter" idx="10"/>
          </p:nvPr>
        </p:nvSpPr>
        <p:spPr/>
        <p:txBody>
          <a:bodyPr/>
          <a:lstStyle/>
          <a:p>
            <a:pPr algn="just"/>
            <a:r>
              <a:rPr lang="en-US" sz="1000" dirty="0">
                <a:hlinkClick r:id="rId2"/>
              </a:rPr>
              <a:t>Hubs and Workspaces on Azure Machine Learning – General Availability</a:t>
            </a:r>
            <a:endParaRPr lang="en-US" sz="1000" dirty="0"/>
          </a:p>
          <a:p>
            <a:pPr algn="just"/>
            <a:r>
              <a:rPr lang="en-US" sz="1000" dirty="0"/>
              <a:t>MS announced that hubs and workspaces is now generally available on Azure machine learning allowing users to use hub for team’s collaboration environment for machine learning applications. </a:t>
            </a:r>
          </a:p>
          <a:p>
            <a:pPr algn="just"/>
            <a:r>
              <a:rPr lang="en-US" sz="1000" dirty="0"/>
              <a:t>Azure Hubs and Workspaces provide a centralized platform capability for Azure Machine Learning. This feature enables developers to innovate faster by creating project workspaces and accessing shared company resources without needing repeated assistance from IT administrators.</a:t>
            </a:r>
          </a:p>
          <a:p>
            <a:pPr algn="just"/>
            <a:r>
              <a:rPr lang="en-US" sz="1000" dirty="0"/>
              <a:t>Key Benefits </a:t>
            </a:r>
          </a:p>
          <a:p>
            <a:pPr marL="171450" indent="-171450" algn="just">
              <a:buFont typeface="Arial" panose="020B0604020202020204" pitchFamily="34" charset="0"/>
              <a:buChar char="•"/>
            </a:pPr>
            <a:r>
              <a:rPr lang="en-US" sz="1000" dirty="0"/>
              <a:t>Centralized Management</a:t>
            </a:r>
          </a:p>
          <a:p>
            <a:pPr marL="171450" indent="-171450" algn="just">
              <a:buFont typeface="Arial" panose="020B0604020202020204" pitchFamily="34" charset="0"/>
              <a:buChar char="•"/>
            </a:pPr>
            <a:r>
              <a:rPr lang="en-US" sz="1000" dirty="0"/>
              <a:t>Cost Efficiency</a:t>
            </a:r>
          </a:p>
          <a:p>
            <a:pPr marL="171450" indent="-171450" algn="just">
              <a:buFont typeface="Arial" panose="020B0604020202020204" pitchFamily="34" charset="0"/>
              <a:buChar char="•"/>
            </a:pPr>
            <a:r>
              <a:rPr lang="en-US" sz="1000" dirty="0"/>
              <a:t>Resource Management</a:t>
            </a:r>
          </a:p>
          <a:p>
            <a:pPr marL="171450" indent="-171450" algn="just">
              <a:buFont typeface="Arial" panose="020B0604020202020204" pitchFamily="34" charset="0"/>
              <a:buChar char="•"/>
            </a:pPr>
            <a:r>
              <a:rPr lang="en-US" sz="1000" dirty="0"/>
              <a:t>Improved Security and Compliance</a:t>
            </a:r>
          </a:p>
          <a:p>
            <a:pPr marL="171450" indent="-171450" algn="just">
              <a:buFont typeface="Arial" panose="020B0604020202020204" pitchFamily="34" charset="0"/>
              <a:buChar char="•"/>
            </a:pPr>
            <a:r>
              <a:rPr lang="en-US" sz="1000" dirty="0"/>
              <a:t>Simplified Workspace Creation</a:t>
            </a:r>
          </a:p>
          <a:p>
            <a:pPr marL="171450" indent="-171450" algn="just">
              <a:buFont typeface="Arial" panose="020B0604020202020204" pitchFamily="34" charset="0"/>
              <a:buChar char="•"/>
            </a:pPr>
            <a:r>
              <a:rPr lang="en-US" sz="1000" dirty="0"/>
              <a:t>Enhanced Collaboration</a:t>
            </a:r>
          </a:p>
        </p:txBody>
      </p:sp>
      <p:sp>
        <p:nvSpPr>
          <p:cNvPr id="11" name="Title 10">
            <a:extLst>
              <a:ext uri="{FF2B5EF4-FFF2-40B4-BE49-F238E27FC236}">
                <a16:creationId xmlns:a16="http://schemas.microsoft.com/office/drawing/2014/main" id="{F0107EA6-8DB4-F344-F529-449034C075F0}"/>
              </a:ext>
            </a:extLst>
          </p:cNvPr>
          <p:cNvSpPr>
            <a:spLocks noGrp="1"/>
          </p:cNvSpPr>
          <p:nvPr>
            <p:ph type="title"/>
          </p:nvPr>
        </p:nvSpPr>
        <p:spPr/>
        <p:txBody>
          <a:bodyPr/>
          <a:lstStyle/>
          <a:p>
            <a:r>
              <a:rPr lang="en-US" sz="1800" dirty="0"/>
              <a:t>ML &amp; AI &amp; IOT Updates</a:t>
            </a:r>
            <a:endParaRPr lang="en-US" dirty="0"/>
          </a:p>
        </p:txBody>
      </p:sp>
      <p:sp>
        <p:nvSpPr>
          <p:cNvPr id="13" name="Text Placeholder 12">
            <a:extLst>
              <a:ext uri="{FF2B5EF4-FFF2-40B4-BE49-F238E27FC236}">
                <a16:creationId xmlns:a16="http://schemas.microsoft.com/office/drawing/2014/main" id="{DA4EB956-5F49-48E0-B1D6-AE1A636CECB0}"/>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383DE5A4-66B0-B9DC-0E46-93B58BC9C3FE}"/>
              </a:ext>
            </a:extLst>
          </p:cNvPr>
          <p:cNvSpPr>
            <a:spLocks noGrp="1"/>
          </p:cNvSpPr>
          <p:nvPr>
            <p:ph type="body" sz="quarter" idx="16"/>
          </p:nvPr>
        </p:nvSpPr>
        <p:spPr/>
        <p:txBody>
          <a:bodyPr/>
          <a:lstStyle/>
          <a:p>
            <a:pPr algn="just"/>
            <a:r>
              <a:rPr lang="en-US" dirty="0">
                <a:hlinkClick r:id="rId3"/>
              </a:rPr>
              <a:t>New Phi-4 models</a:t>
            </a:r>
            <a:endParaRPr lang="en-US" dirty="0"/>
          </a:p>
          <a:p>
            <a:pPr algn="just"/>
            <a:r>
              <a:rPr lang="en-US" dirty="0"/>
              <a:t>MS  </a:t>
            </a:r>
            <a:r>
              <a:rPr lang="en-US" b="0" i="0" dirty="0">
                <a:solidFill>
                  <a:srgbClr val="000000"/>
                </a:solidFill>
                <a:effectLst/>
              </a:rPr>
              <a:t>introduced </a:t>
            </a:r>
            <a:r>
              <a:rPr lang="en-US" b="1" i="0" dirty="0">
                <a:solidFill>
                  <a:srgbClr val="000000"/>
                </a:solidFill>
                <a:effectLst/>
              </a:rPr>
              <a:t>Phi-4-reasoning, Phi-4-reasoning-plus, and Phi-4-mini-reasoning</a:t>
            </a:r>
            <a:r>
              <a:rPr lang="en-US" b="0" i="0" dirty="0">
                <a:solidFill>
                  <a:srgbClr val="000000"/>
                </a:solidFill>
                <a:effectLst/>
              </a:rPr>
              <a:t>—marking a new era for small language models and once again redefining what is possible with small and efficient AI.</a:t>
            </a:r>
          </a:p>
          <a:p>
            <a:pPr algn="just"/>
            <a:r>
              <a:rPr lang="en-US" b="0" i="0" dirty="0">
                <a:solidFill>
                  <a:srgbClr val="000000"/>
                </a:solidFill>
                <a:effectLst/>
              </a:rPr>
              <a:t>Reasoning models are trained to leverage inference-time scaling to perform complex tasks that demand multi-step decomposition and internal reflection.</a:t>
            </a:r>
          </a:p>
          <a:p>
            <a:pPr algn="just"/>
            <a:endParaRPr lang="en-US" dirty="0"/>
          </a:p>
        </p:txBody>
      </p:sp>
    </p:spTree>
    <p:extLst>
      <p:ext uri="{BB962C8B-B14F-4D97-AF65-F5344CB8AC3E}">
        <p14:creationId xmlns:p14="http://schemas.microsoft.com/office/powerpoint/2010/main" val="3849961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xEl>
                                              <p:pRg st="5" end="5"/>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4748646" cy="1714500"/>
          </a:xfrm>
        </p:spPr>
        <p:txBody>
          <a:bodyPr/>
          <a:lstStyle/>
          <a:p>
            <a:r>
              <a:rPr lang="en-US" sz="4000" dirty="0"/>
              <a:t>DevOps &amp; IaC &amp; Automation</a:t>
            </a:r>
          </a:p>
        </p:txBody>
      </p:sp>
    </p:spTree>
    <p:extLst>
      <p:ext uri="{BB962C8B-B14F-4D97-AF65-F5344CB8AC3E}">
        <p14:creationId xmlns:p14="http://schemas.microsoft.com/office/powerpoint/2010/main" val="653784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EEE44-A3A9-5916-28C3-73C176E34A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08381F3B-4FD0-B81E-E9ED-5F1037B0948F}"/>
              </a:ext>
            </a:extLst>
          </p:cNvPr>
          <p:cNvSpPr>
            <a:spLocks noGrp="1"/>
          </p:cNvSpPr>
          <p:nvPr>
            <p:ph type="body" sz="quarter" idx="10"/>
          </p:nvPr>
        </p:nvSpPr>
        <p:spPr>
          <a:xfrm>
            <a:off x="4433776" y="855081"/>
            <a:ext cx="4365038" cy="1494110"/>
          </a:xfrm>
        </p:spPr>
        <p:txBody>
          <a:bodyPr/>
          <a:lstStyle/>
          <a:p>
            <a:pPr algn="just"/>
            <a:r>
              <a:rPr lang="en-US" sz="1000" dirty="0">
                <a:hlinkClick r:id="rId2"/>
              </a:rPr>
              <a:t>Generally Available: Next hop IP support for Virtual WAN</a:t>
            </a:r>
            <a:endParaRPr lang="en-US" sz="1000" dirty="0"/>
          </a:p>
          <a:p>
            <a:pPr algn="just"/>
            <a:r>
              <a:rPr lang="en-US" sz="1000" b="1" dirty="0"/>
              <a:t>Azure Virtual WAN hub router, </a:t>
            </a:r>
            <a:r>
              <a:rPr lang="en-US" sz="1000" dirty="0"/>
              <a:t>also called virtual hub router, acts as a route manager and provides simplification in routing operation within and across virtual hubs. The virtual hub router exposes the ability to peer with it, thereby exchanging routing information directly through the </a:t>
            </a:r>
            <a:r>
              <a:rPr lang="en-US" sz="1000" b="1" dirty="0"/>
              <a:t>Border Gateway Protocol (BGP</a:t>
            </a:r>
            <a:r>
              <a:rPr lang="en-US" sz="1000" dirty="0"/>
              <a:t>) routing protocol. With the added support for Next hop IP in Virtual WAN, it is possible to peer the hub with NVAs or BGP endpoints and advertise routes for VMs that are deployed behind a load balancer.</a:t>
            </a:r>
          </a:p>
        </p:txBody>
      </p:sp>
      <p:sp>
        <p:nvSpPr>
          <p:cNvPr id="11" name="Title 10">
            <a:extLst>
              <a:ext uri="{FF2B5EF4-FFF2-40B4-BE49-F238E27FC236}">
                <a16:creationId xmlns:a16="http://schemas.microsoft.com/office/drawing/2014/main" id="{C735E067-643C-4669-293E-B1878549EE12}"/>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BC16BD-C9C7-ACBB-576D-EBDB3A535BE1}"/>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06D884AE-3074-77B9-2821-DC774A2B2C02}"/>
              </a:ext>
            </a:extLst>
          </p:cNvPr>
          <p:cNvSpPr>
            <a:spLocks noGrp="1"/>
          </p:cNvSpPr>
          <p:nvPr>
            <p:ph type="body" sz="quarter" idx="16"/>
          </p:nvPr>
        </p:nvSpPr>
        <p:spPr>
          <a:xfrm>
            <a:off x="342900" y="855080"/>
            <a:ext cx="3955312" cy="1003457"/>
          </a:xfrm>
        </p:spPr>
        <p:txBody>
          <a:bodyPr/>
          <a:lstStyle/>
          <a:p>
            <a:r>
              <a:rPr lang="en-US" dirty="0">
                <a:hlinkClick r:id="rId3"/>
              </a:rPr>
              <a:t>Generally Available: Azure Firewall resource specific log tables get Azure Monitor Basic plan support</a:t>
            </a:r>
            <a:endParaRPr lang="en-US" dirty="0"/>
          </a:p>
          <a:p>
            <a:r>
              <a:rPr lang="en-US" dirty="0"/>
              <a:t>All resource specific log tables for </a:t>
            </a:r>
            <a:r>
              <a:rPr lang="en-US" b="1" dirty="0"/>
              <a:t>Azure Firewall now support the Basic log plan </a:t>
            </a:r>
            <a:r>
              <a:rPr lang="en-US" dirty="0"/>
              <a:t>which can reduce logging costs by 80%. However, </a:t>
            </a:r>
            <a:r>
              <a:rPr lang="en-US" b="1" dirty="0"/>
              <a:t>Policy Analytics and Security Copilot integrations will not work with the Basic log plan. </a:t>
            </a:r>
          </a:p>
          <a:p>
            <a:endParaRPr lang="en-US" b="1" dirty="0"/>
          </a:p>
        </p:txBody>
      </p:sp>
      <p:pic>
        <p:nvPicPr>
          <p:cNvPr id="2050" name="Picture 2" descr="Diagram that presents an overview of the capabilities provided by the Analytics, Basic, and Auxiliary table plans.">
            <a:extLst>
              <a:ext uri="{FF2B5EF4-FFF2-40B4-BE49-F238E27FC236}">
                <a16:creationId xmlns:a16="http://schemas.microsoft.com/office/drawing/2014/main" id="{6A413094-701F-4ACC-8CDD-93490B32ED0D}"/>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24888" y="2027817"/>
            <a:ext cx="3791335" cy="184366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Screenshot that shows the environment.">
            <a:extLst>
              <a:ext uri="{FF2B5EF4-FFF2-40B4-BE49-F238E27FC236}">
                <a16:creationId xmlns:a16="http://schemas.microsoft.com/office/drawing/2014/main" id="{9DF862AE-8CCE-FE9F-3C98-B1B7CB7AE2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77261" y="2266059"/>
            <a:ext cx="3035611" cy="2534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0623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P spid="14"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E166B-5F98-EE8E-5B62-AEAB3F553375}"/>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ACB0A5D-ABFF-FDBA-2981-B5840044FB65}"/>
              </a:ext>
            </a:extLst>
          </p:cNvPr>
          <p:cNvSpPr>
            <a:spLocks noGrp="1"/>
          </p:cNvSpPr>
          <p:nvPr>
            <p:ph type="body" sz="quarter" idx="10"/>
          </p:nvPr>
        </p:nvSpPr>
        <p:spPr>
          <a:xfrm>
            <a:off x="4433776" y="855081"/>
            <a:ext cx="4365038" cy="2539284"/>
          </a:xfrm>
        </p:spPr>
        <p:txBody>
          <a:bodyPr/>
          <a:lstStyle/>
          <a:p>
            <a:pPr algn="just"/>
            <a:r>
              <a:rPr lang="en-US" sz="1000" dirty="0">
                <a:hlinkClick r:id="rId2"/>
              </a:rPr>
              <a:t>Public Preview: Improve the security of Generation 2 VMs via Trusted Launch in Azure DevTest Labs</a:t>
            </a:r>
            <a:endParaRPr lang="en-US" sz="1000" dirty="0"/>
          </a:p>
          <a:p>
            <a:pPr algn="just"/>
            <a:r>
              <a:rPr lang="en-US" sz="1000" dirty="0"/>
              <a:t>To improve the security of Generation 2 (Gen2) virtual machines (VMs) in Azure DevTest Labs, MS introduced Trusted Launch for Gen2 VMs, now in public preview. Trusted Launch protects against advanced and persistent attack techniques and is composed of several coordinated infrastructure technologies that can be enabled independently. </a:t>
            </a:r>
          </a:p>
        </p:txBody>
      </p:sp>
      <p:sp>
        <p:nvSpPr>
          <p:cNvPr id="11" name="Title 10">
            <a:extLst>
              <a:ext uri="{FF2B5EF4-FFF2-40B4-BE49-F238E27FC236}">
                <a16:creationId xmlns:a16="http://schemas.microsoft.com/office/drawing/2014/main" id="{16AAAE0B-0E99-B9BA-C719-42AF0D574738}"/>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E12F1E69-46C9-B918-9382-5DFF0FC578B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B295C0-8FE1-D74E-47AD-C2C789F6372C}"/>
              </a:ext>
            </a:extLst>
          </p:cNvPr>
          <p:cNvSpPr>
            <a:spLocks noGrp="1"/>
          </p:cNvSpPr>
          <p:nvPr>
            <p:ph type="body" sz="quarter" idx="16"/>
          </p:nvPr>
        </p:nvSpPr>
        <p:spPr/>
        <p:txBody>
          <a:bodyPr/>
          <a:lstStyle/>
          <a:p>
            <a:pPr algn="just"/>
            <a:r>
              <a:rPr lang="en-US" dirty="0">
                <a:hlinkClick r:id="rId3"/>
              </a:rPr>
              <a:t>Generally Available: UAE North regional availability with Microsoft Dev Box</a:t>
            </a:r>
            <a:endParaRPr lang="en-US" dirty="0"/>
          </a:p>
          <a:p>
            <a:pPr algn="just"/>
            <a:r>
              <a:rPr lang="en-US" dirty="0"/>
              <a:t>United Arab Emirates (UAE) North is now a supported region for Microsoft Dev Box.</a:t>
            </a:r>
          </a:p>
        </p:txBody>
      </p:sp>
    </p:spTree>
    <p:extLst>
      <p:ext uri="{BB962C8B-B14F-4D97-AF65-F5344CB8AC3E}">
        <p14:creationId xmlns:p14="http://schemas.microsoft.com/office/powerpoint/2010/main" val="3718487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p:txBody>
          <a:bodyPr/>
          <a:lstStyle/>
          <a:p>
            <a:pPr algn="just"/>
            <a:r>
              <a:rPr lang="en-US" sz="1000" dirty="0">
                <a:hlinkClick r:id="rId2"/>
              </a:rPr>
              <a:t>Public Preview of </a:t>
            </a:r>
            <a:r>
              <a:rPr lang="en-US" sz="1000" dirty="0" err="1">
                <a:hlinkClick r:id="rId2"/>
              </a:rPr>
              <a:t>LambdaTest</a:t>
            </a:r>
            <a:r>
              <a:rPr lang="en-US" sz="1000" dirty="0">
                <a:hlinkClick r:id="rId2"/>
              </a:rPr>
              <a:t> </a:t>
            </a:r>
            <a:r>
              <a:rPr lang="en-US" sz="1000" dirty="0" err="1">
                <a:hlinkClick r:id="rId2"/>
              </a:rPr>
              <a:t>HyperExecute</a:t>
            </a:r>
            <a:r>
              <a:rPr lang="en-US" sz="1000" dirty="0">
                <a:hlinkClick r:id="rId2"/>
              </a:rPr>
              <a:t> on Azure</a:t>
            </a:r>
            <a:endParaRPr lang="en-US" sz="1000" dirty="0"/>
          </a:p>
          <a:p>
            <a:pPr algn="just"/>
            <a:r>
              <a:rPr lang="en-US" sz="1000" dirty="0"/>
              <a:t>MS announced the public preview of the integration between </a:t>
            </a:r>
            <a:r>
              <a:rPr lang="en-US" sz="1000" dirty="0" err="1"/>
              <a:t>LambdaTest</a:t>
            </a:r>
            <a:r>
              <a:rPr lang="en-US" sz="1000" dirty="0"/>
              <a:t> </a:t>
            </a:r>
            <a:r>
              <a:rPr lang="en-US" sz="1000" dirty="0" err="1"/>
              <a:t>HyperExecute</a:t>
            </a:r>
            <a:r>
              <a:rPr lang="en-US" sz="1000" dirty="0"/>
              <a:t> and Microsoft Azure now available directly on the Microsoft Azure portal, SDK, and CLI through Azure Native Integrations. The integration between Microsoft Azure and </a:t>
            </a:r>
            <a:r>
              <a:rPr lang="en-US" sz="1000" dirty="0" err="1"/>
              <a:t>LambdaTest</a:t>
            </a:r>
            <a:r>
              <a:rPr lang="en-US" sz="1000" dirty="0"/>
              <a:t> </a:t>
            </a:r>
            <a:r>
              <a:rPr lang="en-US" sz="1000" dirty="0" err="1"/>
              <a:t>HyperExecute</a:t>
            </a:r>
            <a:r>
              <a:rPr lang="en-US" sz="1000" dirty="0"/>
              <a:t> represents a significant advancement in this space, combining Azure's robust cloud infrastructure with </a:t>
            </a:r>
            <a:r>
              <a:rPr lang="en-US" sz="1000" dirty="0" err="1"/>
              <a:t>LambdaTest's</a:t>
            </a:r>
            <a:r>
              <a:rPr lang="en-US" sz="1000" dirty="0"/>
              <a:t> powerful test execution platform. This integration enables development teams to achieve unprecedented speed, scale, and reliability in their testing workflows.</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0"/>
            <a:ext cx="3955312" cy="1508979"/>
          </a:xfrm>
        </p:spPr>
        <p:txBody>
          <a:bodyPr/>
          <a:lstStyle/>
          <a:p>
            <a:pPr algn="just"/>
            <a:r>
              <a:rPr lang="en-US" dirty="0">
                <a:hlinkClick r:id="rId3"/>
              </a:rPr>
              <a:t>Multi-Select, Sorting, Grouping, and Tags in Azure DevTest Labs</a:t>
            </a:r>
            <a:endParaRPr lang="en-US" dirty="0"/>
          </a:p>
          <a:p>
            <a:pPr algn="just"/>
            <a:r>
              <a:rPr lang="en-US" dirty="0"/>
              <a:t>MS announced a new enhancements in the My Virtual Machine view within Azure DevTest Labs that will revolutionize VM management experience. With these updates, managing virtual machines has never been easier or more efficient.</a:t>
            </a:r>
          </a:p>
          <a:p>
            <a:pPr algn="just"/>
            <a:r>
              <a:rPr lang="en-US" dirty="0"/>
              <a:t>It is now possible to sort VMs and group them by various attributes such as type, status, size, and more, making it simpler to organize and locate the VMs need. </a:t>
            </a:r>
          </a:p>
        </p:txBody>
      </p:sp>
    </p:spTree>
    <p:extLst>
      <p:ext uri="{BB962C8B-B14F-4D97-AF65-F5344CB8AC3E}">
        <p14:creationId xmlns:p14="http://schemas.microsoft.com/office/powerpoint/2010/main" val="1921881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E166B-5F98-EE8E-5B62-AEAB3F553375}"/>
            </a:ext>
          </a:extLst>
        </p:cNvPr>
        <p:cNvGrpSpPr/>
        <p:nvPr/>
      </p:nvGrpSpPr>
      <p:grpSpPr>
        <a:xfrm>
          <a:off x="0" y="0"/>
          <a:ext cx="0" cy="0"/>
          <a:chOff x="0" y="0"/>
          <a:chExt cx="0" cy="0"/>
        </a:xfrm>
      </p:grpSpPr>
      <p:sp>
        <p:nvSpPr>
          <p:cNvPr id="11" name="Title 10">
            <a:extLst>
              <a:ext uri="{FF2B5EF4-FFF2-40B4-BE49-F238E27FC236}">
                <a16:creationId xmlns:a16="http://schemas.microsoft.com/office/drawing/2014/main" id="{16AAAE0B-0E99-B9BA-C719-42AF0D574738}"/>
              </a:ext>
            </a:extLst>
          </p:cNvPr>
          <p:cNvSpPr>
            <a:spLocks noGrp="1"/>
          </p:cNvSpPr>
          <p:nvPr>
            <p:ph type="title"/>
          </p:nvPr>
        </p:nvSpPr>
        <p:spPr/>
        <p:txBody>
          <a:bodyPr/>
          <a:lstStyle/>
          <a:p>
            <a:r>
              <a:rPr lang="en-US" sz="1800" dirty="0"/>
              <a:t>DevOps &amp; IaC &amp; Automation</a:t>
            </a:r>
          </a:p>
        </p:txBody>
      </p:sp>
      <p:sp>
        <p:nvSpPr>
          <p:cNvPr id="13" name="Text Placeholder 12">
            <a:extLst>
              <a:ext uri="{FF2B5EF4-FFF2-40B4-BE49-F238E27FC236}">
                <a16:creationId xmlns:a16="http://schemas.microsoft.com/office/drawing/2014/main" id="{E12F1E69-46C9-B918-9382-5DFF0FC578B8}"/>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ACB295C0-8FE1-D74E-47AD-C2C789F6372C}"/>
              </a:ext>
            </a:extLst>
          </p:cNvPr>
          <p:cNvSpPr>
            <a:spLocks noGrp="1"/>
          </p:cNvSpPr>
          <p:nvPr>
            <p:ph type="body" sz="quarter" idx="16"/>
          </p:nvPr>
        </p:nvSpPr>
        <p:spPr>
          <a:xfrm>
            <a:off x="342900" y="855081"/>
            <a:ext cx="3955312" cy="1160756"/>
          </a:xfrm>
        </p:spPr>
        <p:txBody>
          <a:bodyPr/>
          <a:lstStyle/>
          <a:p>
            <a:r>
              <a:rPr lang="en-US" dirty="0">
                <a:hlinkClick r:id="rId2"/>
              </a:rPr>
              <a:t>Announcing Public Preview of Terraform Export from the Azure Portal</a:t>
            </a:r>
            <a:endParaRPr lang="en-US" dirty="0"/>
          </a:p>
          <a:p>
            <a:pPr algn="just"/>
            <a:r>
              <a:rPr lang="en-US" dirty="0"/>
              <a:t>With this new feature, It is now possible  easily export existing Azure resources to be managed declaratively directly from the Azure Portal. This will streamline infrastructure-as-code (IaC) workflows, making it simpler to manage and automate Azure resources via the </a:t>
            </a:r>
            <a:r>
              <a:rPr lang="en-US" dirty="0" err="1"/>
              <a:t>AzureRM</a:t>
            </a:r>
            <a:r>
              <a:rPr lang="en-US" dirty="0"/>
              <a:t> and </a:t>
            </a:r>
            <a:r>
              <a:rPr lang="en-US" dirty="0" err="1"/>
              <a:t>AzAPI</a:t>
            </a:r>
            <a:r>
              <a:rPr lang="en-US" dirty="0"/>
              <a:t> providers.</a:t>
            </a:r>
          </a:p>
          <a:p>
            <a:pPr algn="just"/>
            <a:endParaRPr lang="en-US" dirty="0"/>
          </a:p>
        </p:txBody>
      </p:sp>
      <p:pic>
        <p:nvPicPr>
          <p:cNvPr id="1026" name="Picture 2">
            <a:extLst>
              <a:ext uri="{FF2B5EF4-FFF2-40B4-BE49-F238E27FC236}">
                <a16:creationId xmlns:a16="http://schemas.microsoft.com/office/drawing/2014/main" id="{4FC6D6FA-5F32-E50F-15F9-390B1F7F0C0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40328" y="2015837"/>
            <a:ext cx="3695700"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9911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Miscellaneous</a:t>
            </a:r>
          </a:p>
        </p:txBody>
      </p:sp>
    </p:spTree>
    <p:extLst>
      <p:ext uri="{BB962C8B-B14F-4D97-AF65-F5344CB8AC3E}">
        <p14:creationId xmlns:p14="http://schemas.microsoft.com/office/powerpoint/2010/main" val="15884181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70156"/>
          </a:xfrm>
        </p:spPr>
        <p:txBody>
          <a:bodyPr/>
          <a:lstStyle/>
          <a:p>
            <a:r>
              <a:rPr lang="en-US" sz="1000" dirty="0">
                <a:hlinkClick r:id="rId2"/>
              </a:rPr>
              <a:t>Microsoft’s Virtual Datacenter Tour opens a door to the cloud</a:t>
            </a:r>
            <a:endParaRPr lang="en-US" sz="1000" dirty="0"/>
          </a:p>
          <a:p>
            <a:endParaRPr lang="en-US" sz="1000" dirty="0"/>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Miscellaneous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Transitioning to Microsoft Planner and retiring Microsoft Project for the web</a:t>
            </a:r>
            <a:endParaRPr lang="en-US" dirty="0"/>
          </a:p>
          <a:p>
            <a:pPr algn="just"/>
            <a:r>
              <a:rPr lang="en-US" dirty="0"/>
              <a:t> MS announced the transition to Planner, which aims to provide a unified work management experience through a modern work stack integrating Project for the web, To Do, and Planner. In August 2025, MS will retire Project for the web, as well as the Project and Roadmap apps in Microsoft Teams. Users will be redirected to Planner for the web and Planner in Teams as Project for the web becomes Planner.</a:t>
            </a:r>
          </a:p>
        </p:txBody>
      </p:sp>
      <p:sp>
        <p:nvSpPr>
          <p:cNvPr id="2" name="AutoShape 2" descr="A screenshot of a computer">
            <a:extLst>
              <a:ext uri="{FF2B5EF4-FFF2-40B4-BE49-F238E27FC236}">
                <a16:creationId xmlns:a16="http://schemas.microsoft.com/office/drawing/2014/main" id="{F91B5810-0C87-BA2B-E1F0-700CE4033139}"/>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E3F5168B-DB07-66B2-967D-6E49226C3617}"/>
              </a:ext>
            </a:extLst>
          </p:cNvPr>
          <p:cNvPicPr>
            <a:picLocks noChangeAspect="1"/>
          </p:cNvPicPr>
          <p:nvPr/>
        </p:nvPicPr>
        <p:blipFill>
          <a:blip r:embed="rId4"/>
          <a:stretch>
            <a:fillRect/>
          </a:stretch>
        </p:blipFill>
        <p:spPr>
          <a:xfrm>
            <a:off x="4724400" y="1129146"/>
            <a:ext cx="3097634" cy="1719017"/>
          </a:xfrm>
          <a:prstGeom prst="rect">
            <a:avLst/>
          </a:prstGeom>
        </p:spPr>
      </p:pic>
      <p:pic>
        <p:nvPicPr>
          <p:cNvPr id="6" name="Picture 5">
            <a:extLst>
              <a:ext uri="{FF2B5EF4-FFF2-40B4-BE49-F238E27FC236}">
                <a16:creationId xmlns:a16="http://schemas.microsoft.com/office/drawing/2014/main" id="{C82B956B-4146-33AD-5654-092FED510F9F}"/>
              </a:ext>
            </a:extLst>
          </p:cNvPr>
          <p:cNvPicPr>
            <a:picLocks noChangeAspect="1"/>
          </p:cNvPicPr>
          <p:nvPr/>
        </p:nvPicPr>
        <p:blipFill>
          <a:blip r:embed="rId5"/>
          <a:stretch>
            <a:fillRect/>
          </a:stretch>
        </p:blipFill>
        <p:spPr>
          <a:xfrm>
            <a:off x="4736251" y="2952072"/>
            <a:ext cx="3085783" cy="1996683"/>
          </a:xfrm>
          <a:prstGeom prst="rect">
            <a:avLst/>
          </a:prstGeom>
        </p:spPr>
      </p:pic>
    </p:spTree>
    <p:extLst>
      <p:ext uri="{BB962C8B-B14F-4D97-AF65-F5344CB8AC3E}">
        <p14:creationId xmlns:p14="http://schemas.microsoft.com/office/powerpoint/2010/main" val="954020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Information</a:t>
            </a:r>
          </a:p>
        </p:txBody>
      </p:sp>
    </p:spTree>
    <p:extLst>
      <p:ext uri="{BB962C8B-B14F-4D97-AF65-F5344CB8AC3E}">
        <p14:creationId xmlns:p14="http://schemas.microsoft.com/office/powerpoint/2010/main" val="12760416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D9E4E97-A385-759E-BD70-47D0B91CA39E}"/>
              </a:ext>
            </a:extLst>
          </p:cNvPr>
          <p:cNvSpPr>
            <a:spLocks noGrp="1"/>
          </p:cNvSpPr>
          <p:nvPr>
            <p:ph type="body" sz="quarter" idx="10"/>
          </p:nvPr>
        </p:nvSpPr>
        <p:spPr>
          <a:xfrm>
            <a:off x="342900" y="855080"/>
            <a:ext cx="8455914" cy="3774069"/>
          </a:xfrm>
        </p:spPr>
        <p:txBody>
          <a:bodyPr/>
          <a:lstStyle/>
          <a:p>
            <a:r>
              <a:rPr lang="en-US" dirty="0">
                <a:hlinkClick r:id="rId2"/>
              </a:rPr>
              <a:t>Azure Times GitHub Repo</a:t>
            </a:r>
            <a:endParaRPr lang="en-US" dirty="0"/>
          </a:p>
        </p:txBody>
      </p:sp>
      <p:sp>
        <p:nvSpPr>
          <p:cNvPr id="3" name="Title 2">
            <a:extLst>
              <a:ext uri="{FF2B5EF4-FFF2-40B4-BE49-F238E27FC236}">
                <a16:creationId xmlns:a16="http://schemas.microsoft.com/office/drawing/2014/main" id="{78BEF490-0130-4022-0399-BE422CD7CB94}"/>
              </a:ext>
            </a:extLst>
          </p:cNvPr>
          <p:cNvSpPr>
            <a:spLocks noGrp="1"/>
          </p:cNvSpPr>
          <p:nvPr>
            <p:ph type="title"/>
          </p:nvPr>
        </p:nvSpPr>
        <p:spPr/>
        <p:txBody>
          <a:bodyPr/>
          <a:lstStyle/>
          <a:p>
            <a:r>
              <a:rPr lang="en-US" sz="1800" dirty="0"/>
              <a:t>Information</a:t>
            </a:r>
            <a:br>
              <a:rPr lang="en-US" sz="1800" dirty="0"/>
            </a:br>
            <a:endParaRPr lang="en-US" dirty="0"/>
          </a:p>
        </p:txBody>
      </p:sp>
    </p:spTree>
    <p:extLst>
      <p:ext uri="{BB962C8B-B14F-4D97-AF65-F5344CB8AC3E}">
        <p14:creationId xmlns:p14="http://schemas.microsoft.com/office/powerpoint/2010/main" val="74768153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p:txBody>
          <a:bodyPr/>
          <a:lstStyle/>
          <a:p>
            <a:r>
              <a:rPr lang="en-US" sz="4000" dirty="0"/>
              <a:t>Questions</a:t>
            </a:r>
          </a:p>
        </p:txBody>
      </p:sp>
    </p:spTree>
    <p:extLst>
      <p:ext uri="{BB962C8B-B14F-4D97-AF65-F5344CB8AC3E}">
        <p14:creationId xmlns:p14="http://schemas.microsoft.com/office/powerpoint/2010/main" val="24827071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DD891-4CE7-3684-E998-D623020E5F58}"/>
            </a:ext>
          </a:extLst>
        </p:cNvPr>
        <p:cNvGrpSpPr/>
        <p:nvPr/>
      </p:nvGrpSpPr>
      <p:grpSpPr>
        <a:xfrm>
          <a:off x="0" y="0"/>
          <a:ext cx="0" cy="0"/>
          <a:chOff x="0" y="0"/>
          <a:chExt cx="0" cy="0"/>
        </a:xfrm>
      </p:grpSpPr>
      <p:sp>
        <p:nvSpPr>
          <p:cNvPr id="12" name="Text Placeholder 11">
            <a:extLst>
              <a:ext uri="{FF2B5EF4-FFF2-40B4-BE49-F238E27FC236}">
                <a16:creationId xmlns:a16="http://schemas.microsoft.com/office/drawing/2014/main" id="{F4226539-98A3-C40F-4648-61D3893ECB98}"/>
              </a:ext>
            </a:extLst>
          </p:cNvPr>
          <p:cNvSpPr>
            <a:spLocks noGrp="1"/>
          </p:cNvSpPr>
          <p:nvPr>
            <p:ph type="body" sz="quarter" idx="10"/>
          </p:nvPr>
        </p:nvSpPr>
        <p:spPr>
          <a:xfrm>
            <a:off x="4433776" y="855081"/>
            <a:ext cx="4365038" cy="2178052"/>
          </a:xfrm>
        </p:spPr>
        <p:txBody>
          <a:bodyPr/>
          <a:lstStyle/>
          <a:p>
            <a:r>
              <a:rPr lang="en-US" sz="1000" dirty="0">
                <a:hlinkClick r:id="rId2"/>
              </a:rPr>
              <a:t>Public Preview: Azure WAF CAPTCHA Challenge for Azure Front Door</a:t>
            </a:r>
            <a:endParaRPr lang="en-US" sz="1000" dirty="0"/>
          </a:p>
          <a:p>
            <a:pPr algn="just"/>
            <a:r>
              <a:rPr lang="en-US" sz="1000" dirty="0"/>
              <a:t>MS Announced the public preview of </a:t>
            </a:r>
            <a:r>
              <a:rPr lang="en-US" sz="1000" b="1" dirty="0"/>
              <a:t>CAPTCHA for Azure Web Application Firewall (WAF) with Azure Front Door.  </a:t>
            </a:r>
          </a:p>
          <a:p>
            <a:pPr algn="just"/>
            <a:r>
              <a:rPr lang="en-US" sz="1000" dirty="0"/>
              <a:t>Modern web applications face evolving threats, including bots, web scrapers, and brute-force attacks, many of which can bypass traditional security controls like IP blocking and rate limiting. CAPTCHA provides an adaptive layer of protection, ensuring legitimate users can access applications while blocking harmful automated traffic. </a:t>
            </a:r>
          </a:p>
          <a:p>
            <a:pPr algn="just"/>
            <a:r>
              <a:rPr lang="en-US" sz="1000" dirty="0"/>
              <a:t>This </a:t>
            </a:r>
            <a:r>
              <a:rPr lang="en-US" sz="1000" b="1" dirty="0"/>
              <a:t>new security feature enhances bot mitigation strategies </a:t>
            </a:r>
            <a:r>
              <a:rPr lang="en-US" sz="1000" dirty="0"/>
              <a:t>by introducing an interactive challenge that verifies human users in real time, helping organizations protect their applications from automated attacks. </a:t>
            </a:r>
          </a:p>
        </p:txBody>
      </p:sp>
      <p:sp>
        <p:nvSpPr>
          <p:cNvPr id="11" name="Title 10">
            <a:extLst>
              <a:ext uri="{FF2B5EF4-FFF2-40B4-BE49-F238E27FC236}">
                <a16:creationId xmlns:a16="http://schemas.microsoft.com/office/drawing/2014/main" id="{498EDA87-FEEC-7025-3A81-E2B223F8F83C}"/>
              </a:ext>
            </a:extLst>
          </p:cNvPr>
          <p:cNvSpPr>
            <a:spLocks noGrp="1"/>
          </p:cNvSpPr>
          <p:nvPr>
            <p:ph type="title"/>
          </p:nvPr>
        </p:nvSpPr>
        <p:spPr/>
        <p:txBody>
          <a:bodyPr/>
          <a:lstStyle/>
          <a:p>
            <a:r>
              <a:rPr lang="en-US" sz="1800" dirty="0"/>
              <a:t>Networking Updates</a:t>
            </a:r>
            <a:endParaRPr lang="en-US" dirty="0"/>
          </a:p>
        </p:txBody>
      </p:sp>
      <p:sp>
        <p:nvSpPr>
          <p:cNvPr id="13" name="Text Placeholder 12">
            <a:extLst>
              <a:ext uri="{FF2B5EF4-FFF2-40B4-BE49-F238E27FC236}">
                <a16:creationId xmlns:a16="http://schemas.microsoft.com/office/drawing/2014/main" id="{FD842EA0-D1D6-E5CA-35A9-265810B8410B}"/>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4B72E1AC-FDA0-FB61-4BF0-E75C2B8A1664}"/>
              </a:ext>
            </a:extLst>
          </p:cNvPr>
          <p:cNvSpPr>
            <a:spLocks noGrp="1"/>
          </p:cNvSpPr>
          <p:nvPr>
            <p:ph type="body" sz="quarter" idx="16"/>
          </p:nvPr>
        </p:nvSpPr>
        <p:spPr/>
        <p:txBody>
          <a:bodyPr/>
          <a:lstStyle/>
          <a:p>
            <a:pPr algn="just"/>
            <a:r>
              <a:rPr lang="en-US" dirty="0">
                <a:hlinkClick r:id="rId3"/>
              </a:rPr>
              <a:t>Generally Available: Azure Firewall integration in Security Copilot</a:t>
            </a:r>
            <a:endParaRPr lang="en-US" dirty="0"/>
          </a:p>
          <a:p>
            <a:pPr algn="just"/>
            <a:r>
              <a:rPr lang="en-US" b="1" dirty="0"/>
              <a:t>The Azure Firewall </a:t>
            </a:r>
            <a:r>
              <a:rPr lang="en-US" dirty="0"/>
              <a:t>integration </a:t>
            </a:r>
            <a:r>
              <a:rPr lang="en-US" b="1" dirty="0"/>
              <a:t>in Security Copilot </a:t>
            </a:r>
            <a:r>
              <a:rPr lang="en-US" dirty="0"/>
              <a:t>helps analysts perform detailed investigations of the malicious traffic intercepted by the IDPS feature of their firewalls across their entire fleet using natural language questions:</a:t>
            </a:r>
          </a:p>
          <a:p>
            <a:pPr marL="171450" indent="-171450" algn="just">
              <a:buFont typeface="Arial" panose="020B0604020202020204" pitchFamily="34" charset="0"/>
              <a:buChar char="•"/>
            </a:pPr>
            <a:r>
              <a:rPr lang="en-US" dirty="0"/>
              <a:t>Retrieve the top </a:t>
            </a:r>
            <a:r>
              <a:rPr lang="en-US" b="1" dirty="0"/>
              <a:t>IDPS</a:t>
            </a:r>
            <a:r>
              <a:rPr lang="en-US" dirty="0"/>
              <a:t> </a:t>
            </a:r>
            <a:r>
              <a:rPr lang="en-US" b="1" dirty="0"/>
              <a:t>signature</a:t>
            </a:r>
            <a:r>
              <a:rPr lang="en-US" dirty="0"/>
              <a:t> hits for an </a:t>
            </a:r>
            <a:r>
              <a:rPr lang="en-US" b="1" dirty="0"/>
              <a:t>Azure Firewall</a:t>
            </a:r>
          </a:p>
          <a:p>
            <a:pPr marL="171450" indent="-171450" algn="just">
              <a:buFont typeface="Arial" panose="020B0604020202020204" pitchFamily="34" charset="0"/>
              <a:buChar char="•"/>
            </a:pPr>
            <a:r>
              <a:rPr lang="en-US" dirty="0"/>
              <a:t>Enrich the threat profile of an </a:t>
            </a:r>
            <a:r>
              <a:rPr lang="en-US" b="1" dirty="0"/>
              <a:t>IDPS</a:t>
            </a:r>
            <a:r>
              <a:rPr lang="en-US" dirty="0"/>
              <a:t> </a:t>
            </a:r>
            <a:r>
              <a:rPr lang="en-US" b="1" dirty="0"/>
              <a:t>signature</a:t>
            </a:r>
            <a:r>
              <a:rPr lang="en-US" dirty="0"/>
              <a:t> beyond log information</a:t>
            </a:r>
          </a:p>
          <a:p>
            <a:pPr marL="171450" indent="-171450" algn="just">
              <a:buFont typeface="Arial" panose="020B0604020202020204" pitchFamily="34" charset="0"/>
              <a:buChar char="•"/>
            </a:pPr>
            <a:r>
              <a:rPr lang="en-US" dirty="0"/>
              <a:t>Look for a given </a:t>
            </a:r>
            <a:r>
              <a:rPr lang="en-US" b="1" dirty="0"/>
              <a:t>IDPS</a:t>
            </a:r>
            <a:r>
              <a:rPr lang="en-US" dirty="0"/>
              <a:t> </a:t>
            </a:r>
            <a:r>
              <a:rPr lang="en-US" b="1" dirty="0"/>
              <a:t>signature</a:t>
            </a:r>
            <a:r>
              <a:rPr lang="en-US" dirty="0"/>
              <a:t> across tenant, subscription, or resource group</a:t>
            </a:r>
          </a:p>
          <a:p>
            <a:pPr marL="171450" indent="-171450" algn="just">
              <a:buFont typeface="Arial" panose="020B0604020202020204" pitchFamily="34" charset="0"/>
              <a:buChar char="•"/>
            </a:pPr>
            <a:r>
              <a:rPr lang="en-US" dirty="0"/>
              <a:t>Generate recommendations to secure environment </a:t>
            </a:r>
            <a:r>
              <a:rPr lang="en-US" b="1" dirty="0"/>
              <a:t>using Azure Firewall's IDPS feature</a:t>
            </a:r>
          </a:p>
          <a:p>
            <a:pPr algn="just"/>
            <a:endParaRPr lang="en-US" dirty="0"/>
          </a:p>
        </p:txBody>
      </p:sp>
      <p:pic>
        <p:nvPicPr>
          <p:cNvPr id="3074" name="Picture 2" descr="Screenshot of Web Application Firewall CAPTCHA in the browser.">
            <a:extLst>
              <a:ext uri="{FF2B5EF4-FFF2-40B4-BE49-F238E27FC236}">
                <a16:creationId xmlns:a16="http://schemas.microsoft.com/office/drawing/2014/main" id="{91C7F74A-397D-40D9-4C02-DD0E14C5460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017290" y="2951355"/>
            <a:ext cx="1705743" cy="1923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13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xEl>
                                              <p:pRg st="1" end="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6271326" cy="1714500"/>
          </a:xfrm>
        </p:spPr>
        <p:txBody>
          <a:bodyPr/>
          <a:lstStyle/>
          <a:p>
            <a:r>
              <a:rPr lang="en-US" sz="4000" dirty="0"/>
              <a:t>Security &amp; Identity</a:t>
            </a:r>
          </a:p>
        </p:txBody>
      </p:sp>
    </p:spTree>
    <p:extLst>
      <p:ext uri="{BB962C8B-B14F-4D97-AF65-F5344CB8AC3E}">
        <p14:creationId xmlns:p14="http://schemas.microsoft.com/office/powerpoint/2010/main" val="3117920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1"/>
            <a:ext cx="4365038" cy="1791476"/>
          </a:xfrm>
        </p:spPr>
        <p:txBody>
          <a:bodyPr/>
          <a:lstStyle/>
          <a:p>
            <a:pPr algn="just"/>
            <a:r>
              <a:rPr lang="en-US" sz="1000" dirty="0">
                <a:hlinkClick r:id="rId2"/>
              </a:rPr>
              <a:t>General Availability of on-demand scanning in Defender for Storage</a:t>
            </a:r>
            <a:endParaRPr lang="en-US" sz="1000" dirty="0"/>
          </a:p>
          <a:p>
            <a:pPr algn="just"/>
            <a:r>
              <a:rPr lang="en-US" sz="1000" dirty="0"/>
              <a:t>Unlike on-upload scanning, which is a security feature that automatically scan blobs for </a:t>
            </a:r>
            <a:r>
              <a:rPr lang="en-US" sz="1000" b="1" dirty="0"/>
              <a:t>malware when they are uploaded or modified in cloud storage environments</a:t>
            </a:r>
            <a:r>
              <a:rPr lang="en-US" sz="1000" dirty="0"/>
              <a:t>, on-demand scanning enables security administrators to manually initiate scans of entire storage accounts for malware. This scanning method is particularly beneficial for targeted security inspections, incident response, creating security baselines for specific storage accounts and compliance with regulatory requirements. Scanning all existing blobs in a storage account can be performed via the API and Azure portal user interface.</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Security &amp; Identity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p:txBody>
          <a:bodyPr/>
          <a:lstStyle/>
          <a:p>
            <a:pPr algn="just"/>
            <a:r>
              <a:rPr lang="en-US" dirty="0">
                <a:hlinkClick r:id="rId3"/>
              </a:rPr>
              <a:t>Introducing </a:t>
            </a:r>
            <a:r>
              <a:rPr lang="en-US" dirty="0" err="1">
                <a:hlinkClick r:id="rId3"/>
              </a:rPr>
              <a:t>ActorInfoString</a:t>
            </a:r>
            <a:r>
              <a:rPr lang="en-US" dirty="0">
                <a:hlinkClick r:id="rId3"/>
              </a:rPr>
              <a:t> in Exchange Online</a:t>
            </a:r>
            <a:endParaRPr lang="en-US" dirty="0"/>
          </a:p>
          <a:p>
            <a:pPr algn="just"/>
            <a:r>
              <a:rPr lang="en-US" dirty="0"/>
              <a:t>MS Introduced </a:t>
            </a:r>
            <a:r>
              <a:rPr lang="en-US" b="1" dirty="0" err="1"/>
              <a:t>ActorInfoString</a:t>
            </a:r>
            <a:r>
              <a:rPr lang="en-US" dirty="0"/>
              <a:t>, a significant new feature in the Exchange Online (EXO) audit schema that enhances the depth and accuracy of audit logs. </a:t>
            </a:r>
            <a:r>
              <a:rPr lang="en-US" b="1" dirty="0"/>
              <a:t>While </a:t>
            </a:r>
            <a:r>
              <a:rPr lang="en-US" b="1" dirty="0" err="1"/>
              <a:t>ClientInfoString</a:t>
            </a:r>
            <a:r>
              <a:rPr lang="en-US" b="1" dirty="0"/>
              <a:t> </a:t>
            </a:r>
            <a:r>
              <a:rPr lang="en-US" dirty="0"/>
              <a:t>provides valuable client application information, the addition of </a:t>
            </a:r>
            <a:r>
              <a:rPr lang="en-US" dirty="0" err="1"/>
              <a:t>ActorInfoString</a:t>
            </a:r>
            <a:r>
              <a:rPr lang="en-US" dirty="0"/>
              <a:t> offers even more detail by capturing the True </a:t>
            </a:r>
            <a:r>
              <a:rPr lang="en-US" dirty="0" err="1"/>
              <a:t>UserAgent</a:t>
            </a:r>
            <a:r>
              <a:rPr lang="en-US" dirty="0"/>
              <a:t>, supporting greater clarity when tracking the origin of actions within Exchange Online environment. </a:t>
            </a:r>
          </a:p>
          <a:p>
            <a:pPr algn="just"/>
            <a:r>
              <a:rPr lang="en-US" dirty="0" err="1"/>
              <a:t>ActorInfoString</a:t>
            </a:r>
            <a:r>
              <a:rPr lang="en-US" dirty="0"/>
              <a:t> solves this by recording the exact user agent responsible for each audited event. Currently, </a:t>
            </a:r>
            <a:r>
              <a:rPr lang="en-US" dirty="0" err="1"/>
              <a:t>ActorInfoString</a:t>
            </a:r>
            <a:r>
              <a:rPr lang="en-US" dirty="0"/>
              <a:t> exists in production but is not yet enabled by default.</a:t>
            </a:r>
          </a:p>
          <a:p>
            <a:pPr algn="just"/>
            <a:r>
              <a:rPr lang="en-US" dirty="0"/>
              <a:t>Example (simplified log entry): </a:t>
            </a:r>
          </a:p>
          <a:p>
            <a:pPr marL="171450" indent="-171450" algn="just">
              <a:buFont typeface="Arial" panose="020B0604020202020204" pitchFamily="34" charset="0"/>
              <a:buChar char="•"/>
            </a:pPr>
            <a:r>
              <a:rPr lang="en-US" dirty="0"/>
              <a:t>Date: 2025-04-24T14:25:59Z </a:t>
            </a:r>
          </a:p>
          <a:p>
            <a:pPr marL="171450" indent="-171450" algn="just">
              <a:buFont typeface="Arial" panose="020B0604020202020204" pitchFamily="34" charset="0"/>
              <a:buChar char="•"/>
            </a:pPr>
            <a:r>
              <a:rPr lang="en-US" dirty="0"/>
              <a:t>User: john.doe@yourdomain.com </a:t>
            </a:r>
          </a:p>
          <a:p>
            <a:pPr marL="171450" indent="-171450" algn="just">
              <a:buFont typeface="Arial" panose="020B0604020202020204" pitchFamily="34" charset="0"/>
              <a:buChar char="•"/>
            </a:pPr>
            <a:r>
              <a:rPr lang="en-US" dirty="0"/>
              <a:t>Operation: </a:t>
            </a:r>
            <a:r>
              <a:rPr lang="en-US" dirty="0" err="1"/>
              <a:t>MailItemAccessed</a:t>
            </a:r>
            <a:r>
              <a:rPr lang="en-US" dirty="0"/>
              <a:t> </a:t>
            </a:r>
          </a:p>
          <a:p>
            <a:pPr marL="171450" indent="-171450" algn="just">
              <a:buFont typeface="Arial" panose="020B0604020202020204" pitchFamily="34" charset="0"/>
              <a:buChar char="•"/>
            </a:pPr>
            <a:r>
              <a:rPr lang="en-US" dirty="0" err="1"/>
              <a:t>ClientInfoString</a:t>
            </a:r>
            <a:r>
              <a:rPr lang="en-US" dirty="0"/>
              <a:t>: “Client=</a:t>
            </a:r>
            <a:r>
              <a:rPr lang="en-US" dirty="0" err="1"/>
              <a:t>Rest;Client</a:t>
            </a:r>
            <a:r>
              <a:rPr lang="en-US" dirty="0"/>
              <a:t>=</a:t>
            </a:r>
            <a:r>
              <a:rPr lang="en-US" dirty="0" err="1"/>
              <a:t>RESTSystem</a:t>
            </a:r>
            <a:r>
              <a:rPr lang="en-US" dirty="0"/>
              <a:t>;; </a:t>
            </a:r>
          </a:p>
          <a:p>
            <a:pPr marL="171450" indent="-171450" algn="just">
              <a:buFont typeface="Arial" panose="020B0604020202020204" pitchFamily="34" charset="0"/>
              <a:buChar char="•"/>
            </a:pPr>
            <a:r>
              <a:rPr lang="en-US" b="1" dirty="0" err="1"/>
              <a:t>ActorInfoString</a:t>
            </a:r>
            <a:r>
              <a:rPr lang="en-US" dirty="0"/>
              <a:t>: “Client=</a:t>
            </a:r>
            <a:r>
              <a:rPr lang="en-US" dirty="0" err="1"/>
              <a:t>REST;Client</a:t>
            </a:r>
            <a:r>
              <a:rPr lang="en-US" dirty="0"/>
              <a:t>=</a:t>
            </a:r>
            <a:r>
              <a:rPr lang="en-US" dirty="0" err="1"/>
              <a:t>RESTSystem;Mozilla</a:t>
            </a:r>
            <a:r>
              <a:rPr lang="en-US" dirty="0"/>
              <a:t>\/5.0 (Windows NT 10.0; Microsoft Windows 10.0.22631; </a:t>
            </a:r>
            <a:r>
              <a:rPr lang="en-US" dirty="0" err="1"/>
              <a:t>en</a:t>
            </a:r>
            <a:r>
              <a:rPr lang="en-US" dirty="0"/>
              <a:t>-US) </a:t>
            </a:r>
            <a:r>
              <a:rPr lang="en-US" dirty="0" err="1"/>
              <a:t>Powershell</a:t>
            </a:r>
            <a:r>
              <a:rPr lang="en-US" dirty="0"/>
              <a:t>\/5.1.22621.3958 Invoke-</a:t>
            </a:r>
            <a:r>
              <a:rPr lang="en-US" dirty="0" err="1"/>
              <a:t>MgGraphRequest</a:t>
            </a:r>
            <a:r>
              <a:rPr lang="en-US" dirty="0"/>
              <a:t>[</a:t>
            </a:r>
            <a:r>
              <a:rPr lang="en-US" dirty="0" err="1"/>
              <a:t>AppId</a:t>
            </a:r>
            <a:r>
              <a:rPr lang="en-US" dirty="0"/>
              <a:t>=</a:t>
            </a:r>
            <a:r>
              <a:rPr lang="en-US" dirty="0" err="1"/>
              <a:t>xxxxxxxx-xxxx-xxxx-xxxx-xxxxxxx</a:t>
            </a:r>
            <a:r>
              <a:rPr lang="en-US" dirty="0"/>
              <a:t> </a:t>
            </a:r>
          </a:p>
        </p:txBody>
      </p:sp>
      <p:pic>
        <p:nvPicPr>
          <p:cNvPr id="4" name="Picture 3">
            <a:extLst>
              <a:ext uri="{FF2B5EF4-FFF2-40B4-BE49-F238E27FC236}">
                <a16:creationId xmlns:a16="http://schemas.microsoft.com/office/drawing/2014/main" id="{FC973845-9BC5-75E3-8AE0-714053AB0C70}"/>
              </a:ext>
            </a:extLst>
          </p:cNvPr>
          <p:cNvPicPr>
            <a:picLocks noChangeAspect="1"/>
          </p:cNvPicPr>
          <p:nvPr/>
        </p:nvPicPr>
        <p:blipFill>
          <a:blip r:embed="rId4"/>
          <a:stretch>
            <a:fillRect/>
          </a:stretch>
        </p:blipFill>
        <p:spPr>
          <a:xfrm>
            <a:off x="4695645" y="2742114"/>
            <a:ext cx="3955312" cy="1268685"/>
          </a:xfrm>
          <a:prstGeom prst="rect">
            <a:avLst/>
          </a:prstGeom>
        </p:spPr>
      </p:pic>
    </p:spTree>
    <p:extLst>
      <p:ext uri="{BB962C8B-B14F-4D97-AF65-F5344CB8AC3E}">
        <p14:creationId xmlns:p14="http://schemas.microsoft.com/office/powerpoint/2010/main" val="4933105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2">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uild="p"/>
    </p:bld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17F39168-7046-60A5-1EEA-8D2B5EAAE24F}"/>
              </a:ext>
            </a:extLst>
          </p:cNvPr>
          <p:cNvSpPr>
            <a:spLocks noGrp="1"/>
          </p:cNvSpPr>
          <p:nvPr>
            <p:ph type="body" sz="quarter" idx="13"/>
          </p:nvPr>
        </p:nvSpPr>
        <p:spPr>
          <a:xfrm>
            <a:off x="252845" y="1285875"/>
            <a:ext cx="8796812" cy="1714500"/>
          </a:xfrm>
        </p:spPr>
        <p:txBody>
          <a:bodyPr/>
          <a:lstStyle/>
          <a:p>
            <a:r>
              <a:rPr lang="en-US" sz="4000" dirty="0"/>
              <a:t>Management &amp; Governance</a:t>
            </a:r>
          </a:p>
        </p:txBody>
      </p:sp>
    </p:spTree>
    <p:extLst>
      <p:ext uri="{BB962C8B-B14F-4D97-AF65-F5344CB8AC3E}">
        <p14:creationId xmlns:p14="http://schemas.microsoft.com/office/powerpoint/2010/main" val="3479183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Text Placeholder 11">
            <a:extLst>
              <a:ext uri="{FF2B5EF4-FFF2-40B4-BE49-F238E27FC236}">
                <a16:creationId xmlns:a16="http://schemas.microsoft.com/office/drawing/2014/main" id="{F5D0A865-EAC9-D4DF-765C-2BBCA9EC1F5C}"/>
              </a:ext>
            </a:extLst>
          </p:cNvPr>
          <p:cNvSpPr>
            <a:spLocks noGrp="1"/>
          </p:cNvSpPr>
          <p:nvPr>
            <p:ph type="body" sz="quarter" idx="10"/>
          </p:nvPr>
        </p:nvSpPr>
        <p:spPr>
          <a:xfrm>
            <a:off x="4433776" y="855080"/>
            <a:ext cx="4365038" cy="1523847"/>
          </a:xfrm>
        </p:spPr>
        <p:txBody>
          <a:bodyPr/>
          <a:lstStyle/>
          <a:p>
            <a:pPr algn="just"/>
            <a:r>
              <a:rPr lang="en-US" sz="1000" dirty="0">
                <a:hlinkClick r:id="rId2"/>
              </a:rPr>
              <a:t>Public Preview: Multitenant managed logging in Container insights</a:t>
            </a:r>
            <a:endParaRPr lang="en-US" sz="1000" dirty="0"/>
          </a:p>
          <a:p>
            <a:pPr algn="just"/>
            <a:r>
              <a:rPr lang="en-US" sz="1000" dirty="0"/>
              <a:t>Customers need the ability to configure container console log collection in a way that </a:t>
            </a:r>
            <a:r>
              <a:rPr lang="en-US" sz="1000" b="1" dirty="0"/>
              <a:t>segregates logs by different teams </a:t>
            </a:r>
            <a:r>
              <a:rPr lang="en-US" sz="1000" dirty="0"/>
              <a:t>so that each has access to the container logs of the containers running in </a:t>
            </a:r>
            <a:r>
              <a:rPr lang="en-US" sz="1000" b="1" dirty="0"/>
              <a:t>K8s namespaces </a:t>
            </a:r>
            <a:r>
              <a:rPr lang="en-US" sz="1000" dirty="0"/>
              <a:t>that they own and the ability to access the billing and management associated with the Azure Log analytics workspace. For example, container logs from infrastructure namespaces such as </a:t>
            </a:r>
            <a:r>
              <a:rPr lang="en-US" sz="1000" dirty="0" err="1"/>
              <a:t>kube</a:t>
            </a:r>
            <a:r>
              <a:rPr lang="en-US" sz="1000" dirty="0"/>
              <a:t>-system can be </a:t>
            </a:r>
            <a:r>
              <a:rPr lang="en-US" sz="1000" b="1" dirty="0"/>
              <a:t>directed to a specific Log Analytics workspace </a:t>
            </a:r>
            <a:r>
              <a:rPr lang="en-US" sz="1000" dirty="0"/>
              <a:t>for the infrastructure team, while each application team's container logs can be sent to their respective workspaces. </a:t>
            </a:r>
          </a:p>
        </p:txBody>
      </p:sp>
      <p:sp>
        <p:nvSpPr>
          <p:cNvPr id="11" name="Title 10">
            <a:extLst>
              <a:ext uri="{FF2B5EF4-FFF2-40B4-BE49-F238E27FC236}">
                <a16:creationId xmlns:a16="http://schemas.microsoft.com/office/drawing/2014/main" id="{0A19052D-1C06-3BF6-CD73-31098A5519FB}"/>
              </a:ext>
            </a:extLst>
          </p:cNvPr>
          <p:cNvSpPr>
            <a:spLocks noGrp="1"/>
          </p:cNvSpPr>
          <p:nvPr>
            <p:ph type="title"/>
          </p:nvPr>
        </p:nvSpPr>
        <p:spPr/>
        <p:txBody>
          <a:bodyPr/>
          <a:lstStyle/>
          <a:p>
            <a:r>
              <a:rPr lang="en-US" sz="1800" dirty="0"/>
              <a:t>Management &amp; Governance Updates</a:t>
            </a:r>
            <a:endParaRPr lang="en-US" dirty="0"/>
          </a:p>
        </p:txBody>
      </p:sp>
      <p:sp>
        <p:nvSpPr>
          <p:cNvPr id="13" name="Text Placeholder 12">
            <a:extLst>
              <a:ext uri="{FF2B5EF4-FFF2-40B4-BE49-F238E27FC236}">
                <a16:creationId xmlns:a16="http://schemas.microsoft.com/office/drawing/2014/main" id="{AB83368C-23D2-63DD-1F2B-65AB8A48B236}"/>
              </a:ext>
            </a:extLst>
          </p:cNvPr>
          <p:cNvSpPr>
            <a:spLocks noGrp="1"/>
          </p:cNvSpPr>
          <p:nvPr>
            <p:ph type="body" sz="quarter" idx="15"/>
          </p:nvPr>
        </p:nvSpPr>
        <p:spPr/>
        <p:txBody>
          <a:bodyPr/>
          <a:lstStyle/>
          <a:p>
            <a:endParaRPr lang="en-US"/>
          </a:p>
        </p:txBody>
      </p:sp>
      <p:sp>
        <p:nvSpPr>
          <p:cNvPr id="14" name="Text Placeholder 13">
            <a:extLst>
              <a:ext uri="{FF2B5EF4-FFF2-40B4-BE49-F238E27FC236}">
                <a16:creationId xmlns:a16="http://schemas.microsoft.com/office/drawing/2014/main" id="{1DF1A36F-4250-259D-24AE-F82FE69A7F7E}"/>
              </a:ext>
            </a:extLst>
          </p:cNvPr>
          <p:cNvSpPr>
            <a:spLocks noGrp="1"/>
          </p:cNvSpPr>
          <p:nvPr>
            <p:ph type="body" sz="quarter" idx="16"/>
          </p:nvPr>
        </p:nvSpPr>
        <p:spPr>
          <a:xfrm>
            <a:off x="342900" y="855081"/>
            <a:ext cx="3955312" cy="2415170"/>
          </a:xfrm>
        </p:spPr>
        <p:txBody>
          <a:bodyPr/>
          <a:lstStyle/>
          <a:p>
            <a:pPr algn="just"/>
            <a:r>
              <a:rPr lang="en-US" dirty="0">
                <a:hlinkClick r:id="rId3"/>
              </a:rPr>
              <a:t>Generally Available: Azure Site Recovery for Shared Disk</a:t>
            </a:r>
            <a:endParaRPr lang="en-US" dirty="0"/>
          </a:p>
          <a:p>
            <a:pPr algn="just"/>
            <a:r>
              <a:rPr lang="en-US" dirty="0"/>
              <a:t>This feature enables to protect, monitor, recover, and re-protect workloads running </a:t>
            </a:r>
            <a:r>
              <a:rPr lang="en-US" b="1" dirty="0"/>
              <a:t>on Windows Server Failover Clusters (WSFC) on Azure VMs </a:t>
            </a:r>
            <a:r>
              <a:rPr lang="en-US" dirty="0"/>
              <a:t>with Shared Disk. </a:t>
            </a:r>
          </a:p>
          <a:p>
            <a:pPr algn="just"/>
            <a:r>
              <a:rPr lang="en-US" dirty="0"/>
              <a:t>Now it is possible to have the same benefits of Shared Disk for mission-critical applications such as SQL FCI, SAP ASCS, Scale-out File Servers, etc., while ensuring business continuity and disaster recovery with Azure Site Recovery. </a:t>
            </a:r>
          </a:p>
          <a:p>
            <a:pPr marL="171450" indent="-171450" algn="just">
              <a:buFont typeface="Arial" panose="020B0604020202020204" pitchFamily="34" charset="0"/>
              <a:buChar char="•"/>
            </a:pPr>
            <a:r>
              <a:rPr lang="en-US" dirty="0"/>
              <a:t>OS Support: Windows Server 2016 and later.  </a:t>
            </a:r>
          </a:p>
          <a:p>
            <a:pPr marL="171450" indent="-171450" algn="just">
              <a:buFont typeface="Arial" panose="020B0604020202020204" pitchFamily="34" charset="0"/>
              <a:buChar char="•"/>
            </a:pPr>
            <a:r>
              <a:rPr lang="en-US" dirty="0"/>
              <a:t>Nodes: Up to 4 nodes per cluster. </a:t>
            </a:r>
          </a:p>
          <a:p>
            <a:pPr marL="171450" indent="-171450" algn="just">
              <a:buFont typeface="Arial" panose="020B0604020202020204" pitchFamily="34" charset="0"/>
              <a:buChar char="•"/>
            </a:pPr>
            <a:r>
              <a:rPr lang="en-US" dirty="0"/>
              <a:t>Shared Disks: Any number of shared disks can be attached to the cluster.  </a:t>
            </a:r>
          </a:p>
          <a:p>
            <a:pPr marL="171450" indent="-171450" algn="just">
              <a:buFont typeface="Arial" panose="020B0604020202020204" pitchFamily="34" charset="0"/>
              <a:buChar char="•"/>
            </a:pPr>
            <a:r>
              <a:rPr lang="en-US" dirty="0"/>
              <a:t>High Churn and PowerShell Support </a:t>
            </a:r>
          </a:p>
        </p:txBody>
      </p:sp>
      <p:pic>
        <p:nvPicPr>
          <p:cNvPr id="1026" name="Picture 2" descr="Screenshot showing shared disk selection.">
            <a:extLst>
              <a:ext uri="{FF2B5EF4-FFF2-40B4-BE49-F238E27FC236}">
                <a16:creationId xmlns:a16="http://schemas.microsoft.com/office/drawing/2014/main" id="{FBD4CF35-BFFC-EC97-1DA9-2F7D6C9C1EC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4518" y="3371850"/>
            <a:ext cx="2992582" cy="114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0864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2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p:bldLst>
  </p:timing>
</p:sld>
</file>

<file path=ppt/theme/theme1.xml><?xml version="1.0" encoding="utf-8"?>
<a:theme xmlns:a="http://schemas.openxmlformats.org/drawingml/2006/main" name="Continuum Theme">
  <a:themeElements>
    <a:clrScheme name="EPAM Continuum Final">
      <a:dk1>
        <a:srgbClr val="222222"/>
      </a:dk1>
      <a:lt1>
        <a:srgbClr val="FFFFFF"/>
      </a:lt1>
      <a:dk2>
        <a:srgbClr val="A0A0A0"/>
      </a:dk2>
      <a:lt2>
        <a:srgbClr val="DBDAD6"/>
      </a:lt2>
      <a:accent1>
        <a:srgbClr val="545454"/>
      </a:accent1>
      <a:accent2>
        <a:srgbClr val="FFC000"/>
      </a:accent2>
      <a:accent3>
        <a:srgbClr val="38C2D7"/>
      </a:accent3>
      <a:accent4>
        <a:srgbClr val="445464"/>
      </a:accent4>
      <a:accent5>
        <a:srgbClr val="008ACE"/>
      </a:accent5>
      <a:accent6>
        <a:srgbClr val="E53B2E"/>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ln>
        <a:effectLst/>
      </a:spPr>
      <a:bodyPr wrap="none" rtlCol="0" anchor="ctr"/>
      <a:lstStyle>
        <a:defPPr algn="ctr">
          <a:defRPr sz="2400" dirty="0" err="1" smtClean="0">
            <a:solidFill>
              <a:schemeClr val="bg1"/>
            </a:solidFill>
            <a:latin typeface="Calibri Light" panose="020F0302020204030204" pitchFamily="34" charset="0"/>
            <a:ea typeface="Human Sans ExtraLight" charset="0"/>
            <a:cs typeface="Human Sans ExtraLight" charset="0"/>
          </a:defRPr>
        </a:defPPr>
      </a:lstStyle>
    </a:spDef>
    <a:lnDef>
      <a:spPr>
        <a:ln w="635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nSpc>
            <a:spcPct val="110000"/>
          </a:lnSpc>
          <a:spcBef>
            <a:spcPts val="600"/>
          </a:spcBef>
          <a:defRPr sz="1200" dirty="0" err="1" smtClean="0">
            <a:ea typeface="Human Sans" charset="0"/>
            <a:cs typeface="Human Sans" charset="0"/>
          </a:defRPr>
        </a:defPPr>
      </a:lstStyle>
    </a:txDef>
  </a:objectDefaults>
  <a:extraClrSchemeLst/>
  <a:extLst>
    <a:ext uri="{05A4C25C-085E-4340-85A3-A5531E510DB2}">
      <thm15:themeFamily xmlns:thm15="http://schemas.microsoft.com/office/thememl/2012/main" name="Continuum_Master_v1.1" id="{D2F91407-39AD-2344-8F42-01B4155FF2FD}" vid="{09F1F252-BD3A-0A45-9F6B-518524EA32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C3A9FD6A1D2BC41832AF270024651C7" ma:contentTypeVersion="6" ma:contentTypeDescription="Create a new document." ma:contentTypeScope="" ma:versionID="0421700c9180782018be286cde8a21da">
  <xsd:schema xmlns:xsd="http://www.w3.org/2001/XMLSchema" xmlns:xs="http://www.w3.org/2001/XMLSchema" xmlns:p="http://schemas.microsoft.com/office/2006/metadata/properties" xmlns:ns2="2e7e23d5-2c80-4164-89d2-1708db4037b8" xmlns:ns3="4e7ac07f-2cd6-47aa-8863-e3015989625c" targetNamespace="http://schemas.microsoft.com/office/2006/metadata/properties" ma:root="true" ma:fieldsID="541d07e3f89946b63e942fc7370dae48" ns2:_="" ns3:_="">
    <xsd:import namespace="2e7e23d5-2c80-4164-89d2-1708db4037b8"/>
    <xsd:import namespace="4e7ac07f-2cd6-47aa-8863-e3015989625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7e23d5-2c80-4164-89d2-1708db4037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e7ac07f-2cd6-47aa-8863-e3015989625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E04B39D-0CBA-4F8F-8809-785207E87965}">
  <ds:schemaRefs>
    <ds:schemaRef ds:uri="http://schemas.microsoft.com/sharepoint/v3/contenttype/forms"/>
  </ds:schemaRefs>
</ds:datastoreItem>
</file>

<file path=customXml/itemProps2.xml><?xml version="1.0" encoding="utf-8"?>
<ds:datastoreItem xmlns:ds="http://schemas.openxmlformats.org/officeDocument/2006/customXml" ds:itemID="{25D63988-C0DC-4185-91C3-6687DBA2F390}">
  <ds:schemaRefs>
    <ds:schemaRef ds:uri="2e7e23d5-2c80-4164-89d2-1708db4037b8"/>
    <ds:schemaRef ds:uri="4e7ac07f-2cd6-47aa-8863-e3015989625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4DE7C614-AA74-4D4D-9D2D-D96DA5126C78}">
  <ds:schemaRefs>
    <ds:schemaRef ds:uri="http://schemas.microsoft.com/office/2006/metadata/properties"/>
    <ds:schemaRef ds:uri="http://schemas.microsoft.com/office/2006/documentManagement/types"/>
    <ds:schemaRef ds:uri="http://purl.org/dc/terms/"/>
    <ds:schemaRef ds:uri="http://purl.org/dc/elements/1.1/"/>
    <ds:schemaRef ds:uri="http://schemas.microsoft.com/office/infopath/2007/PartnerControls"/>
    <ds:schemaRef ds:uri="2e7e23d5-2c80-4164-89d2-1708db4037b8"/>
    <ds:schemaRef ds:uri="http://purl.org/dc/dcmitype/"/>
    <ds:schemaRef ds:uri="http://schemas.openxmlformats.org/package/2006/metadata/core-properties"/>
    <ds:schemaRef ds:uri="4e7ac07f-2cd6-47aa-8863-e3015989625c"/>
    <ds:schemaRef ds:uri="http://www.w3.org/XML/1998/namespace"/>
  </ds:schemaRefs>
</ds:datastoreItem>
</file>

<file path=docMetadata/LabelInfo.xml><?xml version="1.0" encoding="utf-8"?>
<clbl:labelList xmlns:clbl="http://schemas.microsoft.com/office/2020/mipLabelMetadata">
  <clbl:label id="{2590e1b2-66ea-4d45-b1aa-185c322e3ba5}" enabled="1" method="Standard" siteId="{40a64d0b-f2f9-4a34-b1b3-0992ac0e5e4e}" contentBits="0" removed="0"/>
</clbl:labelList>
</file>

<file path=docProps/app.xml><?xml version="1.0" encoding="utf-8"?>
<Properties xmlns="http://schemas.openxmlformats.org/officeDocument/2006/extended-properties" xmlns:vt="http://schemas.openxmlformats.org/officeDocument/2006/docPropsVTypes">
  <Template>Covers</Template>
  <TotalTime>8214</TotalTime>
  <Words>6247</Words>
  <Application>Microsoft Office PowerPoint</Application>
  <PresentationFormat>On-screen Show (16:9)</PresentationFormat>
  <Paragraphs>324</Paragraphs>
  <Slides>47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47</vt:i4>
      </vt:variant>
    </vt:vector>
  </HeadingPairs>
  <TitlesOfParts>
    <vt:vector size="52" baseType="lpstr">
      <vt:lpstr>Arial</vt:lpstr>
      <vt:lpstr>Calibri</vt:lpstr>
      <vt:lpstr>Human Sans</vt:lpstr>
      <vt:lpstr>Human Sans Regular</vt:lpstr>
      <vt:lpstr>Continuum Theme</vt:lpstr>
      <vt:lpstr>Azure Times #161</vt:lpstr>
      <vt:lpstr>PowerPoint Presentation</vt:lpstr>
      <vt:lpstr>Networking Updates</vt:lpstr>
      <vt:lpstr>Networking Updates</vt:lpstr>
      <vt:lpstr>Networking Updates</vt:lpstr>
      <vt:lpstr>PowerPoint Presentation</vt:lpstr>
      <vt:lpstr>Security &amp; Identity Updates</vt:lpstr>
      <vt:lpstr>PowerPoint Presentation</vt:lpstr>
      <vt:lpstr>Management &amp; Governance Updates</vt:lpstr>
      <vt:lpstr>Management &amp; Governance Updates</vt:lpstr>
      <vt:lpstr>Management &amp; Governance Updates</vt:lpstr>
      <vt:lpstr>Management &amp; Governance Updates</vt:lpstr>
      <vt:lpstr>PowerPoint Presentation</vt:lpstr>
      <vt:lpstr>Compute Updates</vt:lpstr>
      <vt:lpstr>Compute Updates</vt:lpstr>
      <vt:lpstr>Compute Updates</vt:lpstr>
      <vt:lpstr>Compute Updates</vt:lpstr>
      <vt:lpstr>Compute Updates</vt:lpstr>
      <vt:lpstr>Compute Updates</vt:lpstr>
      <vt:lpstr>Compute Updates</vt:lpstr>
      <vt:lpstr>Compute Updates</vt:lpstr>
      <vt:lpstr>PowerPoint Presentation</vt:lpstr>
      <vt:lpstr>Storage &amp; Data Updates</vt:lpstr>
      <vt:lpstr>Storage &amp; Data Updates</vt:lpstr>
      <vt:lpstr>Storage &amp; Data Updates</vt:lpstr>
      <vt:lpstr>Storage &amp; Data Updates</vt:lpstr>
      <vt:lpstr>PowerPoint Presentation</vt:lpstr>
      <vt:lpstr>Databases Updates</vt:lpstr>
      <vt:lpstr>Databases Updates</vt:lpstr>
      <vt:lpstr>Databases Updates</vt:lpstr>
      <vt:lpstr>Databases Updates</vt:lpstr>
      <vt:lpstr>Databases Updates</vt:lpstr>
      <vt:lpstr>PowerPoint Presentation</vt:lpstr>
      <vt:lpstr>Integration Updates</vt:lpstr>
      <vt:lpstr>PowerPoint Presentation</vt:lpstr>
      <vt:lpstr>ML &amp; AI &amp; IOT Updates</vt:lpstr>
      <vt:lpstr>ML &amp; AI &amp; IOT Updates</vt:lpstr>
      <vt:lpstr>ML &amp; AI &amp; IOT Updates</vt:lpstr>
      <vt:lpstr>PowerPoint Presentation</vt:lpstr>
      <vt:lpstr>DevOps &amp; IaC &amp; Automation</vt:lpstr>
      <vt:lpstr>DevOps &amp; IaC &amp; Automation</vt:lpstr>
      <vt:lpstr>DevOps &amp; IaC &amp; Automation</vt:lpstr>
      <vt:lpstr>PowerPoint Presentation</vt:lpstr>
      <vt:lpstr>Miscellaneous Updates</vt:lpstr>
      <vt:lpstr>PowerPoint Presentation</vt:lpstr>
      <vt:lpstr>Information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Maksim Admin Rotar</cp:lastModifiedBy>
  <cp:revision>412</cp:revision>
  <dcterms:created xsi:type="dcterms:W3CDTF">2018-01-26T19:23:30Z</dcterms:created>
  <dcterms:modified xsi:type="dcterms:W3CDTF">2025-05-12T04:44:43Z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0x0101008C3A9FD6A1D2BC41832AF270024651C7</vt:lpwstr>
  </property>
</Properties>
</file>