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1"/>
  </p:notesMasterIdLst>
  <p:handoutMasterIdLst>
    <p:handoutMasterId r:id="rId32"/>
  </p:handoutMasterIdLst>
  <p:sldIdLst>
    <p:sldId id="2142532340" r:id="rId5"/>
    <p:sldId id="2146847045" r:id="rId6"/>
    <p:sldId id="10657" r:id="rId7"/>
    <p:sldId id="2146847046" r:id="rId8"/>
    <p:sldId id="2146847089" r:id="rId9"/>
    <p:sldId id="2146847048" r:id="rId10"/>
    <p:sldId id="2146847132" r:id="rId11"/>
    <p:sldId id="2146847049" r:id="rId12"/>
    <p:sldId id="2146847050" r:id="rId13"/>
    <p:sldId id="2146847096" r:id="rId14"/>
    <p:sldId id="2146847134" r:id="rId15"/>
    <p:sldId id="2146847135" r:id="rId16"/>
    <p:sldId id="2146847136" r:id="rId17"/>
    <p:sldId id="2146847156" r:id="rId18"/>
    <p:sldId id="2146847157" r:id="rId19"/>
    <p:sldId id="2146847052" r:id="rId20"/>
    <p:sldId id="2146847100" r:id="rId21"/>
    <p:sldId id="2146847137" r:id="rId22"/>
    <p:sldId id="2146847138" r:id="rId23"/>
    <p:sldId id="2146847054" r:id="rId24"/>
    <p:sldId id="2146847103" r:id="rId25"/>
    <p:sldId id="2146847062" r:id="rId26"/>
    <p:sldId id="2146847115" r:id="rId27"/>
    <p:sldId id="2146847085" r:id="rId28"/>
    <p:sldId id="2146847084" r:id="rId29"/>
    <p:sldId id="2146847064"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 id="2146847049"/>
          </p14:sldIdLst>
        </p14:section>
        <p14:section name="Compute" id="{05AA80BB-8802-49AB-8336-A884227CE2F7}">
          <p14:sldIdLst>
            <p14:sldId id="2146847050"/>
            <p14:sldId id="2146847096"/>
            <p14:sldId id="2146847134"/>
            <p14:sldId id="2146847135"/>
            <p14:sldId id="2146847136"/>
            <p14:sldId id="2146847156"/>
            <p14:sldId id="2146847157"/>
          </p14:sldIdLst>
        </p14:section>
        <p14:section name="Storage &amp; Data" id="{1F159046-CE0A-45BC-9D5B-6E6C95980F78}">
          <p14:sldIdLst>
            <p14:sldId id="2146847052"/>
            <p14:sldId id="2146847100"/>
            <p14:sldId id="2146847137"/>
            <p14:sldId id="2146847138"/>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2316" TargetMode="External"/><Relationship Id="rId2" Type="http://schemas.openxmlformats.org/officeDocument/2006/relationships/hyperlink" Target="https://azure.microsoft.com/ru-ru/updates?id=49360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en-us/azure/ddos-protection/ddos-protection-overview" TargetMode="External"/><Relationship Id="rId13" Type="http://schemas.openxmlformats.org/officeDocument/2006/relationships/hyperlink" Target="https://learn.microsoft.com/en-us/azure/virtual-network/virtual-networks-overview" TargetMode="External"/><Relationship Id="rId18" Type="http://schemas.openxmlformats.org/officeDocument/2006/relationships/hyperlink" Target="https://learn.microsoft.com/en-us/azure/storage/files/storage-files-introduction" TargetMode="External"/><Relationship Id="rId26" Type="http://schemas.openxmlformats.org/officeDocument/2006/relationships/hyperlink" Target="https://learn.microsoft.com/en-us/azure/extended-zones/arc-enabled-workloads-container-apps" TargetMode="External"/><Relationship Id="rId3" Type="http://schemas.openxmlformats.org/officeDocument/2006/relationships/image" Target="../media/image4.png"/><Relationship Id="rId21" Type="http://schemas.openxmlformats.org/officeDocument/2006/relationships/hyperlink" Target="https://learn.microsoft.com/en-us/azure/cosmos-db/change-feed" TargetMode="External"/><Relationship Id="rId7" Type="http://schemas.openxmlformats.org/officeDocument/2006/relationships/hyperlink" Target="https://learn.microsoft.com/en-us/azure/virtual-machines/overview" TargetMode="External"/><Relationship Id="rId12" Type="http://schemas.openxmlformats.org/officeDocument/2006/relationships/hyperlink" Target="https://learn.microsoft.com/en-us/azure/virtual-network/ip-services/public-ip-addresses" TargetMode="External"/><Relationship Id="rId17" Type="http://schemas.openxmlformats.org/officeDocument/2006/relationships/hyperlink" Target="https://learn.microsoft.com/en-us/azure/storage/blobs/storage-blob-block-blob-premium" TargetMode="External"/><Relationship Id="rId25" Type="http://schemas.openxmlformats.org/officeDocument/2006/relationships/hyperlink" Target="https://learn.microsoft.com/en-us/azure/backup/backup-overview" TargetMode="External"/><Relationship Id="rId2" Type="http://schemas.openxmlformats.org/officeDocument/2006/relationships/hyperlink" Target="https://azure.microsoft.com/ru-ru/updates?id=492737" TargetMode="External"/><Relationship Id="rId16" Type="http://schemas.openxmlformats.org/officeDocument/2006/relationships/hyperlink" Target="https://learn.microsoft.com/en-us/azure/storage/blobs/storage-blob-pageblob-overview" TargetMode="External"/><Relationship Id="rId20" Type="http://schemas.openxmlformats.org/officeDocument/2006/relationships/hyperlink" Target="https://learn.microsoft.com/en-us/azure/storage/blobs/data-lake-storage-namespace" TargetMode="External"/><Relationship Id="rId1" Type="http://schemas.openxmlformats.org/officeDocument/2006/relationships/slideLayout" Target="../slideLayouts/slideLayout7.xml"/><Relationship Id="rId6" Type="http://schemas.openxmlformats.org/officeDocument/2006/relationships/hyperlink" Target="https://learn.microsoft.com/en-us/azure/virtual-machine-scale-sets/overview" TargetMode="External"/><Relationship Id="rId11" Type="http://schemas.openxmlformats.org/officeDocument/2006/relationships/hyperlink" Target="https://learn.microsoft.com/en-us/azure/load-balancer/load-balancer-overview" TargetMode="External"/><Relationship Id="rId24" Type="http://schemas.openxmlformats.org/officeDocument/2006/relationships/hyperlink" Target="https://learn.microsoft.com/en-us/azure/site-recovery/site-recovery-overview" TargetMode="External"/><Relationship Id="rId5" Type="http://schemas.openxmlformats.org/officeDocument/2006/relationships/hyperlink" Target="https://learn.microsoft.com/en-us/azure/virtual-desktop/azure-extended-zones" TargetMode="External"/><Relationship Id="rId15" Type="http://schemas.openxmlformats.org/officeDocument/2006/relationships/hyperlink" Target="https://learn.microsoft.com/en-us/azure/virtual-machines/managed-disks-overview" TargetMode="External"/><Relationship Id="rId23" Type="http://schemas.openxmlformats.org/officeDocument/2006/relationships/hyperlink" Target="https://learn.microsoft.com/en-us/azure/storage/files/files-nfs-protocol" TargetMode="External"/><Relationship Id="rId28" Type="http://schemas.openxmlformats.org/officeDocument/2006/relationships/hyperlink" Target="https://learn.microsoft.com/en-us/azure/extended-zones/arc-enabled-workloads-managed-sql" TargetMode="External"/><Relationship Id="rId10" Type="http://schemas.openxmlformats.org/officeDocument/2006/relationships/hyperlink" Target="https://learn.microsoft.com/en-us/azure/private-link/private-link-overview" TargetMode="External"/><Relationship Id="rId19" Type="http://schemas.openxmlformats.org/officeDocument/2006/relationships/hyperlink" Target="https://learn.microsoft.com/en-us/azure/storage/blobs/data-lake-storage-introduction" TargetMode="External"/><Relationship Id="rId4" Type="http://schemas.openxmlformats.org/officeDocument/2006/relationships/hyperlink" Target="https://learn.microsoft.com/en-us/azure/aks/extended-zones?tabs=azure-resource-manager" TargetMode="External"/><Relationship Id="rId9" Type="http://schemas.openxmlformats.org/officeDocument/2006/relationships/hyperlink" Target="https://learn.microsoft.com/en-us/azure/expressroute/expressroute-introduction" TargetMode="External"/><Relationship Id="rId14" Type="http://schemas.openxmlformats.org/officeDocument/2006/relationships/hyperlink" Target="https://learn.microsoft.com/en-us/azure/virtual-network/virtual-network-peering-overview" TargetMode="External"/><Relationship Id="rId22" Type="http://schemas.openxmlformats.org/officeDocument/2006/relationships/hyperlink" Target="https://learn.microsoft.com/en-us/azure/storage/blobs/secure-file-transfer-protocol-support" TargetMode="External"/><Relationship Id="rId27" Type="http://schemas.openxmlformats.org/officeDocument/2006/relationships/hyperlink" Target="https://learn.microsoft.com/en-us/azure/extended-zones/arc-enabled-workloads-postgre-sq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blog/azuredatafactoryblog/announcing-the-new-databricks-job-activity-in-adf/4410939" TargetMode="External"/><Relationship Id="rId2" Type="http://schemas.openxmlformats.org/officeDocument/2006/relationships/hyperlink" Target="https://techcommunity.microsoft.com/blog/appsonazureblog/announcing-native-azure-functions-support-in-azure-container-apps/4414039"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techcommunity.microsoft.com/blog/azurecompute/public-preview-predictive-pooling-for-standby-pools/4413817" TargetMode="External"/><Relationship Id="rId2" Type="http://schemas.openxmlformats.org/officeDocument/2006/relationships/hyperlink" Target="https://techcommunity.microsoft.com/blog/azurecompute/public-preview-use-spot-instances-in-standby-pools-for-virtual-machine-scale-set/441381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blog/azurecompute/public-preview-hibernated-vms-in-standby-pools-for-virtual-machine-scale-sets/4413812" TargetMode="External"/><Relationship Id="rId2" Type="http://schemas.openxmlformats.org/officeDocument/2006/relationships/hyperlink" Target="https://techcommunity.microsoft.com/blog/azurecompute/public-preview-zone-support-for-standby-pools-in-azure-container-instances/4413843"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blog/azurecompute/now-available-logging-and-monitoring-for-standby-pools-in-vmss-and-aci/4413825"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3335" TargetMode="External"/><Relationship Id="rId2" Type="http://schemas.openxmlformats.org/officeDocument/2006/relationships/hyperlink" Target="https://azure.microsoft.com/ru-ru/updates?id=493340"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2879" TargetMode="External"/><Relationship Id="rId2" Type="http://schemas.openxmlformats.org/officeDocument/2006/relationships/hyperlink" Target="https://azure.microsoft.com/ru-ru/updates?id=494083"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9214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489716" TargetMode="External"/><Relationship Id="rId2" Type="http://schemas.openxmlformats.org/officeDocument/2006/relationships/hyperlink" Target="https://techcommunity.microsoft.com/blog/sqlserver/ole-db-driver-19-4-1-and-18-7-5-for-sql-server-released/4413079"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92574"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493954"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blogs.microsoft.com/identity/now-generally-available-apple-identity-provider-support-for-microsoft-entra-external-id/"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azure/migrate/whats-new?view=migrate"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ru-ru/updates?id=493766"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#162</a:t>
            </a:r>
          </a:p>
        </p:txBody>
      </p:sp>
      <p:sp>
        <p:nvSpPr>
          <p:cNvPr id="4" name="Text Placeholder 3"/>
          <p:cNvSpPr>
            <a:spLocks noGrp="1"/>
          </p:cNvSpPr>
          <p:nvPr>
            <p:ph type="body" sz="quarter" idx="11"/>
          </p:nvPr>
        </p:nvSpPr>
        <p:spPr/>
        <p:txBody>
          <a:bodyPr/>
          <a:lstStyle/>
          <a:p>
            <a:r>
              <a:rPr lang="en-US" spc="300" dirty="0"/>
              <a:t>May 19,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733247"/>
          </a:xfrm>
        </p:spPr>
        <p:txBody>
          <a:bodyPr/>
          <a:lstStyle/>
          <a:p>
            <a:r>
              <a:rPr lang="en-US" sz="1000" dirty="0">
                <a:hlinkClick r:id="rId2"/>
              </a:rPr>
              <a:t>Generally Available: Azure App Configuration now offers a Developer pricing plan</a:t>
            </a:r>
            <a:endParaRPr lang="en-US" sz="1000" dirty="0"/>
          </a:p>
          <a:p>
            <a:pPr algn="just"/>
            <a:r>
              <a:rPr lang="en-US" sz="1000" dirty="0"/>
              <a:t>MS announced the availability of the Developer pricing tier for App Configuration. The Developer tier is a cost-efficient offering designed for low-volume, non-production use cases. It comes equipped with features and capabilities specifically tailored for development and testing needs.</a:t>
            </a:r>
          </a:p>
          <a:p>
            <a:pPr algn="just"/>
            <a:r>
              <a:rPr lang="en-US" sz="1000" dirty="0"/>
              <a:t>Key Features:</a:t>
            </a:r>
          </a:p>
          <a:p>
            <a:pPr marL="171450" indent="-171450" algn="just">
              <a:buFont typeface="Arial" panose="020B0604020202020204" pitchFamily="34" charset="0"/>
              <a:buChar char="•"/>
            </a:pPr>
            <a:r>
              <a:rPr lang="en-US" sz="1000" b="1" dirty="0"/>
              <a:t>Cost-efficient: </a:t>
            </a:r>
            <a:r>
              <a:rPr lang="en-US" sz="1000" dirty="0"/>
              <a:t>In typical usage scenarios, it costs only a fraction of the Standard tier, making it practical for each developer or test environment to have its own dedicated store.</a:t>
            </a:r>
          </a:p>
          <a:p>
            <a:pPr marL="171450" indent="-171450" algn="just">
              <a:buFont typeface="Arial" panose="020B0604020202020204" pitchFamily="34" charset="0"/>
              <a:buChar char="•"/>
            </a:pPr>
            <a:r>
              <a:rPr lang="en-US" sz="1000" b="1" dirty="0"/>
              <a:t>Flexible: </a:t>
            </a:r>
            <a:r>
              <a:rPr lang="en-US" sz="1000" dirty="0"/>
              <a:t>Compared to the Free tier, developers can create as many stores as needed in any region. The daily requests limit has been removed and replaced with a reasonable hourly quota.</a:t>
            </a:r>
          </a:p>
          <a:p>
            <a:pPr marL="171450" indent="-171450" algn="just">
              <a:buFont typeface="Arial" panose="020B0604020202020204" pitchFamily="34" charset="0"/>
              <a:buChar char="•"/>
            </a:pPr>
            <a:r>
              <a:rPr lang="en-US" sz="1000" b="1" dirty="0"/>
              <a:t>Enhanced Security: </a:t>
            </a:r>
            <a:r>
              <a:rPr lang="en-US" sz="1000" dirty="0"/>
              <a:t>Includes essential security features like private endpoints, ensuring that development environments are secure.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App Service </a:t>
            </a:r>
            <a:r>
              <a:rPr lang="en-US" dirty="0" err="1">
                <a:hlinkClick r:id="rId3"/>
              </a:rPr>
              <a:t>Webjobs</a:t>
            </a:r>
            <a:r>
              <a:rPr lang="en-US" dirty="0">
                <a:hlinkClick r:id="rId3"/>
              </a:rPr>
              <a:t> on Linux</a:t>
            </a:r>
            <a:endParaRPr lang="en-US" dirty="0"/>
          </a:p>
          <a:p>
            <a:pPr algn="just"/>
            <a:r>
              <a:rPr lang="en-US" b="1" dirty="0" err="1"/>
              <a:t>WebJobs</a:t>
            </a:r>
            <a:r>
              <a:rPr lang="en-US" dirty="0"/>
              <a:t> allow for the execution of background tasks and scheduled processes, which unlike traditional web applications, are not triggered by HTTP requests. The </a:t>
            </a:r>
            <a:r>
              <a:rPr lang="en-US" dirty="0" err="1"/>
              <a:t>WebJobs</a:t>
            </a:r>
            <a:r>
              <a:rPr lang="en-US" dirty="0"/>
              <a:t> feature is now generally available (GA) for Linux code and container scenarios, bringing feature parity with the App Service Windows option.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555611"/>
          </a:xfrm>
        </p:spPr>
        <p:txBody>
          <a:bodyPr/>
          <a:lstStyle/>
          <a:p>
            <a:pPr algn="just"/>
            <a:r>
              <a:rPr lang="en-US" dirty="0">
                <a:hlinkClick r:id="rId2"/>
              </a:rPr>
              <a:t>Public Preview: Perth - Azure Extended Zones</a:t>
            </a:r>
            <a:endParaRPr lang="en-US" dirty="0"/>
          </a:p>
          <a:p>
            <a:pPr algn="just"/>
            <a:r>
              <a:rPr lang="en-US" dirty="0"/>
              <a:t>MS announced the public preview of the Perth Azure Extended Zone.  </a:t>
            </a:r>
          </a:p>
          <a:p>
            <a:pPr algn="just"/>
            <a:r>
              <a:rPr lang="en-US" dirty="0"/>
              <a:t>Azure Extended Zones are small-footprint extensions of Azure placed in metros, industry centers, or a specific jurisdiction to serve low latency and data residency workloads. They support virtual machines (VMs), containers, storage, and a selected set of Azure services and can run latency-sensitive and throughput-intensive applications close to end users and within approved data residency boundaries. </a:t>
            </a:r>
          </a:p>
        </p:txBody>
      </p:sp>
      <p:pic>
        <p:nvPicPr>
          <p:cNvPr id="2050" name="Picture 2" descr="Diagram that shows available Azure services at an Azure Extended Zone.">
            <a:extLst>
              <a:ext uri="{FF2B5EF4-FFF2-40B4-BE49-F238E27FC236}">
                <a16:creationId xmlns:a16="http://schemas.microsoft.com/office/drawing/2014/main" id="{57F8DB09-9475-B9FF-0D48-58C62FD180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98" y="2410691"/>
            <a:ext cx="4032936" cy="13032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ECCFD5FD-591C-0988-BD2A-9E8A61044A82}"/>
              </a:ext>
            </a:extLst>
          </p:cNvPr>
          <p:cNvGraphicFramePr>
            <a:graphicFrameLocks noGrp="1"/>
          </p:cNvGraphicFramePr>
          <p:nvPr>
            <p:extLst>
              <p:ext uri="{D42A27DB-BD31-4B8C-83A1-F6EECF244321}">
                <p14:modId xmlns:p14="http://schemas.microsoft.com/office/powerpoint/2010/main" val="1868436471"/>
              </p:ext>
            </p:extLst>
          </p:nvPr>
        </p:nvGraphicFramePr>
        <p:xfrm>
          <a:off x="4375836" y="783630"/>
          <a:ext cx="4694376" cy="3838506"/>
        </p:xfrm>
        <a:graphic>
          <a:graphicData uri="http://schemas.openxmlformats.org/drawingml/2006/table">
            <a:tbl>
              <a:tblPr/>
              <a:tblGrid>
                <a:gridCol w="1152128">
                  <a:extLst>
                    <a:ext uri="{9D8B030D-6E8A-4147-A177-3AD203B41FA5}">
                      <a16:colId xmlns:a16="http://schemas.microsoft.com/office/drawing/2014/main" val="2962545070"/>
                    </a:ext>
                  </a:extLst>
                </a:gridCol>
                <a:gridCol w="3542248">
                  <a:extLst>
                    <a:ext uri="{9D8B030D-6E8A-4147-A177-3AD203B41FA5}">
                      <a16:colId xmlns:a16="http://schemas.microsoft.com/office/drawing/2014/main" val="63871228"/>
                    </a:ext>
                  </a:extLst>
                </a:gridCol>
              </a:tblGrid>
              <a:tr h="171907">
                <a:tc>
                  <a:txBody>
                    <a:bodyPr/>
                    <a:lstStyle/>
                    <a:p>
                      <a:pPr algn="l" fontAlgn="t"/>
                      <a:endParaRPr lang="en-US" sz="800" dirty="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a:effectLst/>
                          <a:latin typeface="+mj-lt"/>
                        </a:rPr>
                        <a:t>Available Azure services and features</a:t>
                      </a: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98303668"/>
                  </a:ext>
                </a:extLst>
              </a:tr>
              <a:tr h="647956">
                <a:tc>
                  <a:txBody>
                    <a:bodyPr/>
                    <a:lstStyle/>
                    <a:p>
                      <a:pPr algn="l" fontAlgn="t"/>
                      <a:r>
                        <a:rPr lang="en-US" sz="800" b="1">
                          <a:effectLst/>
                          <a:latin typeface="+mj-lt"/>
                        </a:rPr>
                        <a:t>Compute</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u="none" strike="noStrike" dirty="0">
                          <a:solidFill>
                            <a:srgbClr val="0065B3"/>
                          </a:solidFill>
                          <a:effectLst/>
                          <a:latin typeface="+mj-lt"/>
                          <a:hlinkClick r:id="rId4"/>
                        </a:rPr>
                        <a:t>Azure Kubernetes Service</a:t>
                      </a:r>
                      <a:r>
                        <a:rPr lang="en-US" sz="800" dirty="0">
                          <a:effectLst/>
                          <a:latin typeface="+mj-lt"/>
                        </a:rPr>
                        <a:t>*</a:t>
                      </a:r>
                      <a:br>
                        <a:rPr lang="en-US" sz="800" dirty="0">
                          <a:effectLst/>
                          <a:latin typeface="+mj-lt"/>
                        </a:rPr>
                      </a:br>
                      <a:r>
                        <a:rPr lang="en-US" sz="800" u="none" strike="noStrike" dirty="0">
                          <a:solidFill>
                            <a:srgbClr val="0065B3"/>
                          </a:solidFill>
                          <a:effectLst/>
                          <a:latin typeface="+mj-lt"/>
                          <a:hlinkClick r:id="rId5"/>
                        </a:rPr>
                        <a:t>Azure Virtual Desktop</a:t>
                      </a:r>
                      <a:r>
                        <a:rPr lang="en-US" sz="800" dirty="0">
                          <a:effectLst/>
                          <a:latin typeface="+mj-lt"/>
                        </a:rPr>
                        <a:t>*</a:t>
                      </a:r>
                      <a:br>
                        <a:rPr lang="en-US" sz="800" dirty="0">
                          <a:effectLst/>
                          <a:latin typeface="+mj-lt"/>
                        </a:rPr>
                      </a:br>
                      <a:r>
                        <a:rPr lang="en-US" sz="800" u="none" strike="noStrike" dirty="0">
                          <a:solidFill>
                            <a:srgbClr val="0065B3"/>
                          </a:solidFill>
                          <a:effectLst/>
                          <a:latin typeface="+mj-lt"/>
                          <a:hlinkClick r:id="rId6"/>
                        </a:rPr>
                        <a:t>Virtual Machine Scale Sets</a:t>
                      </a:r>
                      <a:br>
                        <a:rPr lang="en-US" sz="800" dirty="0">
                          <a:effectLst/>
                          <a:latin typeface="+mj-lt"/>
                        </a:rPr>
                      </a:br>
                      <a:r>
                        <a:rPr lang="en-US" sz="800" u="none" strike="noStrike" dirty="0">
                          <a:solidFill>
                            <a:srgbClr val="0065B3"/>
                          </a:solidFill>
                          <a:effectLst/>
                          <a:latin typeface="+mj-lt"/>
                          <a:hlinkClick r:id="rId7"/>
                        </a:rPr>
                        <a:t>Virtual machines</a:t>
                      </a:r>
                      <a:endParaRPr lang="en-US" sz="800" dirty="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223415202"/>
                  </a:ext>
                </a:extLst>
              </a:tr>
              <a:tr h="885981">
                <a:tc>
                  <a:txBody>
                    <a:bodyPr/>
                    <a:lstStyle/>
                    <a:p>
                      <a:pPr algn="l" fontAlgn="t"/>
                      <a:r>
                        <a:rPr lang="en-US" sz="800" b="1">
                          <a:effectLst/>
                          <a:latin typeface="+mj-lt"/>
                        </a:rPr>
                        <a:t>Networking</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u="none" strike="noStrike" dirty="0">
                          <a:solidFill>
                            <a:srgbClr val="0065B3"/>
                          </a:solidFill>
                          <a:effectLst/>
                          <a:latin typeface="+mj-lt"/>
                          <a:hlinkClick r:id="rId8"/>
                        </a:rPr>
                        <a:t>DDoS</a:t>
                      </a:r>
                      <a:r>
                        <a:rPr lang="en-US" sz="800" dirty="0">
                          <a:effectLst/>
                          <a:latin typeface="+mj-lt"/>
                        </a:rPr>
                        <a:t> (Standard protection)</a:t>
                      </a:r>
                      <a:br>
                        <a:rPr lang="en-US" sz="800" dirty="0">
                          <a:effectLst/>
                          <a:latin typeface="+mj-lt"/>
                        </a:rPr>
                      </a:br>
                      <a:r>
                        <a:rPr lang="en-US" sz="800" u="none" strike="noStrike" dirty="0">
                          <a:solidFill>
                            <a:srgbClr val="0065B3"/>
                          </a:solidFill>
                          <a:effectLst/>
                          <a:latin typeface="+mj-lt"/>
                          <a:hlinkClick r:id="rId9"/>
                        </a:rPr>
                        <a:t>ExpressRoute</a:t>
                      </a:r>
                      <a:br>
                        <a:rPr lang="en-US" sz="800" dirty="0">
                          <a:effectLst/>
                          <a:latin typeface="+mj-lt"/>
                        </a:rPr>
                      </a:br>
                      <a:r>
                        <a:rPr lang="en-US" sz="800" u="none" strike="noStrike" dirty="0">
                          <a:solidFill>
                            <a:srgbClr val="0065B3"/>
                          </a:solidFill>
                          <a:effectLst/>
                          <a:latin typeface="+mj-lt"/>
                          <a:hlinkClick r:id="rId10"/>
                        </a:rPr>
                        <a:t>Private Link</a:t>
                      </a:r>
                      <a:br>
                        <a:rPr lang="en-US" sz="800" dirty="0">
                          <a:effectLst/>
                          <a:latin typeface="+mj-lt"/>
                        </a:rPr>
                      </a:br>
                      <a:r>
                        <a:rPr lang="en-US" sz="800" u="none" strike="noStrike" dirty="0">
                          <a:solidFill>
                            <a:srgbClr val="0065B3"/>
                          </a:solidFill>
                          <a:effectLst/>
                          <a:latin typeface="+mj-lt"/>
                          <a:hlinkClick r:id="rId11"/>
                        </a:rPr>
                        <a:t>Standard Load Balancer</a:t>
                      </a:r>
                      <a:br>
                        <a:rPr lang="en-US" sz="800" dirty="0">
                          <a:effectLst/>
                          <a:latin typeface="+mj-lt"/>
                        </a:rPr>
                      </a:br>
                      <a:r>
                        <a:rPr lang="en-US" sz="800" u="none" strike="noStrike" dirty="0">
                          <a:solidFill>
                            <a:srgbClr val="0065B3"/>
                          </a:solidFill>
                          <a:effectLst/>
                          <a:latin typeface="+mj-lt"/>
                          <a:hlinkClick r:id="rId12"/>
                        </a:rPr>
                        <a:t>Standard public IP</a:t>
                      </a:r>
                      <a:br>
                        <a:rPr lang="en-US" sz="800" dirty="0">
                          <a:effectLst/>
                          <a:latin typeface="+mj-lt"/>
                        </a:rPr>
                      </a:br>
                      <a:r>
                        <a:rPr lang="en-US" sz="800" u="none" strike="noStrike" dirty="0">
                          <a:solidFill>
                            <a:srgbClr val="0065B3"/>
                          </a:solidFill>
                          <a:effectLst/>
                          <a:latin typeface="+mj-lt"/>
                          <a:hlinkClick r:id="rId13"/>
                        </a:rPr>
                        <a:t>Virtual Network</a:t>
                      </a:r>
                      <a:br>
                        <a:rPr lang="en-US" sz="800" dirty="0">
                          <a:effectLst/>
                          <a:latin typeface="+mj-lt"/>
                        </a:rPr>
                      </a:br>
                      <a:r>
                        <a:rPr lang="en-US" sz="800" u="none" strike="noStrike" dirty="0">
                          <a:solidFill>
                            <a:srgbClr val="0065B3"/>
                          </a:solidFill>
                          <a:effectLst/>
                          <a:latin typeface="+mj-lt"/>
                          <a:hlinkClick r:id="rId14"/>
                        </a:rPr>
                        <a:t>Virtual network peering</a:t>
                      </a:r>
                      <a:endParaRPr lang="en-US" sz="800" dirty="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906243773"/>
                  </a:ext>
                </a:extLst>
              </a:tr>
              <a:tr h="1362030">
                <a:tc>
                  <a:txBody>
                    <a:bodyPr/>
                    <a:lstStyle/>
                    <a:p>
                      <a:pPr algn="l" fontAlgn="t"/>
                      <a:r>
                        <a:rPr lang="en-US" sz="800" b="1">
                          <a:effectLst/>
                          <a:latin typeface="+mj-lt"/>
                        </a:rPr>
                        <a:t>Storage</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u="none" strike="noStrike">
                          <a:solidFill>
                            <a:srgbClr val="0065B3"/>
                          </a:solidFill>
                          <a:effectLst/>
                          <a:latin typeface="+mj-lt"/>
                          <a:hlinkClick r:id="rId15"/>
                        </a:rPr>
                        <a:t>Managed disks</a:t>
                      </a:r>
                      <a:br>
                        <a:rPr lang="en-US" sz="800">
                          <a:effectLst/>
                          <a:latin typeface="+mj-lt"/>
                        </a:rPr>
                      </a:br>
                      <a:r>
                        <a:rPr lang="en-US" sz="800" u="none" strike="noStrike">
                          <a:solidFill>
                            <a:srgbClr val="0065B3"/>
                          </a:solidFill>
                          <a:effectLst/>
                          <a:latin typeface="+mj-lt"/>
                          <a:hlinkClick r:id="rId16"/>
                        </a:rPr>
                        <a:t>Premium Page Blobs</a:t>
                      </a:r>
                      <a:br>
                        <a:rPr lang="en-US" sz="800">
                          <a:effectLst/>
                          <a:latin typeface="+mj-lt"/>
                        </a:rPr>
                      </a:br>
                      <a:r>
                        <a:rPr lang="en-US" sz="800" u="none" strike="noStrike">
                          <a:solidFill>
                            <a:srgbClr val="0065B3"/>
                          </a:solidFill>
                          <a:effectLst/>
                          <a:latin typeface="+mj-lt"/>
                          <a:hlinkClick r:id="rId17"/>
                        </a:rPr>
                        <a:t>Premium Block Blobs</a:t>
                      </a:r>
                      <a:br>
                        <a:rPr lang="en-US" sz="800">
                          <a:effectLst/>
                          <a:latin typeface="+mj-lt"/>
                        </a:rPr>
                      </a:br>
                      <a:r>
                        <a:rPr lang="en-US" sz="800" u="none" strike="noStrike">
                          <a:solidFill>
                            <a:srgbClr val="0065B3"/>
                          </a:solidFill>
                          <a:effectLst/>
                          <a:latin typeface="+mj-lt"/>
                          <a:hlinkClick r:id="rId18"/>
                        </a:rPr>
                        <a:t>Premium Files</a:t>
                      </a:r>
                      <a:br>
                        <a:rPr lang="en-US" sz="800">
                          <a:effectLst/>
                          <a:latin typeface="+mj-lt"/>
                        </a:rPr>
                      </a:br>
                      <a:r>
                        <a:rPr lang="en-US" sz="800" u="none" strike="noStrike">
                          <a:solidFill>
                            <a:srgbClr val="0065B3"/>
                          </a:solidFill>
                          <a:effectLst/>
                          <a:latin typeface="+mj-lt"/>
                          <a:hlinkClick r:id="rId19"/>
                        </a:rPr>
                        <a:t>Data Lake Storage Gen2</a:t>
                      </a:r>
                      <a:br>
                        <a:rPr lang="en-US" sz="800">
                          <a:effectLst/>
                          <a:latin typeface="+mj-lt"/>
                        </a:rPr>
                      </a:br>
                      <a:r>
                        <a:rPr lang="en-US" sz="800" u="none" strike="noStrike">
                          <a:solidFill>
                            <a:srgbClr val="0065B3"/>
                          </a:solidFill>
                          <a:effectLst/>
                          <a:latin typeface="+mj-lt"/>
                          <a:hlinkClick r:id="rId20"/>
                        </a:rPr>
                        <a:t>Hierarchical Namespace</a:t>
                      </a:r>
                      <a:br>
                        <a:rPr lang="en-US" sz="800">
                          <a:effectLst/>
                          <a:latin typeface="+mj-lt"/>
                        </a:rPr>
                      </a:br>
                      <a:r>
                        <a:rPr lang="en-US" sz="800">
                          <a:effectLst/>
                          <a:latin typeface="+mj-lt"/>
                        </a:rPr>
                        <a:t>Data Lake Storage Gen2 Flat Namespace</a:t>
                      </a:r>
                      <a:br>
                        <a:rPr lang="en-US" sz="800">
                          <a:effectLst/>
                          <a:latin typeface="+mj-lt"/>
                        </a:rPr>
                      </a:br>
                      <a:r>
                        <a:rPr lang="en-US" sz="800" u="none" strike="noStrike">
                          <a:solidFill>
                            <a:srgbClr val="0065B3"/>
                          </a:solidFill>
                          <a:effectLst/>
                          <a:latin typeface="+mj-lt"/>
                          <a:hlinkClick r:id="rId21"/>
                        </a:rPr>
                        <a:t>Change Feed</a:t>
                      </a:r>
                      <a:br>
                        <a:rPr lang="en-US" sz="800">
                          <a:effectLst/>
                          <a:latin typeface="+mj-lt"/>
                        </a:rPr>
                      </a:br>
                      <a:r>
                        <a:rPr lang="en-US" sz="800">
                          <a:effectLst/>
                          <a:latin typeface="+mj-lt"/>
                        </a:rPr>
                        <a:t>Blob Features</a:t>
                      </a:r>
                      <a:br>
                        <a:rPr lang="en-US" sz="800">
                          <a:effectLst/>
                          <a:latin typeface="+mj-lt"/>
                        </a:rPr>
                      </a:br>
                      <a:r>
                        <a:rPr lang="en-US" sz="800">
                          <a:effectLst/>
                          <a:latin typeface="+mj-lt"/>
                        </a:rPr>
                        <a:t>- </a:t>
                      </a:r>
                      <a:r>
                        <a:rPr lang="en-US" sz="800" u="none" strike="noStrike">
                          <a:solidFill>
                            <a:srgbClr val="0065B3"/>
                          </a:solidFill>
                          <a:effectLst/>
                          <a:latin typeface="+mj-lt"/>
                          <a:hlinkClick r:id="rId22"/>
                        </a:rPr>
                        <a:t>SFTP</a:t>
                      </a:r>
                      <a:br>
                        <a:rPr lang="en-US" sz="800">
                          <a:effectLst/>
                          <a:latin typeface="+mj-lt"/>
                        </a:rPr>
                      </a:br>
                      <a:r>
                        <a:rPr lang="en-US" sz="800">
                          <a:effectLst/>
                          <a:latin typeface="+mj-lt"/>
                        </a:rPr>
                        <a:t>- </a:t>
                      </a:r>
                      <a:r>
                        <a:rPr lang="en-US" sz="800" u="none" strike="noStrike">
                          <a:solidFill>
                            <a:srgbClr val="0065B3"/>
                          </a:solidFill>
                          <a:effectLst/>
                          <a:latin typeface="+mj-lt"/>
                          <a:hlinkClick r:id="rId23"/>
                        </a:rPr>
                        <a:t>NFS</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78903687"/>
                  </a:ext>
                </a:extLst>
              </a:tr>
              <a:tr h="290919">
                <a:tc>
                  <a:txBody>
                    <a:bodyPr/>
                    <a:lstStyle/>
                    <a:p>
                      <a:pPr algn="l" fontAlgn="t"/>
                      <a:r>
                        <a:rPr lang="en-US" sz="800" b="1">
                          <a:effectLst/>
                          <a:latin typeface="+mj-lt"/>
                        </a:rPr>
                        <a:t>BCDR</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u="none" strike="noStrike">
                          <a:solidFill>
                            <a:srgbClr val="0065B3"/>
                          </a:solidFill>
                          <a:effectLst/>
                          <a:latin typeface="+mj-lt"/>
                          <a:hlinkClick r:id="rId24"/>
                        </a:rPr>
                        <a:t>Azure Site Recovery</a:t>
                      </a:r>
                      <a:r>
                        <a:rPr lang="en-US" sz="800">
                          <a:effectLst/>
                          <a:latin typeface="+mj-lt"/>
                        </a:rPr>
                        <a:t>*</a:t>
                      </a:r>
                      <a:br>
                        <a:rPr lang="en-US" sz="800">
                          <a:effectLst/>
                          <a:latin typeface="+mj-lt"/>
                        </a:rPr>
                      </a:br>
                      <a:r>
                        <a:rPr lang="en-US" sz="800" u="none" strike="noStrike">
                          <a:solidFill>
                            <a:srgbClr val="0065B3"/>
                          </a:solidFill>
                          <a:effectLst/>
                          <a:latin typeface="+mj-lt"/>
                          <a:hlinkClick r:id="rId25"/>
                        </a:rPr>
                        <a:t>Azure Backup</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38507216"/>
                  </a:ext>
                </a:extLst>
              </a:tr>
              <a:tr h="409931">
                <a:tc>
                  <a:txBody>
                    <a:bodyPr/>
                    <a:lstStyle/>
                    <a:p>
                      <a:pPr algn="l" fontAlgn="t"/>
                      <a:r>
                        <a:rPr lang="en-US" sz="800" b="1">
                          <a:effectLst/>
                          <a:latin typeface="+mj-lt"/>
                        </a:rPr>
                        <a:t>Arc-enabled PaaS</a:t>
                      </a:r>
                      <a:endParaRPr lang="en-US" sz="800">
                        <a:effectLst/>
                        <a:latin typeface="+mj-lt"/>
                      </a:endParaRP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tc>
                  <a:txBody>
                    <a:bodyPr/>
                    <a:lstStyle/>
                    <a:p>
                      <a:pPr algn="l" fontAlgn="t"/>
                      <a:r>
                        <a:rPr lang="en-US" sz="800" u="none" strike="noStrike" dirty="0" err="1">
                          <a:solidFill>
                            <a:srgbClr val="0065B3"/>
                          </a:solidFill>
                          <a:effectLst/>
                          <a:latin typeface="+mj-lt"/>
                          <a:hlinkClick r:id="rId26"/>
                        </a:rPr>
                        <a:t>ContainerApps</a:t>
                      </a:r>
                      <a:r>
                        <a:rPr lang="en-US" sz="800" dirty="0">
                          <a:effectLst/>
                          <a:latin typeface="+mj-lt"/>
                        </a:rPr>
                        <a:t>*</a:t>
                      </a:r>
                      <a:br>
                        <a:rPr lang="en-US" sz="800" dirty="0">
                          <a:effectLst/>
                          <a:latin typeface="+mj-lt"/>
                        </a:rPr>
                      </a:br>
                      <a:r>
                        <a:rPr lang="en-US" sz="800" u="none" strike="noStrike" dirty="0">
                          <a:solidFill>
                            <a:srgbClr val="0065B3"/>
                          </a:solidFill>
                          <a:effectLst/>
                          <a:latin typeface="+mj-lt"/>
                          <a:hlinkClick r:id="rId27"/>
                        </a:rPr>
                        <a:t>PostgreSQL</a:t>
                      </a:r>
                      <a:r>
                        <a:rPr lang="en-US" sz="800" dirty="0">
                          <a:effectLst/>
                          <a:latin typeface="+mj-lt"/>
                        </a:rPr>
                        <a:t>*</a:t>
                      </a:r>
                      <a:br>
                        <a:rPr lang="en-US" sz="800" dirty="0">
                          <a:effectLst/>
                          <a:latin typeface="+mj-lt"/>
                        </a:rPr>
                      </a:br>
                      <a:r>
                        <a:rPr lang="en-US" sz="800" u="none" strike="noStrike" dirty="0" err="1">
                          <a:solidFill>
                            <a:srgbClr val="0065B3"/>
                          </a:solidFill>
                          <a:effectLst/>
                          <a:latin typeface="+mj-lt"/>
                          <a:hlinkClick r:id="rId28"/>
                        </a:rPr>
                        <a:t>ManagedSQL</a:t>
                      </a:r>
                      <a:r>
                        <a:rPr lang="en-US" sz="800" dirty="0">
                          <a:effectLst/>
                          <a:latin typeface="+mj-lt"/>
                        </a:rPr>
                        <a:t>*</a:t>
                      </a:r>
                    </a:p>
                  </a:txBody>
                  <a:tcPr marL="52894" marR="52894" marT="26447" marB="26447">
                    <a:lnL w="9525" cap="flat" cmpd="sng" algn="ctr">
                      <a:solidFill>
                        <a:srgbClr val="D1D1D1"/>
                      </a:solidFill>
                      <a:prstDash val="solid"/>
                      <a:round/>
                      <a:headEnd type="none" w="med" len="med"/>
                      <a:tailEnd type="none" w="med" len="med"/>
                    </a:lnL>
                    <a:lnR w="9525" cap="flat" cmpd="sng" algn="ctr">
                      <a:solidFill>
                        <a:srgbClr val="D1D1D1"/>
                      </a:solidFill>
                      <a:prstDash val="solid"/>
                      <a:round/>
                      <a:headEnd type="none" w="med" len="med"/>
                      <a:tailEnd type="none" w="med" len="med"/>
                    </a:lnR>
                    <a:lnT w="9525" cap="flat" cmpd="sng" algn="ctr">
                      <a:solidFill>
                        <a:srgbClr val="D1D1D1"/>
                      </a:solidFill>
                      <a:prstDash val="solid"/>
                      <a:round/>
                      <a:headEnd type="none" w="med" len="med"/>
                      <a:tailEnd type="none" w="med" len="med"/>
                    </a:lnT>
                    <a:lnB w="9525"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188897613"/>
                  </a:ext>
                </a:extLst>
              </a:tr>
            </a:tbl>
          </a:graphicData>
        </a:graphic>
      </p:graphicFrame>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0"/>
            <a:ext cx="4365038" cy="1590247"/>
          </a:xfrm>
        </p:spPr>
        <p:txBody>
          <a:bodyPr/>
          <a:lstStyle/>
          <a:p>
            <a:pPr algn="just"/>
            <a:r>
              <a:rPr lang="en-US" sz="1000" dirty="0">
                <a:hlinkClick r:id="rId2"/>
              </a:rPr>
              <a:t>Announcing Native Azure Functions Support in Azure Container Apps</a:t>
            </a:r>
            <a:endParaRPr lang="en-US" sz="1000" dirty="0"/>
          </a:p>
          <a:p>
            <a:pPr algn="just"/>
            <a:r>
              <a:rPr lang="en-US" sz="1000" dirty="0"/>
              <a:t>MS introduced a new, streamlined method for running </a:t>
            </a:r>
            <a:r>
              <a:rPr lang="en-US" sz="1000" b="1" dirty="0"/>
              <a:t>Azure Functions directly in Azure Container Apps (ACA). </a:t>
            </a:r>
            <a:r>
              <a:rPr lang="en-US" sz="1000" dirty="0"/>
              <a:t>This powerful integration allows to leverage the full features and capabilities of Azure Container Apps while benefiting from the simplicity of auto-scaling provided by Azure Functions.</a:t>
            </a:r>
          </a:p>
          <a:p>
            <a:pPr algn="just"/>
            <a:r>
              <a:rPr lang="en-US" sz="1000" dirty="0"/>
              <a:t>With the new native hosting model, Azure Functions are now fully integrated into ACA. This means it is possible to deploy and run functions directly on ACA, taking full advantage of the robust app platform. </a:t>
            </a:r>
          </a:p>
          <a:p>
            <a:pPr algn="just"/>
            <a:endParaRPr lang="en-US" sz="1000" dirty="0"/>
          </a:p>
          <a:p>
            <a:pPr algn="just"/>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716670"/>
          </a:xfrm>
        </p:spPr>
        <p:txBody>
          <a:bodyPr/>
          <a:lstStyle/>
          <a:p>
            <a:pPr algn="just"/>
            <a:r>
              <a:rPr lang="en-US" dirty="0">
                <a:hlinkClick r:id="rId3"/>
              </a:rPr>
              <a:t>Announcing the new Databricks Job activity in ADF!</a:t>
            </a:r>
            <a:endParaRPr lang="en-US" dirty="0"/>
          </a:p>
          <a:p>
            <a:pPr algn="just"/>
            <a:r>
              <a:rPr lang="en-US" dirty="0"/>
              <a:t>MS Announced that </a:t>
            </a:r>
            <a:r>
              <a:rPr lang="en-US" b="1" dirty="0"/>
              <a:t>Azure Data Factory </a:t>
            </a:r>
            <a:r>
              <a:rPr lang="en-US" dirty="0"/>
              <a:t>now supports the orchestration of Databricks Jobs!</a:t>
            </a:r>
          </a:p>
          <a:p>
            <a:pPr algn="just"/>
            <a:r>
              <a:rPr lang="en-US" dirty="0"/>
              <a:t>Databrick Jobs allow to schedule and orchestrate a task or multiple tasks in a </a:t>
            </a:r>
            <a:r>
              <a:rPr lang="en-US" b="1" dirty="0"/>
              <a:t>workflow in Databricks workspace</a:t>
            </a:r>
            <a:r>
              <a:rPr lang="en-US" dirty="0"/>
              <a:t>. Since any operation in Databricks can be a task, this means it is possible run anything in Databricks via ADF, such as serverless jobs, SQL tasks, Delta Live Tables, batch inferencing with model serving endpoints, or automatically publishing and refreshing semantic models in the Power BI service.</a:t>
            </a:r>
          </a:p>
        </p:txBody>
      </p:sp>
      <p:pic>
        <p:nvPicPr>
          <p:cNvPr id="3" name="Picture 2">
            <a:extLst>
              <a:ext uri="{FF2B5EF4-FFF2-40B4-BE49-F238E27FC236}">
                <a16:creationId xmlns:a16="http://schemas.microsoft.com/office/drawing/2014/main" id="{9E38E86F-5619-4EAE-8174-130037AE8FA1}"/>
              </a:ext>
            </a:extLst>
          </p:cNvPr>
          <p:cNvPicPr>
            <a:picLocks noChangeAspect="1"/>
          </p:cNvPicPr>
          <p:nvPr/>
        </p:nvPicPr>
        <p:blipFill>
          <a:blip r:embed="rId4"/>
          <a:stretch>
            <a:fillRect/>
          </a:stretch>
        </p:blipFill>
        <p:spPr>
          <a:xfrm>
            <a:off x="997527" y="2596114"/>
            <a:ext cx="2381158" cy="2033035"/>
          </a:xfrm>
          <a:prstGeom prst="rect">
            <a:avLst/>
          </a:prstGeom>
        </p:spPr>
      </p:pic>
      <p:pic>
        <p:nvPicPr>
          <p:cNvPr id="5" name="Picture 4">
            <a:extLst>
              <a:ext uri="{FF2B5EF4-FFF2-40B4-BE49-F238E27FC236}">
                <a16:creationId xmlns:a16="http://schemas.microsoft.com/office/drawing/2014/main" id="{9F7E63E0-3563-B3D2-3D06-18D44BA6C666}"/>
              </a:ext>
            </a:extLst>
          </p:cNvPr>
          <p:cNvPicPr>
            <a:picLocks noChangeAspect="1"/>
          </p:cNvPicPr>
          <p:nvPr/>
        </p:nvPicPr>
        <p:blipFill>
          <a:blip r:embed="rId5"/>
          <a:stretch>
            <a:fillRect/>
          </a:stretch>
        </p:blipFill>
        <p:spPr>
          <a:xfrm>
            <a:off x="5053408" y="2348346"/>
            <a:ext cx="3514282" cy="2696303"/>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00" dirty="0">
                <a:hlinkClick r:id="rId2"/>
              </a:rPr>
              <a:t>Public Preview: Use Spot Instances in Standby Pools for Virtual Machine Scale Sets</a:t>
            </a:r>
            <a:endParaRPr lang="en-US" sz="1000" dirty="0"/>
          </a:p>
          <a:p>
            <a:pPr algn="just"/>
            <a:r>
              <a:rPr lang="en-US" sz="1000" dirty="0"/>
              <a:t>With this new capability, it is possible to configure standby pool to </a:t>
            </a:r>
            <a:r>
              <a:rPr lang="en-US" sz="1000" b="1" dirty="0"/>
              <a:t>use Spot VMs</a:t>
            </a:r>
            <a:r>
              <a:rPr lang="en-US" sz="1000" dirty="0"/>
              <a:t>. When a scale-out event occurs:</a:t>
            </a:r>
          </a:p>
          <a:p>
            <a:pPr marL="171450" indent="-171450" algn="just">
              <a:buFont typeface="Arial" panose="020B0604020202020204" pitchFamily="34" charset="0"/>
              <a:buChar char="•"/>
            </a:pPr>
            <a:r>
              <a:rPr lang="en-US" sz="1000" dirty="0"/>
              <a:t>Instances are pulled from the Spot standby pool into the scale set.</a:t>
            </a:r>
          </a:p>
          <a:p>
            <a:pPr marL="171450" indent="-171450" algn="just">
              <a:buFont typeface="Arial" panose="020B0604020202020204" pitchFamily="34" charset="0"/>
              <a:buChar char="•"/>
            </a:pPr>
            <a:r>
              <a:rPr lang="en-US" sz="1000" dirty="0"/>
              <a:t>These instances retain their Spot pricing and characteristics.</a:t>
            </a:r>
          </a:p>
          <a:p>
            <a:pPr marL="171450" indent="-171450" algn="just">
              <a:buFont typeface="Arial" panose="020B0604020202020204" pitchFamily="34" charset="0"/>
              <a:buChar char="•"/>
            </a:pPr>
            <a:r>
              <a:rPr lang="en-US" sz="1000" dirty="0"/>
              <a:t>If capacity is unavailable or Spot VMs are evicted, VMSS can fall back to provisioning new instances based on your scale set policy.</a:t>
            </a:r>
          </a:p>
          <a:p>
            <a:pPr algn="just"/>
            <a:r>
              <a:rPr lang="en-US" sz="1000" dirty="0"/>
              <a:t>This gives the flexibility to optimize for cost while still maintaining fast scale-out performance.</a:t>
            </a:r>
          </a:p>
          <a:p>
            <a:pPr marL="171450" indent="-171450" algn="just">
              <a:buFont typeface="Arial" panose="020B0604020202020204" pitchFamily="34" charset="0"/>
              <a:buChar char="•"/>
            </a:pPr>
            <a:r>
              <a:rPr lang="en-US" sz="1000" b="1" dirty="0"/>
              <a:t>No SLA</a:t>
            </a:r>
            <a:r>
              <a:rPr lang="en-US" sz="1000" dirty="0"/>
              <a:t>: Spot VMs do not come with availability guarantees.</a:t>
            </a:r>
          </a:p>
          <a:p>
            <a:pPr marL="171450" indent="-171450" algn="just">
              <a:buFont typeface="Arial" panose="020B0604020202020204" pitchFamily="34" charset="0"/>
              <a:buChar char="•"/>
            </a:pPr>
            <a:r>
              <a:rPr lang="en-US" sz="1000" b="1" dirty="0"/>
              <a:t>Eviction Policy: </a:t>
            </a:r>
            <a:r>
              <a:rPr lang="en-US" sz="1000" dirty="0"/>
              <a:t>Using Spot Instances in a standby pool are only supported when using a delete eviction policy and with scale set deployments using 100% Spot Instances (Spot-Mix is not yet supported) </a:t>
            </a:r>
          </a:p>
          <a:p>
            <a:pPr marL="171450" indent="-171450" algn="just">
              <a:buFont typeface="Arial" panose="020B0604020202020204" pitchFamily="34" charset="0"/>
              <a:buChar char="•"/>
            </a:pPr>
            <a:r>
              <a:rPr lang="en-US" sz="1000" b="1" dirty="0"/>
              <a:t>Capacity-Aware: </a:t>
            </a:r>
            <a:r>
              <a:rPr lang="en-US" sz="1000" dirty="0"/>
              <a:t>Azure only allocates Spot VMs when capacity is available, so standby pool readiness may vary.</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1"/>
            <a:ext cx="3955312" cy="2400738"/>
          </a:xfrm>
        </p:spPr>
        <p:txBody>
          <a:bodyPr/>
          <a:lstStyle/>
          <a:p>
            <a:pPr algn="just"/>
            <a:r>
              <a:rPr lang="en-US" dirty="0">
                <a:hlinkClick r:id="rId3"/>
              </a:rPr>
              <a:t>Public Preview: Predictive Pooling for Standby Pools</a:t>
            </a:r>
            <a:endParaRPr lang="en-US" dirty="0"/>
          </a:p>
          <a:p>
            <a:pPr algn="just"/>
            <a:r>
              <a:rPr lang="en-US" dirty="0"/>
              <a:t>Predictive Pooling for Azure Virtual Machine Scale Sets (VMSS) and Azure Container Instances (ACI)—is a new capability that brings intelligent, data-driven sizing information to your standby pools.</a:t>
            </a:r>
          </a:p>
          <a:p>
            <a:pPr algn="just"/>
            <a:r>
              <a:rPr lang="en-US" b="1" dirty="0"/>
              <a:t>Predictive pooling uses historical usage </a:t>
            </a:r>
            <a:r>
              <a:rPr lang="en-US" dirty="0"/>
              <a:t>data and machine learning to forecast demand and recommend the optimal number of pre-provisioned instances to maintain in your standby pool.</a:t>
            </a:r>
          </a:p>
          <a:p>
            <a:pPr marL="171450" indent="-171450" algn="just">
              <a:buFont typeface="Arial" panose="020B0604020202020204" pitchFamily="34" charset="0"/>
              <a:buChar char="•"/>
            </a:pPr>
            <a:r>
              <a:rPr lang="en-US" dirty="0"/>
              <a:t>Right-size your standby pools to balance cost and readiness.</a:t>
            </a:r>
          </a:p>
          <a:p>
            <a:pPr marL="171450" indent="-171450" algn="just">
              <a:buFont typeface="Arial" panose="020B0604020202020204" pitchFamily="34" charset="0"/>
              <a:buChar char="•"/>
            </a:pPr>
            <a:r>
              <a:rPr lang="en-US" dirty="0"/>
              <a:t>Reduce latency by ensuring the right number of instances are always ready.</a:t>
            </a:r>
          </a:p>
          <a:p>
            <a:pPr marL="171450" indent="-171450" algn="just">
              <a:buFont typeface="Arial" panose="020B0604020202020204" pitchFamily="34" charset="0"/>
              <a:buChar char="•"/>
            </a:pPr>
            <a:r>
              <a:rPr lang="en-US" dirty="0"/>
              <a:t>Improve operational efficiency by automating pool sizing decisions.</a:t>
            </a:r>
          </a:p>
          <a:p>
            <a:pPr algn="just"/>
            <a:r>
              <a:rPr lang="en-US" dirty="0"/>
              <a:t>Prediction results are available 2-3 weeks after creating the standby pool.</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4CD41A-8D34-4BAD-26FE-4CABC7DCC571}"/>
              </a:ext>
            </a:extLst>
          </p:cNvPr>
          <p:cNvSpPr>
            <a:spLocks noGrp="1"/>
          </p:cNvSpPr>
          <p:nvPr>
            <p:ph type="body" sz="quarter" idx="10"/>
          </p:nvPr>
        </p:nvSpPr>
        <p:spPr>
          <a:xfrm>
            <a:off x="4433776" y="855081"/>
            <a:ext cx="4365038" cy="1716670"/>
          </a:xfrm>
        </p:spPr>
        <p:txBody>
          <a:bodyPr/>
          <a:lstStyle/>
          <a:p>
            <a:pPr algn="just"/>
            <a:r>
              <a:rPr lang="en-US" sz="1000" dirty="0">
                <a:hlinkClick r:id="rId2"/>
              </a:rPr>
              <a:t>Public Preview: Zone Support for Standby Pools in Azure Container Instances</a:t>
            </a:r>
            <a:endParaRPr lang="en-US" sz="1000" dirty="0"/>
          </a:p>
          <a:p>
            <a:pPr algn="just"/>
            <a:r>
              <a:rPr lang="en-US" sz="1000" dirty="0"/>
              <a:t>With zone support, it  is now possible to configure ACI standby pools to span one or more availability zones within a region. This enables:</a:t>
            </a:r>
          </a:p>
          <a:p>
            <a:pPr marL="171450" indent="-171450" algn="just">
              <a:buFont typeface="Arial" panose="020B0604020202020204" pitchFamily="34" charset="0"/>
              <a:buChar char="•"/>
            </a:pPr>
            <a:r>
              <a:rPr lang="en-US" sz="1000" dirty="0"/>
              <a:t>Improved fault tolerance: Spread standby containers across zones to mitigate the impact of zone-level outages.</a:t>
            </a:r>
          </a:p>
          <a:p>
            <a:pPr marL="171450" indent="-171450" algn="just">
              <a:buFont typeface="Arial" panose="020B0604020202020204" pitchFamily="34" charset="0"/>
              <a:buChar char="•"/>
            </a:pPr>
            <a:r>
              <a:rPr lang="en-US" sz="1000" dirty="0"/>
              <a:t>Faster recovery: Maintain warm capacity in multiple zones for quicker failover.</a:t>
            </a:r>
          </a:p>
          <a:p>
            <a:pPr marL="171450" indent="-171450" algn="just">
              <a:buFont typeface="Arial" panose="020B0604020202020204" pitchFamily="34" charset="0"/>
              <a:buChar char="•"/>
            </a:pPr>
            <a:r>
              <a:rPr lang="en-US" sz="1000" dirty="0"/>
              <a:t>Better placement control: Align standby capacity with your application’s architecture and regional strategy.</a:t>
            </a:r>
          </a:p>
        </p:txBody>
      </p:sp>
      <p:sp>
        <p:nvSpPr>
          <p:cNvPr id="3" name="Title 2">
            <a:extLst>
              <a:ext uri="{FF2B5EF4-FFF2-40B4-BE49-F238E27FC236}">
                <a16:creationId xmlns:a16="http://schemas.microsoft.com/office/drawing/2014/main" id="{3B18C677-12AA-A00F-69B8-D4A462014851}"/>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AFB66770-E2AF-BBC0-74DB-64FACC3E451A}"/>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595A7AF-A5D2-355C-2DE7-7207C9B8F375}"/>
              </a:ext>
            </a:extLst>
          </p:cNvPr>
          <p:cNvSpPr>
            <a:spLocks noGrp="1"/>
          </p:cNvSpPr>
          <p:nvPr>
            <p:ph type="body" sz="quarter" idx="16"/>
          </p:nvPr>
        </p:nvSpPr>
        <p:spPr>
          <a:xfrm>
            <a:off x="342900" y="855080"/>
            <a:ext cx="3955312" cy="2733247"/>
          </a:xfrm>
        </p:spPr>
        <p:txBody>
          <a:bodyPr/>
          <a:lstStyle/>
          <a:p>
            <a:pPr algn="just"/>
            <a:r>
              <a:rPr lang="en-US" dirty="0">
                <a:hlinkClick r:id="rId3"/>
              </a:rPr>
              <a:t>Public Preview: Hibernated VMs in Standby Pools for Virtual Machine Scale Sets</a:t>
            </a:r>
            <a:endParaRPr lang="en-US" dirty="0"/>
          </a:p>
          <a:p>
            <a:pPr algn="just"/>
            <a:r>
              <a:rPr lang="en-US" dirty="0"/>
              <a:t>Standby pools for Virtual Machine Scale Sets allow to pre-provision virtual machines that are ready to be pulled into your scale set when demand spikes. Until now, these VMs could be kept in either a running or deallocated state. With this public preview, you can now maintain VMs in a hibernated state—preserving memory and OS state while avoiding compute charges.</a:t>
            </a:r>
          </a:p>
          <a:p>
            <a:pPr algn="just"/>
            <a:r>
              <a:rPr lang="en-US" dirty="0"/>
              <a:t>This is especially valuable for workloads that require fast startup times but don’t need to be continuously running, such as:</a:t>
            </a:r>
          </a:p>
          <a:p>
            <a:pPr marL="171450" indent="-171450" algn="just">
              <a:buFont typeface="Arial" panose="020B0604020202020204" pitchFamily="34" charset="0"/>
              <a:buChar char="•"/>
            </a:pPr>
            <a:r>
              <a:rPr lang="en-US" dirty="0"/>
              <a:t>Session-based applications</a:t>
            </a:r>
          </a:p>
          <a:p>
            <a:pPr marL="171450" indent="-171450" algn="just">
              <a:buFont typeface="Arial" panose="020B0604020202020204" pitchFamily="34" charset="0"/>
              <a:buChar char="•"/>
            </a:pPr>
            <a:r>
              <a:rPr lang="en-US" dirty="0"/>
              <a:t>Stateful services</a:t>
            </a:r>
          </a:p>
          <a:p>
            <a:pPr marL="171450" indent="-171450" algn="just">
              <a:buFont typeface="Arial" panose="020B0604020202020204" pitchFamily="34" charset="0"/>
              <a:buChar char="•"/>
            </a:pPr>
            <a:r>
              <a:rPr lang="en-US" dirty="0"/>
              <a:t>Burstable compute tasks</a:t>
            </a:r>
          </a:p>
          <a:p>
            <a:pPr marL="171450" indent="-171450" algn="just">
              <a:buFont typeface="Arial" panose="020B0604020202020204" pitchFamily="34" charset="0"/>
              <a:buChar char="•"/>
            </a:pPr>
            <a:r>
              <a:rPr lang="en-US" dirty="0"/>
              <a:t>How It Works</a:t>
            </a:r>
          </a:p>
        </p:txBody>
      </p:sp>
      <p:pic>
        <p:nvPicPr>
          <p:cNvPr id="7" name="Picture 6">
            <a:extLst>
              <a:ext uri="{FF2B5EF4-FFF2-40B4-BE49-F238E27FC236}">
                <a16:creationId xmlns:a16="http://schemas.microsoft.com/office/drawing/2014/main" id="{CBBA39D2-C720-08BE-ACF0-B640E2E6DA84}"/>
              </a:ext>
            </a:extLst>
          </p:cNvPr>
          <p:cNvPicPr>
            <a:picLocks noChangeAspect="1"/>
          </p:cNvPicPr>
          <p:nvPr/>
        </p:nvPicPr>
        <p:blipFill>
          <a:blip r:embed="rId4"/>
          <a:stretch>
            <a:fillRect/>
          </a:stretch>
        </p:blipFill>
        <p:spPr>
          <a:xfrm>
            <a:off x="549808" y="3717006"/>
            <a:ext cx="3239411" cy="1142827"/>
          </a:xfrm>
          <a:prstGeom prst="rect">
            <a:avLst/>
          </a:prstGeom>
        </p:spPr>
      </p:pic>
    </p:spTree>
    <p:extLst>
      <p:ext uri="{BB962C8B-B14F-4D97-AF65-F5344CB8AC3E}">
        <p14:creationId xmlns:p14="http://schemas.microsoft.com/office/powerpoint/2010/main" val="203114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433AE4-911C-35C5-C6CA-153BA17B280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D7AE102-6E27-221B-DF5A-FF9392CDC55D}"/>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85B09F0B-3E98-F6D0-BBB0-05EC6982414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147644A-10DD-0F7F-79A7-BF459E6711EB}"/>
              </a:ext>
            </a:extLst>
          </p:cNvPr>
          <p:cNvSpPr>
            <a:spLocks noGrp="1"/>
          </p:cNvSpPr>
          <p:nvPr>
            <p:ph type="body" sz="quarter" idx="16"/>
          </p:nvPr>
        </p:nvSpPr>
        <p:spPr>
          <a:xfrm>
            <a:off x="342900" y="855080"/>
            <a:ext cx="3955312" cy="2255265"/>
          </a:xfrm>
        </p:spPr>
        <p:txBody>
          <a:bodyPr/>
          <a:lstStyle/>
          <a:p>
            <a:pPr algn="just"/>
            <a:r>
              <a:rPr lang="en-US" dirty="0">
                <a:hlinkClick r:id="rId2"/>
              </a:rPr>
              <a:t>Now Available: Logging and Monitoring for Standby Pools in VMSS and ACI</a:t>
            </a:r>
            <a:endParaRPr lang="en-US" dirty="0"/>
          </a:p>
          <a:p>
            <a:pPr algn="just"/>
            <a:r>
              <a:rPr lang="en-US" dirty="0"/>
              <a:t>Standby pools are designed to reduce scale-out latency by pre-provisioning compute resources. With the addition of logging and monitoring, it is possible to:</a:t>
            </a:r>
          </a:p>
          <a:p>
            <a:pPr marL="171450" indent="-171450" algn="just">
              <a:buFont typeface="Arial" panose="020B0604020202020204" pitchFamily="34" charset="0"/>
              <a:buChar char="•"/>
            </a:pPr>
            <a:r>
              <a:rPr lang="en-US" dirty="0"/>
              <a:t>Track pool health and readiness</a:t>
            </a:r>
          </a:p>
          <a:p>
            <a:pPr marL="171450" indent="-171450" algn="just">
              <a:buFont typeface="Arial" panose="020B0604020202020204" pitchFamily="34" charset="0"/>
              <a:buChar char="•"/>
            </a:pPr>
            <a:r>
              <a:rPr lang="en-US" dirty="0"/>
              <a:t>Audit provisioning and scale-out events</a:t>
            </a:r>
          </a:p>
          <a:p>
            <a:pPr marL="171450" indent="-171450" algn="just">
              <a:buFont typeface="Arial" panose="020B0604020202020204" pitchFamily="34" charset="0"/>
              <a:buChar char="•"/>
            </a:pPr>
            <a:r>
              <a:rPr lang="en-US" dirty="0"/>
              <a:t>Diagnose issues faster with integrated telemetry</a:t>
            </a:r>
          </a:p>
          <a:p>
            <a:pPr marL="171450" indent="-171450" algn="just">
              <a:buFont typeface="Arial" panose="020B0604020202020204" pitchFamily="34" charset="0"/>
              <a:buChar char="•"/>
            </a:pPr>
            <a:r>
              <a:rPr lang="en-US" dirty="0"/>
              <a:t>Set up alerts for degraded pool states or capacity shortfalls</a:t>
            </a:r>
          </a:p>
          <a:p>
            <a:pPr algn="just"/>
            <a:r>
              <a:rPr lang="en-US" dirty="0"/>
              <a:t>These capabilities are powered by Azure Monitor and Log Analytics, giving you a centralized, </a:t>
            </a:r>
            <a:r>
              <a:rPr lang="en-US" dirty="0" err="1"/>
              <a:t>queryable</a:t>
            </a:r>
            <a:r>
              <a:rPr lang="en-US" dirty="0"/>
              <a:t> view of standby pool activity across both Virtual Machine Scale Sets and Azure Container Instance environments.</a:t>
            </a:r>
          </a:p>
        </p:txBody>
      </p:sp>
    </p:spTree>
    <p:extLst>
      <p:ext uri="{BB962C8B-B14F-4D97-AF65-F5344CB8AC3E}">
        <p14:creationId xmlns:p14="http://schemas.microsoft.com/office/powerpoint/2010/main" val="324060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62538"/>
          </a:xfrm>
        </p:spPr>
        <p:txBody>
          <a:bodyPr/>
          <a:lstStyle/>
          <a:p>
            <a:pPr algn="just"/>
            <a:r>
              <a:rPr lang="en-US" sz="1000" dirty="0">
                <a:hlinkClick r:id="rId2"/>
              </a:rPr>
              <a:t>Public Preview: Azure NetApp Files cross-zone-region replication (CZRR)</a:t>
            </a:r>
            <a:endParaRPr lang="en-US" sz="1000" dirty="0"/>
          </a:p>
          <a:p>
            <a:pPr algn="just"/>
            <a:r>
              <a:rPr lang="en-US" sz="1000" dirty="0"/>
              <a:t>Cross-zone-region replication builds on the existing capabilities of </a:t>
            </a:r>
            <a:r>
              <a:rPr lang="en-US" sz="1000" b="1" dirty="0"/>
              <a:t>cross-region replication </a:t>
            </a:r>
            <a:r>
              <a:rPr lang="en-US" sz="1000" dirty="0"/>
              <a:t>and </a:t>
            </a:r>
            <a:r>
              <a:rPr lang="en-US" sz="1000" b="1" dirty="0"/>
              <a:t>cross-zone replication</a:t>
            </a:r>
            <a:r>
              <a:rPr lang="en-US" sz="1000" dirty="0"/>
              <a:t>. It enables to replicate volumes across regions and across availability zones within the same region, combining disaster recovery and business continuance capabilities for volumes. To establish two protection volumes, you can create either of the following setups (1) cross-zone replication and a cross-region replication relationship, (2) two cross-region replication relationships or (3) two cross-zone replication relationships. The source volume should be in an availability zone for the cross-zone replication relationship.</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3"/>
              </a:rPr>
              <a:t>Generally Available: Azure NetApp Files cross-zone and cross-region replication across subscriptions</a:t>
            </a:r>
            <a:endParaRPr lang="en-US" dirty="0"/>
          </a:p>
          <a:p>
            <a:pPr algn="just"/>
            <a:r>
              <a:rPr lang="en-US" dirty="0"/>
              <a:t>Cross-subscription replication is a feature for Azure NetApp Files that allows replication </a:t>
            </a:r>
            <a:r>
              <a:rPr lang="en-US" b="1" dirty="0"/>
              <a:t>across different subscriptions </a:t>
            </a:r>
            <a:r>
              <a:rPr lang="en-US" dirty="0"/>
              <a:t>under the same tenant. This enhances disaster recovery and operational agility by leveraging NetApp </a:t>
            </a:r>
            <a:r>
              <a:rPr lang="en-US" dirty="0" err="1"/>
              <a:t>SnapMirror</a:t>
            </a:r>
            <a:r>
              <a:rPr lang="en-US" dirty="0"/>
              <a:t> technology, which ensures efficient data transfer by sending only changed blocks in a compressed format. The feature is supported with both cross-zone replication in all Azure NetApp Files regions with availability zones and cross-zone replication in all supported regions.</a:t>
            </a:r>
          </a:p>
        </p:txBody>
      </p:sp>
      <p:pic>
        <p:nvPicPr>
          <p:cNvPr id="1026" name="Picture 2" descr="Diagram of cross-zone and cross-region replication.">
            <a:extLst>
              <a:ext uri="{FF2B5EF4-FFF2-40B4-BE49-F238E27FC236}">
                <a16:creationId xmlns:a16="http://schemas.microsoft.com/office/drawing/2014/main" id="{653F56B0-088A-B43F-3F3C-F989AD9AE8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8319" y="2810776"/>
            <a:ext cx="2825075" cy="10765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of double cross-region replication.">
            <a:extLst>
              <a:ext uri="{FF2B5EF4-FFF2-40B4-BE49-F238E27FC236}">
                <a16:creationId xmlns:a16="http://schemas.microsoft.com/office/drawing/2014/main" id="{9579FF9B-99AE-E262-66B8-8E60FD4F88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0207" y="2816130"/>
            <a:ext cx="2657483" cy="10648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agram of double cross-zone replication.">
            <a:extLst>
              <a:ext uri="{FF2B5EF4-FFF2-40B4-BE49-F238E27FC236}">
                <a16:creationId xmlns:a16="http://schemas.microsoft.com/office/drawing/2014/main" id="{88D4FF84-EC75-3D46-6543-4D9E80DCD84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9" y="2810776"/>
            <a:ext cx="2825074" cy="107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a:xfrm>
            <a:off x="4433776" y="855081"/>
            <a:ext cx="4365038" cy="1791138"/>
          </a:xfrm>
        </p:spPr>
        <p:txBody>
          <a:bodyPr/>
          <a:lstStyle/>
          <a:p>
            <a:r>
              <a:rPr lang="en-US" sz="1000" dirty="0">
                <a:hlinkClick r:id="rId2"/>
              </a:rPr>
              <a:t>Generally Available: Azure Premium SSD v2 Disk Storage is now available in Japan West</a:t>
            </a:r>
            <a:endParaRPr lang="en-US" sz="1000" dirty="0"/>
          </a:p>
          <a:p>
            <a:r>
              <a:rPr lang="en-US" sz="1000" b="1" dirty="0"/>
              <a:t>Azure Premium SSD v2 (Pv2) </a:t>
            </a:r>
            <a:r>
              <a:rPr lang="en-US" sz="1000" dirty="0"/>
              <a:t>Disk Storage is now available in Japan West. Pv2 is Azure’s next-generation general-purpose block storage designed to deliver an ideal balance of low-latency performance, flexible scalability, and cost efficiency. With sub-millisecond latency and the ability to independently scale IOPS, throughput, and capacity, Pv2 is optimized for a wide range of real-world production workloads.</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a:xfrm>
            <a:off x="342900" y="855081"/>
            <a:ext cx="3955312" cy="1716670"/>
          </a:xfrm>
        </p:spPr>
        <p:txBody>
          <a:bodyPr/>
          <a:lstStyle/>
          <a:p>
            <a:r>
              <a:rPr lang="en-US" dirty="0">
                <a:hlinkClick r:id="rId3"/>
              </a:rPr>
              <a:t>Generally Available: Azure File Sync in Italy North</a:t>
            </a:r>
            <a:endParaRPr lang="en-US" dirty="0"/>
          </a:p>
          <a:p>
            <a:pPr algn="just"/>
            <a:r>
              <a:rPr lang="en-US" b="1" dirty="0"/>
              <a:t>Azure File Sync </a:t>
            </a:r>
            <a:r>
              <a:rPr lang="en-US" dirty="0"/>
              <a:t>enables seamless tiering of data from on-premises Windows Servers to Azure Files for hybrid use cases and simplified migration. It also enables to leverage the performance, flexibility and compatibility of on-premises File Server while leveraging the scale and cost effectiveness of Azure Files. </a:t>
            </a:r>
          </a:p>
          <a:p>
            <a:pPr algn="just"/>
            <a:r>
              <a:rPr lang="en-US" dirty="0"/>
              <a:t>The expansion into Italy North brings the service closer to organizations in these regions, offering lower latency, better performance, and support for local data residency requirements. </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1"/>
            <a:ext cx="3955312" cy="2089010"/>
          </a:xfrm>
        </p:spPr>
        <p:txBody>
          <a:bodyPr/>
          <a:lstStyle/>
          <a:p>
            <a:pPr algn="just"/>
            <a:r>
              <a:rPr lang="en-US" dirty="0">
                <a:hlinkClick r:id="rId2"/>
              </a:rPr>
              <a:t>Generally Available: Azure NetApp Files support for Active Directory connection per NetApp account </a:t>
            </a:r>
            <a:endParaRPr lang="en-US" dirty="0"/>
          </a:p>
          <a:p>
            <a:pPr algn="just"/>
            <a:r>
              <a:rPr lang="en-US" dirty="0"/>
              <a:t>The feature allows each </a:t>
            </a:r>
            <a:r>
              <a:rPr lang="en-US" b="1" dirty="0"/>
              <a:t>NetApp account </a:t>
            </a:r>
            <a:r>
              <a:rPr lang="en-US" dirty="0"/>
              <a:t>to connect to its own </a:t>
            </a:r>
            <a:r>
              <a:rPr lang="en-US" b="1" dirty="0"/>
              <a:t>Active Directory Forest and Domain</a:t>
            </a:r>
            <a:r>
              <a:rPr lang="en-US" dirty="0"/>
              <a:t>, providing the ability to manage more than one Active Directory connections within a single region under a subscription. This enhancement enables distinct Active Directory connections for each NetApp account, facilitating operational isolation and specialized hosting scenarios. Active Directory connections can be configured multiple times for multiple NetApp accounts to make use of it. With the creation of SMB volumes in Azure NetApp Files now tied to these Active Directory connections in the NetApp account, the management of Active Directory environments becomes more scalable, streamlined and efficient.</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070211"/>
          </a:xfrm>
        </p:spPr>
        <p:txBody>
          <a:bodyPr/>
          <a:lstStyle/>
          <a:p>
            <a:pPr algn="just"/>
            <a:r>
              <a:rPr lang="en-US" sz="1000" dirty="0">
                <a:hlinkClick r:id="rId2"/>
              </a:rPr>
              <a:t>OLE DB Driver 19.4.1 and 18.7.5 for SQL Server Released</a:t>
            </a:r>
            <a:endParaRPr lang="en-US" sz="1000" dirty="0"/>
          </a:p>
          <a:p>
            <a:pPr algn="just"/>
            <a:r>
              <a:rPr lang="en-US" sz="1000" dirty="0"/>
              <a:t>Versions 19.4.1 and 18.7.5 of the Microsoft OLE DB Driver for SQL Server have been released. Both versions fix a couple of bugs and version 19.4 switches from ADAL to a new underlying authentication library for Microsoft Entra authentication methods. </a:t>
            </a:r>
          </a:p>
          <a:p>
            <a:pPr algn="just"/>
            <a:r>
              <a:rPr lang="en-US" sz="1000" dirty="0"/>
              <a:t>Changes</a:t>
            </a:r>
          </a:p>
          <a:p>
            <a:pPr marL="171450" indent="-171450" algn="just">
              <a:buFont typeface="Arial" panose="020B0604020202020204" pitchFamily="34" charset="0"/>
              <a:buChar char="•"/>
            </a:pPr>
            <a:r>
              <a:rPr lang="en-US" sz="1000" dirty="0"/>
              <a:t>Microsoft SQL Driver Authentication library (mssql-auth.dll) replaces ADAL. mssql-auth.dll is installed as part of installation process.</a:t>
            </a:r>
          </a:p>
          <a:p>
            <a:pPr marL="171450" indent="-171450" algn="just">
              <a:buFont typeface="Arial" panose="020B0604020202020204" pitchFamily="34" charset="0"/>
              <a:buChar char="•"/>
            </a:pPr>
            <a:r>
              <a:rPr lang="en-US" sz="1000" dirty="0"/>
              <a:t>Added support for three new languages, Czech, Polish, and Turkish (to align with Visual Studio and SSMS supported languages).</a:t>
            </a:r>
          </a:p>
          <a:p>
            <a:pPr marL="171450" indent="-171450" algn="just">
              <a:buFont typeface="Arial" panose="020B0604020202020204" pitchFamily="34" charset="0"/>
              <a:buChar char="•"/>
            </a:pPr>
            <a:r>
              <a:rPr lang="en-US" sz="1000" dirty="0"/>
              <a:t>A single 64-bit MSI package is provided that installs x64 or Arm64 based on the OS platform.</a:t>
            </a:r>
          </a:p>
          <a:p>
            <a:pPr marL="171450" indent="-171450" algn="just">
              <a:buFont typeface="Arial" panose="020B0604020202020204" pitchFamily="34" charset="0"/>
              <a:buChar char="•"/>
            </a:pPr>
            <a:r>
              <a:rPr lang="en-US" sz="1000" dirty="0"/>
              <a:t>Modified the installer to include Code and SDK components by default (to solve setup errors when the driver is redistributed).</a:t>
            </a:r>
          </a:p>
          <a:p>
            <a:pPr algn="just"/>
            <a:r>
              <a:rPr lang="en-US" sz="1000" dirty="0"/>
              <a:t>Bug Fixes</a:t>
            </a:r>
          </a:p>
          <a:p>
            <a:pPr marL="171450" indent="-171450" algn="just">
              <a:buFont typeface="Arial" panose="020B0604020202020204" pitchFamily="34" charset="0"/>
              <a:buChar char="•"/>
            </a:pPr>
            <a:r>
              <a:rPr lang="en-US" sz="1000" dirty="0"/>
              <a:t>Fixed a prepared statement issue when connection recovery is performed.</a:t>
            </a:r>
          </a:p>
          <a:p>
            <a:pPr marL="171450" indent="-171450" algn="just">
              <a:buFont typeface="Arial" panose="020B0604020202020204" pitchFamily="34" charset="0"/>
              <a:buChar char="•"/>
            </a:pPr>
            <a:r>
              <a:rPr lang="en-US" sz="1000" dirty="0"/>
              <a:t>Fixed an installer issue to prevent the installer from asking for a pending file reboot prior to installation when it's not actually necessary.</a:t>
            </a:r>
          </a:p>
          <a:p>
            <a:pPr marL="171450" indent="-171450" algn="just">
              <a:buFont typeface="Arial" panose="020B0604020202020204" pitchFamily="34" charset="0"/>
              <a:buChar char="•"/>
            </a:pPr>
            <a:r>
              <a:rPr lang="en-US" sz="1000" dirty="0"/>
              <a:t>Modified the installer to not copy the </a:t>
            </a:r>
            <a:r>
              <a:rPr lang="en-US" sz="1000" dirty="0" err="1"/>
              <a:t>TrustServerCertificiate</a:t>
            </a:r>
            <a:r>
              <a:rPr lang="en-US" sz="1000" dirty="0"/>
              <a:t> registry flag value from a previously installed major version; and instead use the installer default value for the flag.</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095938"/>
          </a:xfrm>
        </p:spPr>
        <p:txBody>
          <a:bodyPr/>
          <a:lstStyle/>
          <a:p>
            <a:pPr algn="just"/>
            <a:r>
              <a:rPr lang="en-US" dirty="0">
                <a:hlinkClick r:id="rId3"/>
              </a:rPr>
              <a:t>Public Preview: MongoDB Atlas—an Azure Native Integration</a:t>
            </a:r>
            <a:endParaRPr lang="en-US" dirty="0"/>
          </a:p>
          <a:p>
            <a:pPr algn="just"/>
            <a:r>
              <a:rPr lang="en-US" b="1" dirty="0"/>
              <a:t>MongoDB Atlas </a:t>
            </a:r>
            <a:r>
              <a:rPr lang="en-US" dirty="0"/>
              <a:t>is now available as an Azure Native Integration, offering a fully managed document database with native vector search capabilities and direct integration with the Azure ecosystem. Developed through collaboration between Microsoft and MongoDB, this integration simplifies the management of MongoDB Atlas.</a:t>
            </a:r>
          </a:p>
          <a:p>
            <a:pPr algn="just"/>
            <a:r>
              <a:rPr lang="en-US" dirty="0"/>
              <a:t>You get seamless provisioning within the Azure portal and unified billing on existing Azure invoices. In addition, support for single sign-on (SSO) using Microsoft credentials helps to enhance security and improve the developer experience. Now developers can manage their resources across multiple programming languages using Azure CLI and SDKs.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Language Understanding (LUIS) retirement extended to October 31, 2025</a:t>
            </a:r>
            <a:endParaRPr lang="en-US" sz="1000" dirty="0"/>
          </a:p>
          <a:p>
            <a:pPr algn="just"/>
            <a:r>
              <a:rPr lang="en-US" sz="1000" dirty="0"/>
              <a:t>In September 2022, MS announced that Language Understanding (LUIS) would be retired on October 1, 2025. Based on feedback, MS is extending the retirement date to October 31, 2025, to give more time to plan for migration. </a:t>
            </a:r>
          </a:p>
          <a:p>
            <a:pPr algn="just"/>
            <a:r>
              <a:rPr lang="en-US" sz="1000" dirty="0"/>
              <a:t>On October 31, 2025, Language Understanding (LUIS) will be retired. Before that date, please migrate to conversational language understanding, a capability of Azure AI Service for Language. Conversational language understanding provides many of the capabilities of LUIS, plus enhancements such as:  </a:t>
            </a:r>
          </a:p>
          <a:p>
            <a:pPr marL="171450" indent="-171450" algn="just">
              <a:buFont typeface="Arial" panose="020B0604020202020204" pitchFamily="34" charset="0"/>
              <a:buChar char="•"/>
            </a:pPr>
            <a:r>
              <a:rPr lang="en-US" sz="1000" dirty="0"/>
              <a:t>Enhanced AI quality using state-of-the-art machine learning models  </a:t>
            </a:r>
          </a:p>
          <a:p>
            <a:pPr marL="171450" indent="-171450" algn="just">
              <a:buFont typeface="Arial" panose="020B0604020202020204" pitchFamily="34" charset="0"/>
              <a:buChar char="•"/>
            </a:pPr>
            <a:r>
              <a:rPr lang="en-US" sz="1000" dirty="0"/>
              <a:t>Multilingual capabilities that allow you to train in one language and predict in others  </a:t>
            </a:r>
          </a:p>
          <a:p>
            <a:pPr marL="171450" indent="-171450" algn="just">
              <a:buFont typeface="Arial" panose="020B0604020202020204" pitchFamily="34" charset="0"/>
              <a:buChar char="•"/>
            </a:pPr>
            <a:r>
              <a:rPr lang="en-US" sz="1000" dirty="0"/>
              <a:t>Built-in routing between conversational language understanding and custom question answering projects using orchestration workflow  </a:t>
            </a:r>
          </a:p>
          <a:p>
            <a:pPr marL="171450" indent="-171450" algn="just">
              <a:buFont typeface="Arial" panose="020B0604020202020204" pitchFamily="34" charset="0"/>
              <a:buChar char="•"/>
            </a:pPr>
            <a:r>
              <a:rPr lang="en-US" sz="1000" dirty="0"/>
              <a:t>Access to a suite of features available on Azure AI Service for Language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Bing Search APIs on August 11, 2025</a:t>
            </a:r>
            <a:endParaRPr lang="en-US" dirty="0"/>
          </a:p>
          <a:p>
            <a:pPr algn="just"/>
            <a:r>
              <a:rPr lang="en-US" dirty="0"/>
              <a:t>Bing Search APIs will be retired on  August 11, 2025. Any existing instances of Bing Search APIs will be decommissioned completely, and the product will no longer be available for usage or new customer signup. </a:t>
            </a:r>
          </a:p>
          <a:p>
            <a:pPr algn="just"/>
            <a:r>
              <a:rPr lang="en-US" dirty="0"/>
              <a:t>Note that this retirement will apply to partners who are using the F1 and S1 through S9 resources of Bing Search, or the F0 and S1 through S4 resources of Bing Custom Search.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Public Preview: Azure Virtual Network Manager high-scale private endpoints in connected groups</a:t>
            </a:r>
            <a:endParaRPr lang="en-US" dirty="0"/>
          </a:p>
          <a:p>
            <a:pPr algn="just"/>
            <a:r>
              <a:rPr lang="en-US" b="1" dirty="0"/>
              <a:t>Azure Virtual Network Manager high-scale private endpoints </a:t>
            </a:r>
            <a:r>
              <a:rPr lang="en-US" dirty="0"/>
              <a:t>in connected groups is now in public preview, delivering enhanced scalability for complex Azure network environments.  </a:t>
            </a:r>
          </a:p>
          <a:p>
            <a:pPr algn="just"/>
            <a:r>
              <a:rPr lang="en-US" dirty="0"/>
              <a:t>As organizations grow, the need </a:t>
            </a:r>
            <a:r>
              <a:rPr lang="en-US" b="1" dirty="0"/>
              <a:t>to large numbers of private endpoints becomes critical</a:t>
            </a:r>
            <a:r>
              <a:rPr lang="en-US" dirty="0"/>
              <a:t>. This new capability </a:t>
            </a:r>
            <a:r>
              <a:rPr lang="en-US" b="1" dirty="0"/>
              <a:t>enables up 20,000 private endpoints within a connected group</a:t>
            </a:r>
            <a:r>
              <a:rPr lang="en-US" dirty="0"/>
              <a:t>—empowering you to scale workloads more efficiently in Azure.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r>
              <a:rPr lang="en-US" dirty="0">
                <a:hlinkClick r:id="rId2"/>
              </a:rPr>
              <a:t>Generally Available: Apple identity provider support for Microsoft Entra External ID</a:t>
            </a:r>
            <a:endParaRPr lang="en-US" dirty="0"/>
          </a:p>
          <a:p>
            <a:pPr algn="just"/>
            <a:r>
              <a:rPr lang="en-US" dirty="0"/>
              <a:t>MS announced that “</a:t>
            </a:r>
            <a:r>
              <a:rPr lang="en-US" b="1" dirty="0"/>
              <a:t>Sign in with Apple</a:t>
            </a:r>
            <a:r>
              <a:rPr lang="en-US" dirty="0"/>
              <a:t>” is now generally available for external tenants in Entra External ID. The feature has been in public preview since February.</a:t>
            </a:r>
          </a:p>
          <a:p>
            <a:pPr algn="just"/>
            <a:r>
              <a:rPr lang="en-US" dirty="0"/>
              <a:t>By configuring Apple as an external identity provider, it is possible  to add Apple as a social provider to user flows. Then, users can sign up and sign in to the associated applications using their Apple ID accounts through a simple “Sign in with Apple” option.</a:t>
            </a:r>
          </a:p>
        </p:txBody>
      </p:sp>
      <p:pic>
        <p:nvPicPr>
          <p:cNvPr id="3" name="Picture 2">
            <a:extLst>
              <a:ext uri="{FF2B5EF4-FFF2-40B4-BE49-F238E27FC236}">
                <a16:creationId xmlns:a16="http://schemas.microsoft.com/office/drawing/2014/main" id="{6AA37891-B8EC-E883-0399-E4DB318FF587}"/>
              </a:ext>
            </a:extLst>
          </p:cNvPr>
          <p:cNvPicPr>
            <a:picLocks noChangeAspect="1"/>
          </p:cNvPicPr>
          <p:nvPr/>
        </p:nvPicPr>
        <p:blipFill>
          <a:blip r:embed="rId3"/>
          <a:stretch>
            <a:fillRect/>
          </a:stretch>
        </p:blipFill>
        <p:spPr>
          <a:xfrm>
            <a:off x="776819" y="2808009"/>
            <a:ext cx="3150542" cy="1265228"/>
          </a:xfrm>
          <a:prstGeom prst="rect">
            <a:avLst/>
          </a:prstGeom>
        </p:spPr>
      </p:pic>
      <p:pic>
        <p:nvPicPr>
          <p:cNvPr id="4" name="Picture 3">
            <a:extLst>
              <a:ext uri="{FF2B5EF4-FFF2-40B4-BE49-F238E27FC236}">
                <a16:creationId xmlns:a16="http://schemas.microsoft.com/office/drawing/2014/main" id="{79ADA154-B63B-00BB-BB91-B9754AE39638}"/>
              </a:ext>
            </a:extLst>
          </p:cNvPr>
          <p:cNvPicPr>
            <a:picLocks noChangeAspect="1"/>
          </p:cNvPicPr>
          <p:nvPr/>
        </p:nvPicPr>
        <p:blipFill>
          <a:blip r:embed="rId3"/>
          <a:stretch>
            <a:fillRect/>
          </a:stretch>
        </p:blipFill>
        <p:spPr>
          <a:xfrm>
            <a:off x="797601" y="2741032"/>
            <a:ext cx="3150542" cy="1265228"/>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569465"/>
          </a:xfrm>
        </p:spPr>
        <p:txBody>
          <a:bodyPr/>
          <a:lstStyle/>
          <a:p>
            <a:pPr marL="171450" indent="-171450" algn="just">
              <a:buFont typeface="Arial" panose="020B0604020202020204" pitchFamily="34" charset="0"/>
              <a:buChar char="•"/>
            </a:pPr>
            <a:r>
              <a:rPr lang="en-US" sz="1000" b="1" dirty="0"/>
              <a:t>Enhanced dependency analysis: </a:t>
            </a:r>
            <a:r>
              <a:rPr lang="en-US" sz="1000" dirty="0"/>
              <a:t>Use the new dependency analysis experience to identify application boundaries and group workloads accordingly.</a:t>
            </a:r>
          </a:p>
          <a:p>
            <a:pPr marL="171450" indent="-171450" algn="just">
              <a:buFont typeface="Arial" panose="020B0604020202020204" pitchFamily="34" charset="0"/>
              <a:buChar char="•"/>
            </a:pPr>
            <a:r>
              <a:rPr lang="en-US" sz="1000" b="1" dirty="0"/>
              <a:t>Application assessment: </a:t>
            </a:r>
            <a:r>
              <a:rPr lang="en-US" sz="1000" dirty="0"/>
              <a:t>The assessment then evaluates all potential Azure target services for these workloads and provides a recommended migration path, along with cost and readiness details. Learn more.</a:t>
            </a:r>
          </a:p>
          <a:p>
            <a:pPr marL="171450" indent="-171450" algn="just">
              <a:buFont typeface="Arial" panose="020B0604020202020204" pitchFamily="34" charset="0"/>
              <a:buChar char="•"/>
            </a:pPr>
            <a:r>
              <a:rPr lang="en-US" sz="1000" b="1" dirty="0"/>
              <a:t>Action Center: </a:t>
            </a:r>
            <a:r>
              <a:rPr lang="en-US" sz="1000" dirty="0"/>
              <a:t>Azure Migrate now includes Action Center, which offers a centralized hub for users to view and manage all migration-related issues, pending actions, and jobs within a project.</a:t>
            </a:r>
          </a:p>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2587775"/>
          </a:xfrm>
        </p:spPr>
        <p:txBody>
          <a:bodyPr/>
          <a:lstStyle/>
          <a:p>
            <a:r>
              <a:rPr lang="en-US" dirty="0">
                <a:hlinkClick r:id="rId2"/>
              </a:rPr>
              <a:t>Azure  Migrate Updates</a:t>
            </a:r>
            <a:endParaRPr lang="en-US" dirty="0"/>
          </a:p>
          <a:p>
            <a:pPr marL="171450" indent="-171450" algn="just">
              <a:buFont typeface="Arial" panose="020B0604020202020204" pitchFamily="34" charset="0"/>
              <a:buChar char="•"/>
            </a:pPr>
            <a:r>
              <a:rPr lang="en-US" b="1" dirty="0"/>
              <a:t>General availability: </a:t>
            </a:r>
            <a:r>
              <a:rPr lang="en-US" dirty="0"/>
              <a:t>Azure Migrate now supports a simplified experience through its upgraded version of the agent-based migration stack. This stack offers a streamlined experience for customers and is set to replace the classic experience over the next three years. Learn more.</a:t>
            </a:r>
          </a:p>
          <a:p>
            <a:pPr marL="171450" indent="-171450" algn="just">
              <a:buFont typeface="Arial" panose="020B0604020202020204" pitchFamily="34" charset="0"/>
              <a:buChar char="•"/>
            </a:pPr>
            <a:r>
              <a:rPr lang="en-US" dirty="0"/>
              <a:t>Public preview: Azure Migrate </a:t>
            </a:r>
            <a:r>
              <a:rPr lang="en-US" b="1" dirty="0"/>
              <a:t>supports application awareness </a:t>
            </a:r>
            <a:r>
              <a:rPr lang="en-US" dirty="0"/>
              <a:t>to offer an enhanced and modernized user experience. This feature streamlines the discovery, assessment, and migration of on-premises applications and workloads to Azure. It streamlines and enhances the decision-making, planning, and migration workflow by identifying and evaluating the current state of your on-premises infrastructure.</a:t>
            </a:r>
          </a:p>
          <a:p>
            <a:pPr marL="171450" indent="-171450" algn="just">
              <a:buFont typeface="Arial" panose="020B0604020202020204" pitchFamily="34" charset="0"/>
              <a:buChar char="•"/>
            </a:pPr>
            <a:r>
              <a:rPr lang="en-US" b="1" dirty="0"/>
              <a:t>Updated inventory view</a:t>
            </a:r>
          </a:p>
          <a:p>
            <a:pPr marL="171450" indent="-171450" algn="just">
              <a:buFont typeface="Arial" panose="020B0604020202020204" pitchFamily="34" charset="0"/>
              <a:buChar char="•"/>
            </a:pPr>
            <a:r>
              <a:rPr lang="en-US" b="1" dirty="0"/>
              <a:t>Tags</a:t>
            </a:r>
            <a:r>
              <a:rPr lang="en-US" dirty="0"/>
              <a:t>: Tags in Azure Migrate enhance analysis by enabling customers to group and visualize related resources based on specific properties</a:t>
            </a:r>
          </a:p>
        </p:txBody>
      </p:sp>
      <p:pic>
        <p:nvPicPr>
          <p:cNvPr id="1026" name="Picture 2" descr="The screenshot shows the old dependency view.">
            <a:extLst>
              <a:ext uri="{FF2B5EF4-FFF2-40B4-BE49-F238E27FC236}">
                <a16:creationId xmlns:a16="http://schemas.microsoft.com/office/drawing/2014/main" id="{377EAAD9-BC35-9D1C-7203-42B539E4CF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804" y="3503687"/>
            <a:ext cx="3249503" cy="15694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reenshot of list of assessed workloads.">
            <a:extLst>
              <a:ext uri="{FF2B5EF4-FFF2-40B4-BE49-F238E27FC236}">
                <a16:creationId xmlns:a16="http://schemas.microsoft.com/office/drawing/2014/main" id="{C585F1A6-2BA3-E70A-AFBD-55279B8356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790" y="2424545"/>
            <a:ext cx="3602406" cy="237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Carbon optimization in Azure</a:t>
            </a:r>
            <a:endParaRPr lang="en-US" dirty="0"/>
          </a:p>
          <a:p>
            <a:pPr algn="just"/>
            <a:r>
              <a:rPr lang="en-US" dirty="0"/>
              <a:t>Carbon optimization in Azure — a built-in solution to help measure, manage, and reduce carbon emissions from your Azure workloads.</a:t>
            </a:r>
          </a:p>
          <a:p>
            <a:pPr algn="just"/>
            <a:r>
              <a:rPr lang="en-US" dirty="0"/>
              <a:t>With Carbon Optimization, it is possible to :</a:t>
            </a:r>
          </a:p>
          <a:p>
            <a:pPr marL="171450" indent="-171450" algn="just">
              <a:buFont typeface="Arial" panose="020B0604020202020204" pitchFamily="34" charset="0"/>
              <a:buChar char="•"/>
            </a:pPr>
            <a:r>
              <a:rPr lang="en-US" b="1" dirty="0"/>
              <a:t>Track progress </a:t>
            </a:r>
            <a:r>
              <a:rPr lang="en-US" dirty="0"/>
              <a:t>over time with built-in dashboards and KPIs, available directly in the Azure portal</a:t>
            </a:r>
          </a:p>
          <a:p>
            <a:pPr marL="171450" indent="-171450" algn="just">
              <a:buFont typeface="Arial" panose="020B0604020202020204" pitchFamily="34" charset="0"/>
              <a:buChar char="•"/>
            </a:pPr>
            <a:r>
              <a:rPr lang="en-US" b="1" dirty="0"/>
              <a:t>Access granular</a:t>
            </a:r>
            <a:r>
              <a:rPr lang="en-US" dirty="0"/>
              <a:t>, resource-level emissions data to uncover deeper optimization opportunities</a:t>
            </a:r>
          </a:p>
          <a:p>
            <a:pPr marL="171450" indent="-171450" algn="just">
              <a:buFont typeface="Arial" panose="020B0604020202020204" pitchFamily="34" charset="0"/>
              <a:buChar char="•"/>
            </a:pPr>
            <a:r>
              <a:rPr lang="en-US" b="1" dirty="0"/>
              <a:t>Use Azure RBAC </a:t>
            </a:r>
            <a:r>
              <a:rPr lang="en-US" dirty="0"/>
              <a:t>to manage access and ensure the right stakeholders see the right data</a:t>
            </a:r>
          </a:p>
          <a:p>
            <a:pPr marL="171450" indent="-171450" algn="just">
              <a:buFont typeface="Arial" panose="020B0604020202020204" pitchFamily="34" charset="0"/>
              <a:buChar char="•"/>
            </a:pPr>
            <a:r>
              <a:rPr lang="en-US" dirty="0"/>
              <a:t>Get actionable recommendations that highlight both carbon reduction and cost-saving opportunities</a:t>
            </a:r>
          </a:p>
          <a:p>
            <a:pPr marL="171450" indent="-171450" algn="just">
              <a:buFont typeface="Arial" panose="020B0604020202020204" pitchFamily="34" charset="0"/>
              <a:buChar char="•"/>
            </a:pPr>
            <a:r>
              <a:rPr lang="en-US" dirty="0"/>
              <a:t>Align with your cloud sustainability goals and drive meaningful environmental impact</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656</TotalTime>
  <Words>2772</Words>
  <Application>Microsoft Office PowerPoint</Application>
  <PresentationFormat>On-screen Show (16:9)</PresentationFormat>
  <Paragraphs>149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Human Sans</vt:lpstr>
      <vt:lpstr>Human Sans Regular</vt:lpstr>
      <vt:lpstr>Continuum Theme</vt:lpstr>
      <vt:lpstr>Azure Times #162</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174</cp:revision>
  <dcterms:created xsi:type="dcterms:W3CDTF">2018-01-26T19:23:30Z</dcterms:created>
  <dcterms:modified xsi:type="dcterms:W3CDTF">2025-05-18T11:56:51Z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