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6"/>
  </p:notesMasterIdLst>
  <p:handoutMasterIdLst>
    <p:handoutMasterId r:id="rId37"/>
  </p:handoutMasterIdLst>
  <p:sldIdLst>
    <p:sldId id="2142532340" r:id="rId5"/>
    <p:sldId id="2146847157" r:id="rId6"/>
    <p:sldId id="2146847045" r:id="rId7"/>
    <p:sldId id="2146847127" r:id="rId8"/>
    <p:sldId id="2146847046" r:id="rId9"/>
    <p:sldId id="2146847089" r:id="rId10"/>
    <p:sldId id="2146847048" r:id="rId11"/>
    <p:sldId id="2146847049" r:id="rId12"/>
    <p:sldId id="2146847132" r:id="rId13"/>
    <p:sldId id="2146847050" r:id="rId14"/>
    <p:sldId id="2146847096" r:id="rId15"/>
    <p:sldId id="2146847158" r:id="rId16"/>
    <p:sldId id="2146847134" r:id="rId17"/>
    <p:sldId id="2146847156" r:id="rId18"/>
    <p:sldId id="2146847159" r:id="rId19"/>
    <p:sldId id="2146847135" r:id="rId20"/>
    <p:sldId id="2146847052" r:id="rId21"/>
    <p:sldId id="2146847100" r:id="rId22"/>
    <p:sldId id="2146847054" r:id="rId23"/>
    <p:sldId id="2146847141" r:id="rId24"/>
    <p:sldId id="2146847142" r:id="rId25"/>
    <p:sldId id="2146847140" r:id="rId26"/>
    <p:sldId id="2146847056" r:id="rId27"/>
    <p:sldId id="2146847107" r:id="rId28"/>
    <p:sldId id="2146847058" r:id="rId29"/>
    <p:sldId id="2146847146" r:id="rId30"/>
    <p:sldId id="2146847119" r:id="rId31"/>
    <p:sldId id="2146847150" r:id="rId32"/>
    <p:sldId id="2146847085" r:id="rId33"/>
    <p:sldId id="2146847084" r:id="rId34"/>
    <p:sldId id="2146847064"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 id="2146847157"/>
          </p14:sldIdLst>
        </p14:section>
        <p14:section name="Networking" id="{8B3AEA99-85F7-477B-B976-48DC47AA1A88}">
          <p14:sldIdLst>
            <p14:sldId id="2146847045"/>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58"/>
            <p14:sldId id="2146847134"/>
            <p14:sldId id="2146847156"/>
            <p14:sldId id="2146847159"/>
            <p14:sldId id="2146847135"/>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41"/>
            <p14:sldId id="2146847142"/>
            <p14:sldId id="2146847140"/>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46"/>
            <p14:sldId id="2146847119"/>
            <p14:sldId id="214684715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9/14/2025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500175" TargetMode="External"/><Relationship Id="rId2" Type="http://schemas.openxmlformats.org/officeDocument/2006/relationships/hyperlink" Target="https://techcommunity.microsoft.com/blog/integrationsonazureblog/introducing-logic-apps-mcp-servers-public-preview/4450419"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blog/integrationsonazureblog/%F0%9F%93%A2announcement-python-code-interpreter-in-logic-apps-is-now-in-public-preview/4452239"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503049" TargetMode="External"/><Relationship Id="rId2" Type="http://schemas.openxmlformats.org/officeDocument/2006/relationships/hyperlink" Target="https://azure.microsoft.com/ru-ru/updates?id=50189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ru-ru/updates?id=502633" TargetMode="External"/><Relationship Id="rId1" Type="http://schemas.openxmlformats.org/officeDocument/2006/relationships/slideLayout" Target="../slideLayouts/slideLayout7.xml"/><Relationship Id="rId4" Type="http://schemas.openxmlformats.org/officeDocument/2006/relationships/hyperlink" Target="https://techcommunity.microsoft.com/blog/windows-itpro-blog/cross-region-disaster-recovery-for-windows-365-frontline-dedicated-mode/445209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502561" TargetMode="External"/><Relationship Id="rId2" Type="http://schemas.openxmlformats.org/officeDocument/2006/relationships/hyperlink" Target="https://techcommunity.microsoft.com/blog/azureobservabilityblog/generally-available---high-scale-mode-in-azure-monitor---container-insights/4452199"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500157" TargetMode="External"/><Relationship Id="rId2" Type="http://schemas.openxmlformats.org/officeDocument/2006/relationships/hyperlink" Target="https://azure.microsoft.com/ru-ru/updates?id=499860"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zure.microsoft.com/ru-ru/updates?id=503096"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ru-ru/updates?id=501975" TargetMode="External"/><Relationship Id="rId2" Type="http://schemas.openxmlformats.org/officeDocument/2006/relationships/hyperlink" Target="https://azure.microsoft.com/ru-ru/updates?id=501980"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501989" TargetMode="External"/><Relationship Id="rId2" Type="http://schemas.openxmlformats.org/officeDocument/2006/relationships/hyperlink" Target="https://azure.microsoft.com/ru-ru/updates?id=501994"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ru-ru/updates?id=501999" TargetMode="External"/><Relationship Id="rId2" Type="http://schemas.openxmlformats.org/officeDocument/2006/relationships/hyperlink" Target="https://azure.microsoft.com/ru-ru/updates?id=502009"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blog/integrationsonazureblog/enforce-or-audit-policy-inheritance-in-api-management/4452204"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echcommunity.microsoft.com/blog/azure-ai-foundry-blog/o4-mini-reinforcement-fine-tuning-rft-now-generally-available-on-azure-ai-foundr/4452597"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techcommunity.microsoft.com/blog/azuredevcommunityblog/zone-redundancy-is-now-enabled-by-default-in-azure-container-registry/4450618"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azurestorageblog/protect-your-storage-accounts-using-network-security-perimeter---now-generally-a/4449046"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download/details.aspx?id=56519" TargetMode="External"/><Relationship Id="rId2" Type="http://schemas.openxmlformats.org/officeDocument/2006/relationships/hyperlink" Target="https://techcommunity.microsoft.com/blog/intunecustomersuccess/support-tip-upcoming-microsoft-intune-network-changes/4452738" TargetMode="External"/><Relationship Id="rId1" Type="http://schemas.openxmlformats.org/officeDocument/2006/relationships/slideLayout" Target="../slideLayouts/slideLayout7.xml"/><Relationship Id="rId4" Type="http://schemas.openxmlformats.org/officeDocument/2006/relationships/hyperlink" Target="https://www.microsoft.com/download/details.aspx?id=5706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ru-ru/updates?id=502638"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blog/microsoft-cost-management-updates-july-august-202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#178</a:t>
            </a:r>
          </a:p>
        </p:txBody>
      </p:sp>
      <p:sp>
        <p:nvSpPr>
          <p:cNvPr id="4" name="Text Placeholder 3"/>
          <p:cNvSpPr>
            <a:spLocks noGrp="1"/>
          </p:cNvSpPr>
          <p:nvPr>
            <p:ph type="body" sz="quarter" idx="11"/>
          </p:nvPr>
        </p:nvSpPr>
        <p:spPr/>
        <p:txBody>
          <a:bodyPr/>
          <a:lstStyle/>
          <a:p>
            <a:r>
              <a:rPr lang="en-US" spc="300" dirty="0"/>
              <a:t>September 15,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922756"/>
          </a:xfrm>
        </p:spPr>
        <p:txBody>
          <a:bodyPr/>
          <a:lstStyle/>
          <a:p>
            <a:pPr algn="just"/>
            <a:r>
              <a:rPr lang="en-US" sz="1000" dirty="0">
                <a:hlinkClick r:id="rId2"/>
              </a:rPr>
              <a:t>Introducing Logic Apps MCP servers (Public Preview)</a:t>
            </a:r>
            <a:endParaRPr lang="en-US" sz="1000" dirty="0"/>
          </a:p>
          <a:p>
            <a:pPr algn="just"/>
            <a:r>
              <a:rPr lang="en-US" sz="1000" dirty="0"/>
              <a:t>Using Logic Apps (Standard) as MCP servers transforms the way organizations build and manage agents by turning connectors into modular, reusable MCP tools.</a:t>
            </a:r>
          </a:p>
          <a:p>
            <a:pPr algn="just"/>
            <a:r>
              <a:rPr lang="en-US" sz="1000" dirty="0"/>
              <a:t>This approach allows each connector—</a:t>
            </a:r>
            <a:r>
              <a:rPr lang="en-US" sz="1000" b="1" dirty="0"/>
              <a:t>whether it's for data access, messaging, or workflow orchestration—to act as a specialized capability within the MCP framework. </a:t>
            </a:r>
            <a:r>
              <a:rPr lang="en-US" sz="1000" dirty="0"/>
              <a:t>By dynamically composing these tools into Logic Apps, developers can rapidly construct agents that are both scalable and adaptable to complex enterprise scenarios. The benefits include </a:t>
            </a:r>
            <a:r>
              <a:rPr lang="en-US" sz="1000" b="1" dirty="0"/>
              <a:t>reduced development overhead, enhanced reusability, and a streamlined path to integrating diverse systems</a:t>
            </a:r>
            <a:r>
              <a:rPr lang="en-US" sz="1000" dirty="0"/>
              <a:t>—all while maintaining the flexibility and power of the Logic Apps platform.</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Private Preview: Azure AMD-based Dasv7, Easv7, and Fasv7-series Virtual Machines</a:t>
            </a:r>
            <a:endParaRPr lang="en-US" dirty="0"/>
          </a:p>
          <a:p>
            <a:pPr algn="just"/>
            <a:r>
              <a:rPr lang="en-US" dirty="0"/>
              <a:t>The general-purpose </a:t>
            </a:r>
            <a:r>
              <a:rPr lang="en-US" b="1" dirty="0"/>
              <a:t>Dasv7 and Dalsv7</a:t>
            </a:r>
            <a:r>
              <a:rPr lang="en-US" dirty="0"/>
              <a:t>, memory-optimized </a:t>
            </a:r>
            <a:r>
              <a:rPr lang="en-US" b="1" dirty="0"/>
              <a:t>Easv7</a:t>
            </a:r>
            <a:r>
              <a:rPr lang="en-US" dirty="0"/>
              <a:t>, and </a:t>
            </a:r>
            <a:r>
              <a:rPr lang="en-US" b="1" dirty="0"/>
              <a:t>compute-optimized Fasv7, Falsv7, Famsv7 VMs, </a:t>
            </a:r>
            <a:r>
              <a:rPr lang="en-US" dirty="0"/>
              <a:t>are now available in preview with and without local disk support. </a:t>
            </a:r>
          </a:p>
          <a:p>
            <a:pPr algn="just"/>
            <a:r>
              <a:rPr lang="en-US" dirty="0"/>
              <a:t>Key improvements include:  </a:t>
            </a:r>
          </a:p>
          <a:p>
            <a:pPr marL="171450" indent="-171450" algn="just">
              <a:buFont typeface="Arial" panose="020B0604020202020204" pitchFamily="34" charset="0"/>
              <a:buChar char="•"/>
            </a:pPr>
            <a:r>
              <a:rPr lang="en-US" b="1" dirty="0"/>
              <a:t>Up to 35% CPU </a:t>
            </a:r>
            <a:r>
              <a:rPr lang="en-US" dirty="0"/>
              <a:t>performance improvement compared to similarly sized v6 VMs </a:t>
            </a:r>
          </a:p>
          <a:p>
            <a:pPr marL="171450" indent="-171450" algn="just">
              <a:buFont typeface="Arial" panose="020B0604020202020204" pitchFamily="34" charset="0"/>
              <a:buChar char="•"/>
            </a:pPr>
            <a:r>
              <a:rPr lang="en-US" dirty="0"/>
              <a:t>Significant performance gains on other workloads compared to the previous generation of similarly sized (v6) AMD-based VMs</a:t>
            </a:r>
          </a:p>
          <a:p>
            <a:pPr marL="171450" indent="-171450" algn="just">
              <a:buFont typeface="Arial" panose="020B0604020202020204" pitchFamily="34" charset="0"/>
              <a:buChar char="•"/>
            </a:pPr>
            <a:r>
              <a:rPr lang="en-US" dirty="0"/>
              <a:t>Expanded VM sizes: Dasv7-series, Dalsv7-series and Easv7-series now scale up to 160 vCPUs. Fasv7-series supports up to 80 vCPUs, with a new 1-core size for lightweight workloads. </a:t>
            </a:r>
          </a:p>
          <a:p>
            <a:pPr marL="171450" indent="-171450" algn="just">
              <a:buFont typeface="Arial" panose="020B0604020202020204" pitchFamily="34" charset="0"/>
              <a:buChar char="•"/>
            </a:pPr>
            <a:r>
              <a:rPr lang="en-US" dirty="0"/>
              <a:t>Increased memory capacity: Dasv7-series now offers up to 640 GiB of memory. Easv7-series scales up to 1280 GiB, ideal for memory-intensive applications.  </a:t>
            </a:r>
          </a:p>
          <a:p>
            <a:pPr marL="171450" indent="-171450" algn="just">
              <a:buFont typeface="Arial" panose="020B0604020202020204" pitchFamily="34" charset="0"/>
              <a:buChar char="•"/>
            </a:pPr>
            <a:r>
              <a:rPr lang="en-US" dirty="0"/>
              <a:t>Enhanced remote storage performance, offering up to 20% higher IOPS (up to 355K IOPS) and up to 50% greater throughput (up to 11 </a:t>
            </a:r>
            <a:r>
              <a:rPr lang="en-US" dirty="0" err="1"/>
              <a:t>GBps</a:t>
            </a:r>
            <a:r>
              <a:rPr lang="en-US" dirty="0"/>
              <a:t>). </a:t>
            </a:r>
          </a:p>
          <a:p>
            <a:pPr marL="171450" indent="-171450" algn="just">
              <a:buFont typeface="Arial" panose="020B0604020202020204" pitchFamily="34" charset="0"/>
              <a:buChar char="•"/>
            </a:pPr>
            <a:r>
              <a:rPr lang="en-US" dirty="0"/>
              <a:t>New VM families introduced: Fasv7, Falsv7, and Famsv7 now available with local disk support. </a:t>
            </a:r>
          </a:p>
        </p:txBody>
      </p:sp>
      <p:pic>
        <p:nvPicPr>
          <p:cNvPr id="3" name="Picture 2">
            <a:extLst>
              <a:ext uri="{FF2B5EF4-FFF2-40B4-BE49-F238E27FC236}">
                <a16:creationId xmlns:a16="http://schemas.microsoft.com/office/drawing/2014/main" id="{F7BF30F1-2566-70D2-C95F-B9D6D35DD500}"/>
              </a:ext>
            </a:extLst>
          </p:cNvPr>
          <p:cNvPicPr>
            <a:picLocks noChangeAspect="1"/>
          </p:cNvPicPr>
          <p:nvPr/>
        </p:nvPicPr>
        <p:blipFill>
          <a:blip r:embed="rId4"/>
          <a:stretch>
            <a:fillRect/>
          </a:stretch>
        </p:blipFill>
        <p:spPr>
          <a:xfrm>
            <a:off x="4570857" y="2687781"/>
            <a:ext cx="4016205" cy="2189989"/>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7E47C6-141F-4C52-E725-5EF1F05F7098}"/>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5DC456F2-6384-AFC2-9CAD-334741F42074}"/>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86140695-CA7E-75BE-4F73-61DF3999B6D3}"/>
              </a:ext>
            </a:extLst>
          </p:cNvPr>
          <p:cNvSpPr>
            <a:spLocks noGrp="1"/>
          </p:cNvSpPr>
          <p:nvPr>
            <p:ph type="body" sz="quarter" idx="15"/>
          </p:nvPr>
        </p:nvSpPr>
        <p:spPr/>
        <p:txBody>
          <a:bodyPr/>
          <a:lstStyle/>
          <a:p>
            <a:endParaRPr lang="en-US"/>
          </a:p>
        </p:txBody>
      </p:sp>
      <p:sp>
        <p:nvSpPr>
          <p:cNvPr id="6" name="Text Placeholder 1">
            <a:extLst>
              <a:ext uri="{FF2B5EF4-FFF2-40B4-BE49-F238E27FC236}">
                <a16:creationId xmlns:a16="http://schemas.microsoft.com/office/drawing/2014/main" id="{7AA4D067-8242-B618-6EFC-5CF6264D8987}"/>
              </a:ext>
            </a:extLst>
          </p:cNvPr>
          <p:cNvSpPr txBox="1">
            <a:spLocks/>
          </p:cNvSpPr>
          <p:nvPr/>
        </p:nvSpPr>
        <p:spPr>
          <a:xfrm>
            <a:off x="206962" y="811347"/>
            <a:ext cx="4075796" cy="179806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Announcement! Python Code Interpreter in Logic Apps is now in Public Preview</a:t>
            </a:r>
            <a:endParaRPr lang="en-US" sz="1000" dirty="0"/>
          </a:p>
          <a:p>
            <a:pPr algn="just"/>
            <a:r>
              <a:rPr lang="en-US" sz="1000" dirty="0"/>
              <a:t>This capability enables Logic Apps developers to use </a:t>
            </a:r>
            <a:r>
              <a:rPr lang="en-US" sz="1000" b="1" dirty="0"/>
              <a:t>Python Code Interpreter in their workflows </a:t>
            </a:r>
            <a:r>
              <a:rPr lang="en-US" sz="1000" dirty="0"/>
              <a:t>and also as a tool in Agent loop. It is possible to author the code or use LLM to write code.  As a code interpreter tool, it</a:t>
            </a:r>
          </a:p>
          <a:p>
            <a:pPr marL="171450" indent="-171450" algn="just">
              <a:buFont typeface="Arial" panose="020B0604020202020204" pitchFamily="34" charset="0"/>
              <a:buChar char="•"/>
            </a:pPr>
            <a:r>
              <a:rPr lang="en-US" sz="1000" dirty="0"/>
              <a:t>Accept natural language instructions</a:t>
            </a:r>
          </a:p>
          <a:p>
            <a:pPr marL="171450" indent="-171450" algn="just">
              <a:buFont typeface="Arial" panose="020B0604020202020204" pitchFamily="34" charset="0"/>
              <a:buChar char="•"/>
            </a:pPr>
            <a:r>
              <a:rPr lang="en-US" sz="1000" dirty="0"/>
              <a:t>Automatically generate Python code</a:t>
            </a:r>
          </a:p>
          <a:p>
            <a:pPr marL="171450" indent="-171450" algn="just">
              <a:buFont typeface="Arial" panose="020B0604020202020204" pitchFamily="34" charset="0"/>
              <a:buChar char="•"/>
            </a:pPr>
            <a:r>
              <a:rPr lang="en-US" sz="1000" dirty="0"/>
              <a:t>Execute that code securely on uploaded datasets (like CSV or JSON)</a:t>
            </a:r>
          </a:p>
          <a:p>
            <a:pPr marL="171450" indent="-171450" algn="just">
              <a:buFont typeface="Arial" panose="020B0604020202020204" pitchFamily="34" charset="0"/>
              <a:buChar char="•"/>
            </a:pPr>
            <a:r>
              <a:rPr lang="en-US" sz="1000" dirty="0"/>
              <a:t>Return insights, visualizations, or next-step data back to the user</a:t>
            </a:r>
          </a:p>
          <a:p>
            <a:pPr algn="just"/>
            <a:endParaRPr lang="en-US" sz="1000" dirty="0"/>
          </a:p>
        </p:txBody>
      </p:sp>
      <p:pic>
        <p:nvPicPr>
          <p:cNvPr id="9" name="Picture 8">
            <a:extLst>
              <a:ext uri="{FF2B5EF4-FFF2-40B4-BE49-F238E27FC236}">
                <a16:creationId xmlns:a16="http://schemas.microsoft.com/office/drawing/2014/main" id="{D1D134C6-1668-DE9C-0F03-7063EFDE34B7}"/>
              </a:ext>
            </a:extLst>
          </p:cNvPr>
          <p:cNvPicPr>
            <a:picLocks noChangeAspect="1"/>
          </p:cNvPicPr>
          <p:nvPr/>
        </p:nvPicPr>
        <p:blipFill>
          <a:blip r:embed="rId3"/>
          <a:stretch>
            <a:fillRect/>
          </a:stretch>
        </p:blipFill>
        <p:spPr>
          <a:xfrm>
            <a:off x="552148" y="2642316"/>
            <a:ext cx="3730610" cy="1111460"/>
          </a:xfrm>
          <a:prstGeom prst="rect">
            <a:avLst/>
          </a:prstGeom>
        </p:spPr>
      </p:pic>
    </p:spTree>
    <p:extLst>
      <p:ext uri="{BB962C8B-B14F-4D97-AF65-F5344CB8AC3E}">
        <p14:creationId xmlns:p14="http://schemas.microsoft.com/office/powerpoint/2010/main" val="103767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Generally Available: Bring Your Own License (BYOL) Support for JBoss EAP on Azure App Service</a:t>
            </a:r>
            <a:endParaRPr lang="en-US" sz="1000" dirty="0"/>
          </a:p>
          <a:p>
            <a:pPr algn="just"/>
            <a:r>
              <a:rPr lang="en-US" sz="1000" dirty="0"/>
              <a:t>Announcing that Azure App Service now supports </a:t>
            </a:r>
            <a:r>
              <a:rPr lang="en-US" sz="1000" b="1" dirty="0"/>
              <a:t>Bring Your Own License (BYOL) for JBoss Enterprise Application Platform (EAP)</a:t>
            </a:r>
            <a:r>
              <a:rPr lang="en-US" sz="1000" dirty="0"/>
              <a:t>, enabling enterprise customers to deploy Java workloads with greater flexibility and cost efficiency.</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Generally Available: Azure D192 Sizes in the Azure Dsv6 and Ddsv6-series VM Families</a:t>
            </a:r>
            <a:endParaRPr lang="en-US" dirty="0"/>
          </a:p>
          <a:p>
            <a:pPr algn="just"/>
            <a:r>
              <a:rPr lang="en-US" dirty="0"/>
              <a:t>These sizes are now generally available in several Azure regions. These new VM sizes offer </a:t>
            </a:r>
            <a:r>
              <a:rPr lang="en-US" b="1" dirty="0"/>
              <a:t>192 vCPUs and 768 GiB of RAM</a:t>
            </a:r>
            <a:r>
              <a:rPr lang="en-US" dirty="0"/>
              <a:t>, making them ideal for general-purpose workloads such as enterprise-grade applications like SAP, SQL, in-memory analytics platforms, and large relational databases. </a:t>
            </a:r>
          </a:p>
          <a:p>
            <a:pPr algn="just"/>
            <a:r>
              <a:rPr lang="en-US" dirty="0"/>
              <a:t>Azure Boost delivers up to </a:t>
            </a:r>
            <a:r>
              <a:rPr lang="en-US" b="1" dirty="0"/>
              <a:t>400k IOPS and 12 GB/s </a:t>
            </a:r>
            <a:r>
              <a:rPr lang="en-US" dirty="0"/>
              <a:t>remote storage throughput for these VMs with </a:t>
            </a:r>
            <a:r>
              <a:rPr lang="en-US" dirty="0" err="1"/>
              <a:t>NVMe</a:t>
            </a:r>
            <a:r>
              <a:rPr lang="en-US" dirty="0"/>
              <a:t>-enabled local and remote storage for scalable performance. Additionally, Intel® Total Memory Encryption (TME) provides secure memory data protection.</a:t>
            </a:r>
          </a:p>
          <a:p>
            <a:pPr algn="just"/>
            <a:r>
              <a:rPr lang="en-US" dirty="0"/>
              <a:t>Key Highlights                                                                           </a:t>
            </a:r>
          </a:p>
          <a:p>
            <a:pPr marL="171450" indent="-171450" algn="just">
              <a:buFont typeface="Arial" panose="020B0604020202020204" pitchFamily="34" charset="0"/>
              <a:buChar char="•"/>
            </a:pPr>
            <a:r>
              <a:rPr lang="en-US" b="1" dirty="0"/>
              <a:t>Large Size: </a:t>
            </a:r>
            <a:r>
              <a:rPr lang="en-US" dirty="0"/>
              <a:t>192 vCPUs with 768 GiB of RAM for demanding workloads.</a:t>
            </a:r>
          </a:p>
          <a:p>
            <a:pPr marL="171450" indent="-171450" algn="just">
              <a:buFont typeface="Arial" panose="020B0604020202020204" pitchFamily="34" charset="0"/>
              <a:buChar char="•"/>
            </a:pPr>
            <a:r>
              <a:rPr lang="en-US" b="1" dirty="0"/>
              <a:t>Azure Boost: </a:t>
            </a:r>
            <a:r>
              <a:rPr lang="en-US" dirty="0"/>
              <a:t>Up to 400K IOPS and 12 GB/s remote storage throughput and up to 82 Gbps network bandwidth.</a:t>
            </a:r>
          </a:p>
          <a:p>
            <a:pPr marL="171450" indent="-171450" algn="just">
              <a:buFont typeface="Arial" panose="020B0604020202020204" pitchFamily="34" charset="0"/>
              <a:buChar char="•"/>
            </a:pPr>
            <a:r>
              <a:rPr lang="en-US" b="1" dirty="0"/>
              <a:t>Security First: Intel® TME </a:t>
            </a:r>
            <a:r>
              <a:rPr lang="en-US" dirty="0"/>
              <a:t>ensures data protection in system memory.</a:t>
            </a:r>
          </a:p>
          <a:p>
            <a:pPr marL="171450" indent="-171450" algn="just">
              <a:buFont typeface="Arial" panose="020B0604020202020204" pitchFamily="34" charset="0"/>
              <a:buChar char="•"/>
            </a:pPr>
            <a:r>
              <a:rPr lang="en-US" b="1" dirty="0" err="1"/>
              <a:t>NVMe</a:t>
            </a:r>
            <a:r>
              <a:rPr lang="en-US" b="1" dirty="0"/>
              <a:t> Interface</a:t>
            </a:r>
            <a:r>
              <a:rPr lang="en-US" dirty="0"/>
              <a:t>: 3X improvement in local storage IOPS for low-latency access.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471284-A78C-2A07-7746-3CD54EFA7DEB}"/>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85548120-FEFA-4435-9FE3-C2B0BE82FFE2}"/>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576088D-8029-3812-0A75-03E10AB3735C}"/>
              </a:ext>
            </a:extLst>
          </p:cNvPr>
          <p:cNvSpPr>
            <a:spLocks noGrp="1"/>
          </p:cNvSpPr>
          <p:nvPr>
            <p:ph type="body" sz="quarter" idx="16"/>
          </p:nvPr>
        </p:nvSpPr>
        <p:spPr>
          <a:xfrm>
            <a:off x="342900" y="855081"/>
            <a:ext cx="3955312" cy="2019738"/>
          </a:xfrm>
        </p:spPr>
        <p:txBody>
          <a:bodyPr/>
          <a:lstStyle/>
          <a:p>
            <a:pPr algn="just"/>
            <a:r>
              <a:rPr lang="en-US" dirty="0">
                <a:hlinkClick r:id="rId2"/>
              </a:rPr>
              <a:t>General Availability: Automatic Identity Management (AIM) for Entra ID on Azure Databricks</a:t>
            </a:r>
            <a:endParaRPr lang="en-US" dirty="0"/>
          </a:p>
          <a:p>
            <a:pPr algn="just"/>
            <a:r>
              <a:rPr lang="en-US" dirty="0"/>
              <a:t>It is now possible to automate user </a:t>
            </a:r>
            <a:r>
              <a:rPr lang="en-US" b="1" dirty="0"/>
              <a:t>provisioning and deprovisioning through native integration with Microsoft Entra ID</a:t>
            </a:r>
            <a:r>
              <a:rPr lang="en-US" dirty="0"/>
              <a:t>—eliminating manual overhead, reducing security risks, and ensuring that users have timely access to the right data and tools.</a:t>
            </a:r>
          </a:p>
          <a:p>
            <a:pPr algn="just"/>
            <a:r>
              <a:rPr lang="en-US" dirty="0"/>
              <a:t>By aligning with enterprise identity governance policies. Automatic identity management gives a more unified, secure, and intelligent platform experience. With deeper integration between</a:t>
            </a:r>
            <a:r>
              <a:rPr lang="en-US" b="1" dirty="0"/>
              <a:t> Azure Databricks and Microsoft Entra ID</a:t>
            </a:r>
            <a:r>
              <a:rPr lang="en-US" dirty="0"/>
              <a:t>, you benefit from simplified cloud-native data and AI workflows—all within a unified platform. </a:t>
            </a:r>
          </a:p>
        </p:txBody>
      </p:sp>
      <p:pic>
        <p:nvPicPr>
          <p:cNvPr id="7" name="Picture 6">
            <a:extLst>
              <a:ext uri="{FF2B5EF4-FFF2-40B4-BE49-F238E27FC236}">
                <a16:creationId xmlns:a16="http://schemas.microsoft.com/office/drawing/2014/main" id="{9BD9F235-2EEE-FF04-F668-E885A3F306BC}"/>
              </a:ext>
            </a:extLst>
          </p:cNvPr>
          <p:cNvPicPr>
            <a:picLocks noChangeAspect="1"/>
          </p:cNvPicPr>
          <p:nvPr/>
        </p:nvPicPr>
        <p:blipFill>
          <a:blip r:embed="rId3"/>
          <a:stretch>
            <a:fillRect/>
          </a:stretch>
        </p:blipFill>
        <p:spPr>
          <a:xfrm>
            <a:off x="621378" y="2874819"/>
            <a:ext cx="3529524" cy="1936934"/>
          </a:xfrm>
          <a:prstGeom prst="rect">
            <a:avLst/>
          </a:prstGeom>
        </p:spPr>
      </p:pic>
      <p:sp>
        <p:nvSpPr>
          <p:cNvPr id="11" name="Text Placeholder 10">
            <a:extLst>
              <a:ext uri="{FF2B5EF4-FFF2-40B4-BE49-F238E27FC236}">
                <a16:creationId xmlns:a16="http://schemas.microsoft.com/office/drawing/2014/main" id="{C40989DF-58EC-409D-E564-C5B3CE61138F}"/>
              </a:ext>
            </a:extLst>
          </p:cNvPr>
          <p:cNvSpPr>
            <a:spLocks noGrp="1"/>
          </p:cNvSpPr>
          <p:nvPr>
            <p:ph type="body" sz="quarter" idx="10"/>
          </p:nvPr>
        </p:nvSpPr>
        <p:spPr/>
        <p:txBody>
          <a:bodyPr/>
          <a:lstStyle/>
          <a:p>
            <a:pPr algn="just"/>
            <a:r>
              <a:rPr lang="en-US" sz="1000" dirty="0">
                <a:hlinkClick r:id="rId4"/>
              </a:rPr>
              <a:t>Cross-region Disaster Recovery for Windows 365 Frontline (dedicated mode)</a:t>
            </a:r>
            <a:endParaRPr lang="en-US" sz="1000" dirty="0"/>
          </a:p>
          <a:p>
            <a:pPr algn="just"/>
            <a:r>
              <a:rPr lang="en-US" sz="1000" dirty="0"/>
              <a:t>MS announced that </a:t>
            </a:r>
            <a:r>
              <a:rPr lang="en-US" sz="1000" b="1" dirty="0"/>
              <a:t>Cross-region Disaster Recovery for Frontline in dedicated mode is now generally available</a:t>
            </a:r>
            <a:r>
              <a:rPr lang="en-US" sz="1000" dirty="0"/>
              <a:t>. This Windows 365 add-on feature creates “snapshots” of Cloud PCs in customer-defined, geographically distant locations. In the event of a regional outage, these snapshots can be recovered as Cloud PCs running in the selected backup location, helping keep your users productive even if their primary region goes down.</a:t>
            </a:r>
          </a:p>
          <a:p>
            <a:pPr algn="just"/>
            <a:r>
              <a:rPr lang="en-US" sz="1000" dirty="0"/>
              <a:t>Cross-region Disaster Recovery was first introduced for Windows 365 Enterprise, and now Windows 365 Frontline users with dedicated Cloud PCs have the same rapid failover option. This capability is especially relevant for industries and organizations that are highly regulated or have workflows requiring geographic separation between primary and backup Cloud PC locations.</a:t>
            </a:r>
          </a:p>
        </p:txBody>
      </p:sp>
    </p:spTree>
    <p:extLst>
      <p:ext uri="{BB962C8B-B14F-4D97-AF65-F5344CB8AC3E}">
        <p14:creationId xmlns:p14="http://schemas.microsoft.com/office/powerpoint/2010/main" val="98820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C42C65-8E4F-9145-E990-CA85F704A242}"/>
              </a:ext>
            </a:extLst>
          </p:cNvPr>
          <p:cNvSpPr>
            <a:spLocks noGrp="1"/>
          </p:cNvSpPr>
          <p:nvPr>
            <p:ph type="body" sz="quarter" idx="10"/>
          </p:nvPr>
        </p:nvSpPr>
        <p:spPr/>
        <p:txBody>
          <a:bodyPr/>
          <a:lstStyle/>
          <a:p>
            <a:r>
              <a:rPr lang="en-US" sz="1000" dirty="0">
                <a:hlinkClick r:id="rId2"/>
              </a:rPr>
              <a:t>Generally Available – High-scale mode in Azure Monitor - Container Insights</a:t>
            </a:r>
            <a:endParaRPr lang="en-US" sz="1000" dirty="0"/>
          </a:p>
          <a:p>
            <a:pPr algn="just"/>
            <a:r>
              <a:rPr lang="en-US" sz="1000" dirty="0"/>
              <a:t>MS announced the </a:t>
            </a:r>
            <a:r>
              <a:rPr lang="en-US" sz="1000" b="1" dirty="0"/>
              <a:t>General Availability of High Scale mode. </a:t>
            </a:r>
            <a:r>
              <a:rPr lang="en-US" sz="1000" dirty="0"/>
              <a:t>High-scale mode is ideal for customers approaching or above </a:t>
            </a:r>
            <a:r>
              <a:rPr lang="en-US" sz="1000" b="1" dirty="0"/>
              <a:t>10,000 logs/sec from a single node</a:t>
            </a:r>
            <a:r>
              <a:rPr lang="en-US" sz="1000" dirty="0"/>
              <a:t>.  </a:t>
            </a:r>
          </a:p>
          <a:p>
            <a:pPr algn="just"/>
            <a:r>
              <a:rPr lang="en-US" sz="1000" dirty="0"/>
              <a:t>When High Scale mode is enabled, Container Insights makes multiple configuration changes, leading to a higher overall throughput. These include using a more powerful agent setup, using a different data pipeline, allocating more memory for the agent, and more. All these changes are made in the background by the service and do not require input or configuration from customers.</a:t>
            </a:r>
            <a:r>
              <a:rPr lang="en-US" sz="1000" b="1" dirty="0"/>
              <a:t>  High Scale mode impacts only the data collection layer (with a new DCR)</a:t>
            </a:r>
            <a:r>
              <a:rPr lang="en-US" sz="1000" dirty="0"/>
              <a:t> – the rest of the experience remains the same. Data flows to our existing tables, your queries and alerts work as before too. </a:t>
            </a:r>
          </a:p>
        </p:txBody>
      </p:sp>
      <p:sp>
        <p:nvSpPr>
          <p:cNvPr id="3" name="Title 2">
            <a:extLst>
              <a:ext uri="{FF2B5EF4-FFF2-40B4-BE49-F238E27FC236}">
                <a16:creationId xmlns:a16="http://schemas.microsoft.com/office/drawing/2014/main" id="{23F52343-FAFF-29CC-5DC2-0C8A5E1A3206}"/>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D6EE3260-B970-BC6C-AC59-9988E66E34F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AD23A13-EDD5-B2BF-464F-4226FE14AA79}"/>
              </a:ext>
            </a:extLst>
          </p:cNvPr>
          <p:cNvSpPr>
            <a:spLocks noGrp="1"/>
          </p:cNvSpPr>
          <p:nvPr>
            <p:ph type="body" sz="quarter" idx="16"/>
          </p:nvPr>
        </p:nvSpPr>
        <p:spPr>
          <a:xfrm>
            <a:off x="342900" y="855081"/>
            <a:ext cx="3955312" cy="1716670"/>
          </a:xfrm>
        </p:spPr>
        <p:txBody>
          <a:bodyPr/>
          <a:lstStyle/>
          <a:p>
            <a:pPr algn="just"/>
            <a:r>
              <a:rPr lang="en-US" dirty="0">
                <a:hlinkClick r:id="rId3"/>
              </a:rPr>
              <a:t>Generally Available: Multitenant Managed Logging in Container Insights</a:t>
            </a:r>
            <a:endParaRPr lang="en-US" dirty="0"/>
          </a:p>
          <a:p>
            <a:pPr algn="just"/>
            <a:r>
              <a:rPr lang="en-US" dirty="0"/>
              <a:t>This functionality enables teams to </a:t>
            </a:r>
            <a:r>
              <a:rPr lang="en-US" b="1" dirty="0"/>
              <a:t>independently manage and access their container logs </a:t>
            </a:r>
            <a:r>
              <a:rPr lang="en-US" dirty="0"/>
              <a:t>within Kubernetes namespaces while preserving centralized log collection in Azure Log Analytics workspaces.</a:t>
            </a:r>
          </a:p>
          <a:p>
            <a:pPr algn="just"/>
            <a:r>
              <a:rPr lang="en-US" b="1" dirty="0"/>
              <a:t>Container logs (</a:t>
            </a:r>
            <a:r>
              <a:rPr lang="en-US" b="1" dirty="0" err="1"/>
              <a:t>stdout</a:t>
            </a:r>
            <a:r>
              <a:rPr lang="en-US" b="1" dirty="0"/>
              <a:t> &amp; stderr) from different namespaces can be directed to different workspaces based on the team’s needs. </a:t>
            </a:r>
            <a:r>
              <a:rPr lang="en-US" dirty="0"/>
              <a:t>This includes the ability to) to a dedicated infrastructure team workspace while sending application logs to other teams' workspaces. Additionally, the </a:t>
            </a:r>
            <a:r>
              <a:rPr lang="en-US" b="1" dirty="0"/>
              <a:t>same logs can be sent to multiple workspaces to support diverse operational requirements.</a:t>
            </a:r>
          </a:p>
        </p:txBody>
      </p:sp>
      <p:pic>
        <p:nvPicPr>
          <p:cNvPr id="3074" name="Picture 2" descr="Diagram that illustrates multitenancy for Container insights.">
            <a:extLst>
              <a:ext uri="{FF2B5EF4-FFF2-40B4-BE49-F238E27FC236}">
                <a16:creationId xmlns:a16="http://schemas.microsoft.com/office/drawing/2014/main" id="{584521DA-7B5E-502F-B2DC-629C9D7806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390" y="2650541"/>
            <a:ext cx="4097604" cy="1978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3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Retirement: Microsoft Playwright Testing (Preview) will be retired on March 8, 2026</a:t>
            </a:r>
            <a:endParaRPr lang="en-US" sz="1000" dirty="0"/>
          </a:p>
          <a:p>
            <a:pPr algn="just"/>
            <a:r>
              <a:rPr lang="en-US" sz="1000" dirty="0"/>
              <a:t>Last August, MS </a:t>
            </a:r>
            <a:r>
              <a:rPr lang="en-US" sz="1000" b="1" dirty="0"/>
              <a:t>introduced Azure App Testing</a:t>
            </a:r>
            <a:r>
              <a:rPr lang="en-US" sz="1000" dirty="0"/>
              <a:t>, a unified testing service that brings together two powerful testing capabilities—</a:t>
            </a:r>
            <a:r>
              <a:rPr lang="en-US" sz="1000" b="1" dirty="0"/>
              <a:t>Azure Load Testing and Microsoft Playwright Testing</a:t>
            </a:r>
            <a:r>
              <a:rPr lang="en-US" sz="1000" dirty="0"/>
              <a:t>—to help developers and QA teams run large-scale functional and performance testing.   </a:t>
            </a:r>
          </a:p>
          <a:p>
            <a:pPr algn="just"/>
            <a:r>
              <a:rPr lang="en-US" sz="1000" dirty="0"/>
              <a:t>After </a:t>
            </a:r>
            <a:r>
              <a:rPr lang="en-US" sz="1000" b="1" dirty="0"/>
              <a:t>March 8, 2026, any remaining Microsoft Playwright Testing </a:t>
            </a:r>
            <a:r>
              <a:rPr lang="en-US" sz="1000" dirty="0"/>
              <a:t>resources will stop working and will be permanently retired. </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Retirement: Operating System (OS) Disks on Standard HDD will be retired on 08 September 2028</a:t>
            </a:r>
            <a:endParaRPr lang="en-US" dirty="0"/>
          </a:p>
          <a:p>
            <a:pPr algn="just"/>
            <a:r>
              <a:rPr lang="en-US" dirty="0"/>
              <a:t>To better align with current usage patterns and future investments in disk performance and reliability, service for OS disks running on Standard HDD will be retired on </a:t>
            </a:r>
            <a:r>
              <a:rPr lang="en-US" b="1" dirty="0"/>
              <a:t>September 8, 2028. </a:t>
            </a:r>
          </a:p>
          <a:p>
            <a:pPr marL="171450" indent="-171450" algn="just">
              <a:buFont typeface="Arial" panose="020B0604020202020204" pitchFamily="34" charset="0"/>
              <a:buChar char="•"/>
            </a:pPr>
            <a:r>
              <a:rPr lang="en-US" dirty="0"/>
              <a:t>Service for OS Disks running on </a:t>
            </a:r>
            <a:r>
              <a:rPr lang="en-US" b="1" dirty="0"/>
              <a:t>Standard HDD will be retired on September 8, 2028 </a:t>
            </a:r>
          </a:p>
          <a:p>
            <a:pPr algn="just"/>
            <a:r>
              <a:rPr lang="en-US" b="1" dirty="0"/>
              <a:t>After September 8, 2028, OS Disks on Standard HDD will be converted </a:t>
            </a:r>
            <a:r>
              <a:rPr lang="en-US" dirty="0"/>
              <a:t>from Standard HDD to Standard SSD of equivalent size if not migrated prior</a:t>
            </a:r>
          </a:p>
          <a:p>
            <a:pPr marL="171450" indent="-171450" algn="just">
              <a:buFont typeface="Arial" panose="020B0604020202020204" pitchFamily="34" charset="0"/>
              <a:buChar char="•"/>
            </a:pPr>
            <a:r>
              <a:rPr lang="en-US" dirty="0"/>
              <a:t>Standard HDD data disks (non-boot volumes)  &amp;&amp; Ephemeral OS disks are not impacted</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File share centric management model (</a:t>
            </a:r>
            <a:r>
              <a:rPr lang="en-US" dirty="0" err="1">
                <a:hlinkClick r:id="rId2"/>
              </a:rPr>
              <a:t>Microsoft.FileShares</a:t>
            </a:r>
            <a:r>
              <a:rPr lang="en-US" dirty="0">
                <a:hlinkClick r:id="rId2"/>
              </a:rPr>
              <a:t>) for Azure Files</a:t>
            </a:r>
            <a:endParaRPr lang="en-US" dirty="0"/>
          </a:p>
          <a:p>
            <a:pPr algn="just"/>
            <a:r>
              <a:rPr lang="en-US" dirty="0"/>
              <a:t>The new top-level Azure resource provides:</a:t>
            </a:r>
          </a:p>
          <a:p>
            <a:pPr marL="171450" indent="-171450" algn="just">
              <a:buFont typeface="Arial" panose="020B0604020202020204" pitchFamily="34" charset="0"/>
              <a:buChar char="•"/>
            </a:pPr>
            <a:r>
              <a:rPr lang="en-US" dirty="0"/>
              <a:t>Simplified management:</a:t>
            </a:r>
          </a:p>
          <a:p>
            <a:pPr marL="171450" indent="-171450" algn="just">
              <a:buFont typeface="Arial" panose="020B0604020202020204" pitchFamily="34" charset="0"/>
              <a:buChar char="•"/>
            </a:pPr>
            <a:r>
              <a:rPr lang="en-US" dirty="0"/>
              <a:t>Independent capacity and performance</a:t>
            </a:r>
          </a:p>
          <a:p>
            <a:pPr marL="171450" indent="-171450" algn="just">
              <a:buFont typeface="Arial" panose="020B0604020202020204" pitchFamily="34" charset="0"/>
              <a:buChar char="•"/>
            </a:pPr>
            <a:r>
              <a:rPr lang="en-US" dirty="0"/>
              <a:t>Granular configuration</a:t>
            </a:r>
          </a:p>
          <a:p>
            <a:pPr marL="171450" indent="-171450" algn="just">
              <a:buFont typeface="Arial" panose="020B0604020202020204" pitchFamily="34" charset="0"/>
              <a:buChar char="•"/>
            </a:pPr>
            <a:r>
              <a:rPr lang="en-US" dirty="0"/>
              <a:t>Predictable, flexible billing</a:t>
            </a:r>
          </a:p>
          <a:p>
            <a:pPr marL="171450" indent="-171450" algn="just">
              <a:buFont typeface="Arial" panose="020B0604020202020204" pitchFamily="34" charset="0"/>
              <a:buChar char="•"/>
            </a:pPr>
            <a:r>
              <a:rPr lang="en-US" dirty="0"/>
              <a:t>Improved scale and performance</a:t>
            </a:r>
          </a:p>
          <a:p>
            <a:r>
              <a:rPr lang="en-US" dirty="0"/>
              <a:t>What is not supported now:</a:t>
            </a:r>
          </a:p>
          <a:p>
            <a:pPr marL="171450" indent="-171450">
              <a:buFont typeface="Arial" panose="020B0604020202020204" pitchFamily="34" charset="0"/>
              <a:buChar char="•"/>
            </a:pPr>
            <a:r>
              <a:rPr lang="en-US" dirty="0"/>
              <a:t>SMB Shares</a:t>
            </a:r>
          </a:p>
          <a:p>
            <a:pPr marL="171450" indent="-171450">
              <a:buFont typeface="Arial" panose="020B0604020202020204" pitchFamily="34" charset="0"/>
              <a:buChar char="•"/>
            </a:pPr>
            <a:r>
              <a:rPr lang="en-US" dirty="0"/>
              <a:t>File Sync</a:t>
            </a:r>
          </a:p>
          <a:p>
            <a:pPr marL="171450" indent="-171450">
              <a:buFont typeface="Arial" panose="020B0604020202020204" pitchFamily="34" charset="0"/>
              <a:buChar char="•"/>
            </a:pPr>
            <a:r>
              <a:rPr lang="en-US" dirty="0"/>
              <a:t>HDD supportability</a:t>
            </a:r>
          </a:p>
          <a:p>
            <a:pPr marL="171450" indent="-171450">
              <a:buFont typeface="Arial" panose="020B0604020202020204" pitchFamily="34" charset="0"/>
              <a:buChar char="•"/>
            </a:pPr>
            <a:r>
              <a:rPr lang="en-US" dirty="0"/>
              <a:t>GRZ</a:t>
            </a:r>
          </a:p>
          <a:p>
            <a:pPr marL="171450" indent="-171450">
              <a:buFont typeface="Arial" panose="020B0604020202020204" pitchFamily="34" charset="0"/>
              <a:buChar char="•"/>
            </a:pPr>
            <a:r>
              <a:rPr lang="en-US" dirty="0"/>
              <a:t>GZRS</a:t>
            </a:r>
          </a:p>
          <a:p>
            <a:pPr marL="171450" indent="-171450" algn="just">
              <a:buFont typeface="Arial" panose="020B0604020202020204" pitchFamily="34" charset="0"/>
              <a:buChar char="•"/>
            </a:pPr>
            <a:endParaRPr lang="en-US" dirty="0"/>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Windows Developer on X: &quot;Registration for Microsoft Ignite is now open! 🗓️  Join us November 18–21, 2025 in San Francisco to deepen your AI knowledge,  make new connections, and explore the future">
            <a:extLst>
              <a:ext uri="{FF2B5EF4-FFF2-40B4-BE49-F238E27FC236}">
                <a16:creationId xmlns:a16="http://schemas.microsoft.com/office/drawing/2014/main" id="{EA9C5D79-8811-0AA3-181B-2C7BECDD4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45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Generally Available: Azure Cosmos DB for MongoDB (vCore) encryption with customer-managed key</a:t>
            </a:r>
            <a:endParaRPr lang="en-US" sz="1000" dirty="0"/>
          </a:p>
          <a:p>
            <a:pPr algn="just"/>
            <a:r>
              <a:rPr lang="en-US" sz="1000" dirty="0"/>
              <a:t>Now, in addition to </a:t>
            </a:r>
            <a:r>
              <a:rPr lang="en-US" sz="1000" b="1" dirty="0"/>
              <a:t>service-managed key encryption (SMK), </a:t>
            </a:r>
            <a:r>
              <a:rPr lang="en-US" sz="1000" dirty="0"/>
              <a:t>there is an option to add another layer of security by enabling encryption with a </a:t>
            </a:r>
            <a:r>
              <a:rPr lang="en-US" sz="1000" b="1" dirty="0"/>
              <a:t>customer-managed key (CMK).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Generally Available: Azure Cosmos DB for MongoDB (vCore) same-region replica cluster</a:t>
            </a:r>
            <a:endParaRPr lang="en-US" dirty="0"/>
          </a:p>
          <a:p>
            <a:pPr algn="just"/>
            <a:r>
              <a:rPr lang="en-US" dirty="0"/>
              <a:t>It is now possible to </a:t>
            </a:r>
            <a:r>
              <a:rPr lang="en-US" b="1" dirty="0"/>
              <a:t>create a replica cluster of Azure Cosmos DB for MongoDB (vCore) </a:t>
            </a:r>
            <a:r>
              <a:rPr lang="en-US" dirty="0"/>
              <a:t>in the same region where the primary cluster is hosted. This replica is continuously synchronized with the primary (read-write) cluster, ensuring data consistency. </a:t>
            </a:r>
          </a:p>
          <a:p>
            <a:pPr marL="171450" indent="-171450" algn="just">
              <a:buFont typeface="Arial" panose="020B0604020202020204" pitchFamily="34" charset="0"/>
              <a:buChar char="•"/>
            </a:pPr>
            <a:r>
              <a:rPr lang="en-US" dirty="0"/>
              <a:t>Same-region replica clusters are ideal for offloading intensive read operations, such as dashboards serving tens of thousands of users, helping to reduce load on the primary cluster and to improve overall performance. </a:t>
            </a:r>
          </a:p>
          <a:p>
            <a:pPr marL="171450" indent="-171450" algn="just">
              <a:buFont typeface="Arial" panose="020B0604020202020204" pitchFamily="34" charset="0"/>
              <a:buChar char="•"/>
            </a:pPr>
            <a:r>
              <a:rPr lang="en-US" dirty="0"/>
              <a:t>Additionally, if your primary cluster isn’t enabled for in-region high availability, the replica cluster can serve as an in-region disaster recovery solution. In the event of a failure, it can be promoted the replica cluster to become the new read-write cluster. </a:t>
            </a:r>
          </a:p>
          <a:p>
            <a:pPr marL="171450" indent="-171450" algn="just">
              <a:buFont typeface="Arial" panose="020B0604020202020204" pitchFamily="34" charset="0"/>
              <a:buChar char="•"/>
            </a:pPr>
            <a:r>
              <a:rPr lang="en-US" dirty="0"/>
              <a:t>The global read-write connection string always points to the active write cluster.</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Generally Available: Azure MySQL Extended Support</a:t>
            </a:r>
            <a:endParaRPr lang="en-US" sz="1000" dirty="0"/>
          </a:p>
          <a:p>
            <a:pPr algn="just"/>
            <a:r>
              <a:rPr lang="en-US" sz="1000" dirty="0"/>
              <a:t>MS introduced Extended Support for Azure Database for MySQL – Flexible Server, starting in spring 2026. If your server is running on a MySQL version that has reached the end of standard support, it automatically enters </a:t>
            </a:r>
            <a:r>
              <a:rPr lang="en-US" sz="1000" b="1" dirty="0"/>
              <a:t>Extended Support after a one-month grace period. </a:t>
            </a:r>
            <a:r>
              <a:rPr lang="en-US" sz="1000" dirty="0"/>
              <a:t>During this time, you continue to receive critical security updates and benefit from Microsoft’s commitment to service availability and reliability for up to three additional years. New features and minor version updates may not be included; however, Extended Support helps ensure that your workloads remain protected and operational. To avoid Extended Support charges, you can upgrade your server to a MySQL version that is still under standard support.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Generally Available: Azure Database for MySQL 8.4</a:t>
            </a:r>
            <a:endParaRPr lang="en-US" dirty="0"/>
          </a:p>
          <a:p>
            <a:pPr algn="just"/>
            <a:r>
              <a:rPr lang="en-US" b="1" dirty="0"/>
              <a:t>8.4 servers are now backed by the Azure service-level agreement</a:t>
            </a:r>
            <a:r>
              <a:rPr lang="en-US" dirty="0"/>
              <a:t>, giving the confidence to run mission-critical applications on the latest MySQL version.</a:t>
            </a:r>
          </a:p>
          <a:p>
            <a:pPr algn="just"/>
            <a:r>
              <a:rPr lang="en-US" dirty="0"/>
              <a:t> If you’re running an existing server on an earlier version, you can upgrade to 8.4 after your server receives the upcoming maintenance update, targeted for September. </a:t>
            </a:r>
          </a:p>
          <a:p>
            <a:pPr algn="just"/>
            <a:r>
              <a:rPr lang="en-US" dirty="0"/>
              <a:t>This release empowers you to modernize your database infrastructure with the latest MySQL capabilities while maintaining high availability, scalability, and reliability. </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r>
              <a:rPr lang="en-US" sz="1000" dirty="0">
                <a:hlinkClick r:id="rId2"/>
              </a:rPr>
              <a:t>Generally Available: Azure Database for PostgreSQL flexible server in Austria East and Chile Central</a:t>
            </a:r>
            <a:endParaRPr lang="en-US" sz="1000" dirty="0"/>
          </a:p>
          <a:p>
            <a:r>
              <a:rPr lang="en-US" sz="1000" dirty="0"/>
              <a:t>It is now possible to deploy </a:t>
            </a:r>
            <a:r>
              <a:rPr lang="en-US" sz="1000" b="1" dirty="0"/>
              <a:t>Azure Database for PostgreSQL flexible server in the Austria East and Chile Central regions. </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3"/>
              </a:rPr>
              <a:t>Public Preview: Azure MySQL Self Heal</a:t>
            </a:r>
            <a:endParaRPr lang="en-US" dirty="0"/>
          </a:p>
          <a:p>
            <a:pPr algn="just"/>
            <a:r>
              <a:rPr lang="en-US" dirty="0"/>
              <a:t>It is now possible to use </a:t>
            </a:r>
            <a:r>
              <a:rPr lang="en-US" b="1" dirty="0"/>
              <a:t>self-healing tools to proactively resolve common server issues</a:t>
            </a:r>
            <a:r>
              <a:rPr lang="en-US" dirty="0"/>
              <a:t>—without opening a support case.</a:t>
            </a:r>
          </a:p>
          <a:p>
            <a:pPr algn="just"/>
            <a:r>
              <a:rPr lang="en-US" dirty="0"/>
              <a:t>Whether a server is </a:t>
            </a:r>
            <a:r>
              <a:rPr lang="en-US" b="1" dirty="0"/>
              <a:t>unresponsive</a:t>
            </a:r>
            <a:r>
              <a:rPr lang="en-US" dirty="0"/>
              <a:t>, </a:t>
            </a:r>
            <a:r>
              <a:rPr lang="en-US" b="1" dirty="0"/>
              <a:t>stuck in a restart state, or experiencing log corruption, Self-Heal provides </a:t>
            </a:r>
            <a:r>
              <a:rPr lang="en-US" dirty="0"/>
              <a:t>a one-click recovery experience directly in the Azure portal.</a:t>
            </a:r>
          </a:p>
          <a:p>
            <a:pPr algn="just"/>
            <a:r>
              <a:rPr lang="en-US" dirty="0"/>
              <a:t>It is now possible to trigger it anytime—even if no alerts are shown—giving greater control over server’s health and uptime. The system runs predefined, safe remediation workflows tailored to specific scenarios and clearly informs you of any potential impact before execution. Using Self-Heal helps reduce downtime, avoid delays waiting for support, and maintain service reliability with minimal effort. With every new scenario supported, Self-Heal strengthens its role as an essential tool for managing MySQL workloads efficiently. </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54720"/>
          </a:xfrm>
        </p:spPr>
        <p:txBody>
          <a:bodyPr/>
          <a:lstStyle/>
          <a:p>
            <a:pPr algn="just"/>
            <a:r>
              <a:rPr lang="en-US" dirty="0">
                <a:hlinkClick r:id="rId2"/>
              </a:rPr>
              <a:t>Enforce or Audit Policy Inheritance in API Management</a:t>
            </a:r>
            <a:endParaRPr lang="en-US" dirty="0"/>
          </a:p>
          <a:p>
            <a:pPr algn="just"/>
            <a:r>
              <a:rPr lang="en-US" dirty="0"/>
              <a:t>MS announced a new Azure Policy definition that lets enforce or audit policy inheritance in Azure API Management. With this capability, platform and governance teams can ensure that </a:t>
            </a:r>
            <a:r>
              <a:rPr lang="en-US" b="1" dirty="0"/>
              <a:t>API Management policies are always inherited across all policy scopes </a:t>
            </a:r>
            <a:r>
              <a:rPr lang="en-US" dirty="0"/>
              <a:t>— operations, APIs, products, and workspaces — strengthening consistency, compliance, and security across your API estate.</a:t>
            </a:r>
          </a:p>
          <a:p>
            <a:pPr algn="just"/>
            <a:endParaRPr lang="en-US" dirty="0"/>
          </a:p>
        </p:txBody>
      </p:sp>
      <p:pic>
        <p:nvPicPr>
          <p:cNvPr id="3" name="Picture 2">
            <a:extLst>
              <a:ext uri="{FF2B5EF4-FFF2-40B4-BE49-F238E27FC236}">
                <a16:creationId xmlns:a16="http://schemas.microsoft.com/office/drawing/2014/main" id="{0474B487-E1A0-0D13-0409-21B174B7AE11}"/>
              </a:ext>
            </a:extLst>
          </p:cNvPr>
          <p:cNvPicPr>
            <a:picLocks noChangeAspect="1"/>
          </p:cNvPicPr>
          <p:nvPr/>
        </p:nvPicPr>
        <p:blipFill>
          <a:blip r:embed="rId3"/>
          <a:stretch>
            <a:fillRect/>
          </a:stretch>
        </p:blipFill>
        <p:spPr>
          <a:xfrm>
            <a:off x="457647" y="2209801"/>
            <a:ext cx="3725818" cy="1505153"/>
          </a:xfrm>
          <a:prstGeom prst="rect">
            <a:avLst/>
          </a:prstGeom>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1"/>
            <a:ext cx="3955312" cy="1541756"/>
          </a:xfrm>
        </p:spPr>
        <p:txBody>
          <a:bodyPr/>
          <a:lstStyle/>
          <a:p>
            <a:pPr algn="just"/>
            <a:r>
              <a:rPr lang="en-US" dirty="0">
                <a:hlinkClick r:id="rId2"/>
              </a:rPr>
              <a:t>o4-mini Reinforcement Fine-tuning (RFT) Now Generally Available on Azure AI Foundry</a:t>
            </a:r>
            <a:endParaRPr lang="en-US" dirty="0"/>
          </a:p>
          <a:p>
            <a:pPr algn="just"/>
            <a:r>
              <a:rPr lang="en-US" dirty="0"/>
              <a:t>MS announced Reinforcement </a:t>
            </a:r>
            <a:r>
              <a:rPr lang="en-US" b="1" dirty="0"/>
              <a:t>Fine-tuning for o4-mini.</a:t>
            </a:r>
          </a:p>
          <a:p>
            <a:pPr algn="just"/>
            <a:r>
              <a:rPr lang="en-US" dirty="0"/>
              <a:t>Customers can meaningfully fine-tune o4-mini starting with </a:t>
            </a:r>
            <a:r>
              <a:rPr lang="en-US" b="1" dirty="0"/>
              <a:t>just 100 samples and a wide variety of graders! </a:t>
            </a:r>
          </a:p>
          <a:p>
            <a:pPr algn="just"/>
            <a:r>
              <a:rPr lang="en-US" dirty="0"/>
              <a:t>MS introduced </a:t>
            </a:r>
            <a:r>
              <a:rPr lang="en-US" b="1" dirty="0"/>
              <a:t>Custom Python Code as a grader</a:t>
            </a:r>
            <a:r>
              <a:rPr lang="en-US" dirty="0"/>
              <a:t>, which can be included as part of the finetuning job on both UI and SDK for predictable tasks.</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1"/>
            <a:ext cx="3955312" cy="1867338"/>
          </a:xfrm>
        </p:spPr>
        <p:txBody>
          <a:bodyPr/>
          <a:lstStyle/>
          <a:p>
            <a:pPr algn="just"/>
            <a:r>
              <a:rPr lang="en-US" dirty="0">
                <a:hlinkClick r:id="rId2"/>
              </a:rPr>
              <a:t>Zone redundancy is now enabled by default in Azure Container Registry</a:t>
            </a:r>
            <a:endParaRPr lang="en-US" dirty="0"/>
          </a:p>
          <a:p>
            <a:pPr algn="just"/>
            <a:r>
              <a:rPr lang="en-US" dirty="0"/>
              <a:t>MS announced a major resiliency enhancement for</a:t>
            </a:r>
            <a:r>
              <a:rPr lang="en-US" b="1" dirty="0"/>
              <a:t> Azure Container Registry (ACR): Zone redundancy is now enabled by default </a:t>
            </a:r>
            <a:r>
              <a:rPr lang="en-US" dirty="0"/>
              <a:t>for all ACR SKUs in regions that support Availability Zones. This means ACR resources are now more resilient automatically and at no additional cost. </a:t>
            </a:r>
          </a:p>
          <a:p>
            <a:pPr algn="just"/>
            <a:r>
              <a:rPr lang="en-US" dirty="0"/>
              <a:t>Previously, zone </a:t>
            </a:r>
            <a:r>
              <a:rPr lang="en-US" b="1" dirty="0"/>
              <a:t>redundancy was only available for registries using the Premium SKU</a:t>
            </a:r>
            <a:r>
              <a:rPr lang="en-US" dirty="0"/>
              <a:t>. With this update, all SKUs, including Basic and Standard, now benefit from zone redundancy in supported regions. This change has been applied automatically to all new and existing registries in regions that  support Availability Zones, with no action required from you. </a:t>
            </a:r>
          </a:p>
        </p:txBody>
      </p:sp>
      <p:pic>
        <p:nvPicPr>
          <p:cNvPr id="1026" name="Picture 2">
            <a:extLst>
              <a:ext uri="{FF2B5EF4-FFF2-40B4-BE49-F238E27FC236}">
                <a16:creationId xmlns:a16="http://schemas.microsoft.com/office/drawing/2014/main" id="{3DF5F3F8-126C-70D0-BF2B-6EBF4BAC62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13" y="2791641"/>
            <a:ext cx="3892299" cy="149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0"/>
            <a:ext cx="3955312" cy="1479411"/>
          </a:xfrm>
        </p:spPr>
        <p:txBody>
          <a:bodyPr/>
          <a:lstStyle/>
          <a:p>
            <a:pPr algn="just"/>
            <a:r>
              <a:rPr lang="en-US" dirty="0">
                <a:hlinkClick r:id="rId2"/>
              </a:rPr>
              <a:t>GA: Network Security Perimeter for Storage Account</a:t>
            </a:r>
            <a:endParaRPr lang="en-US" dirty="0"/>
          </a:p>
          <a:p>
            <a:pPr algn="just"/>
            <a:r>
              <a:rPr lang="en-US" dirty="0"/>
              <a:t>A network security perimeter allows organizations </a:t>
            </a:r>
            <a:r>
              <a:rPr lang="en-US" b="1" dirty="0"/>
              <a:t>to define a logical network isolation boundary for Platform-as-a-Service (PaaS) </a:t>
            </a:r>
            <a:r>
              <a:rPr lang="en-US" dirty="0"/>
              <a:t>resources like Azure Storage accounts that are deployed outside your organization’s virtual networks. This restricts public network access </a:t>
            </a:r>
            <a:r>
              <a:rPr lang="en-US" b="1" dirty="0"/>
              <a:t>to PaaS resources by default and provides </a:t>
            </a:r>
            <a:r>
              <a:rPr lang="en-US" dirty="0"/>
              <a:t>secure communication between resources within the perimeter. Explicit inbound and outbound rules allow access to authorized resources.</a:t>
            </a:r>
          </a:p>
          <a:p>
            <a:pPr algn="just"/>
            <a:endParaRPr lang="en-US" dirty="0"/>
          </a:p>
        </p:txBody>
      </p:sp>
      <p:pic>
        <p:nvPicPr>
          <p:cNvPr id="3" name="Picture 2">
            <a:extLst>
              <a:ext uri="{FF2B5EF4-FFF2-40B4-BE49-F238E27FC236}">
                <a16:creationId xmlns:a16="http://schemas.microsoft.com/office/drawing/2014/main" id="{4B6AF229-4A48-E403-0C30-A457BBF189F1}"/>
              </a:ext>
            </a:extLst>
          </p:cNvPr>
          <p:cNvPicPr>
            <a:picLocks noChangeAspect="1"/>
          </p:cNvPicPr>
          <p:nvPr/>
        </p:nvPicPr>
        <p:blipFill>
          <a:blip r:embed="rId3"/>
          <a:stretch>
            <a:fillRect/>
          </a:stretch>
        </p:blipFill>
        <p:spPr>
          <a:xfrm>
            <a:off x="190340" y="2275171"/>
            <a:ext cx="4571999" cy="2435551"/>
          </a:xfrm>
          <a:prstGeom prst="rect">
            <a:avLst/>
          </a:prstGeom>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Support tip: Upcoming Microsoft Intune network changes</a:t>
            </a:r>
            <a:endParaRPr lang="en-US" dirty="0"/>
          </a:p>
          <a:p>
            <a:pPr algn="just"/>
            <a:r>
              <a:rPr lang="en-US" dirty="0"/>
              <a:t>Starting on or shortly </a:t>
            </a:r>
            <a:r>
              <a:rPr lang="en-US" b="1" dirty="0"/>
              <a:t>after December 2, 2025, Intune will also use Azure Front Door IP addresses to improve security and simplify firewall management.</a:t>
            </a:r>
          </a:p>
          <a:p>
            <a:pPr algn="just"/>
            <a:r>
              <a:rPr lang="en-US" dirty="0"/>
              <a:t>If you use outbound traffic policies based on IP addresses or service tags, you need to review and update firewall rules to avoid service disruptions.</a:t>
            </a:r>
          </a:p>
          <a:p>
            <a:pPr algn="just"/>
            <a:r>
              <a:rPr lang="en-US" dirty="0"/>
              <a:t>Do not remove any existing network endpoints required for Microsoft Intune. Additional network endpoints are documented as part of the Azure Front Door and service tags information referenced in the files linked below:</a:t>
            </a:r>
          </a:p>
          <a:p>
            <a:pPr marL="171450" indent="-171450">
              <a:buFont typeface="Arial" panose="020B0604020202020204" pitchFamily="34" charset="0"/>
              <a:buChar char="•"/>
            </a:pPr>
            <a:r>
              <a:rPr lang="en-US" b="1" dirty="0"/>
              <a:t>Public clouds: </a:t>
            </a:r>
            <a:r>
              <a:rPr lang="en-US" dirty="0">
                <a:hlinkClick r:id="rId3"/>
              </a:rPr>
              <a:t>Download Azure IP Ranges and Service Tags – Public Cloud from Official Microsoft Download Center</a:t>
            </a:r>
            <a:endParaRPr lang="en-US" dirty="0"/>
          </a:p>
          <a:p>
            <a:pPr marL="171450" indent="-171450">
              <a:buFont typeface="Arial" panose="020B0604020202020204" pitchFamily="34" charset="0"/>
              <a:buChar char="•"/>
            </a:pPr>
            <a:r>
              <a:rPr lang="en-US" b="1" dirty="0"/>
              <a:t>Government clouds: </a:t>
            </a:r>
            <a:r>
              <a:rPr lang="en-US" dirty="0">
                <a:hlinkClick r:id="rId4"/>
              </a:rPr>
              <a:t>Download Azure IP Ranges and Service Tags – US Government Cloud from Official Microsoft Download Center</a:t>
            </a:r>
            <a:endParaRPr lang="en-US" dirty="0"/>
          </a:p>
          <a:p>
            <a:pPr algn="just"/>
            <a:r>
              <a:rPr lang="en-US" dirty="0"/>
              <a:t>The additional ranges are those listed in the JSON files linked above and can be found by searching for “</a:t>
            </a:r>
            <a:r>
              <a:rPr lang="en-US" dirty="0" err="1"/>
              <a:t>AzureFrontDoor.MicrosoftSecurity</a:t>
            </a:r>
            <a:r>
              <a:rPr lang="en-US" dirty="0"/>
              <a:t>”.</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691684"/>
          </a:xfrm>
        </p:spPr>
        <p:txBody>
          <a:bodyPr/>
          <a:lstStyle/>
          <a:p>
            <a:pPr algn="just"/>
            <a:r>
              <a:rPr lang="en-US" dirty="0">
                <a:hlinkClick r:id="rId2"/>
              </a:rPr>
              <a:t>Public Preview: Graph Query Language (GQL) in KQL graph semantics</a:t>
            </a:r>
            <a:endParaRPr lang="en-US" dirty="0"/>
          </a:p>
          <a:p>
            <a:pPr algn="just"/>
            <a:r>
              <a:rPr lang="en-US" dirty="0"/>
              <a:t>MS added the </a:t>
            </a:r>
            <a:r>
              <a:rPr lang="en-US" b="1" dirty="0"/>
              <a:t>Graph Query Language (GQL) </a:t>
            </a:r>
            <a:r>
              <a:rPr lang="en-US" dirty="0"/>
              <a:t>support </a:t>
            </a:r>
            <a:r>
              <a:rPr lang="en-US" b="1" dirty="0"/>
              <a:t>to KQL graph </a:t>
            </a:r>
            <a:r>
              <a:rPr lang="en-US" dirty="0"/>
              <a:t>semantics, aligned with the ISO standard. </a:t>
            </a:r>
          </a:p>
          <a:p>
            <a:pPr algn="just"/>
            <a:r>
              <a:rPr lang="en-US" dirty="0"/>
              <a:t>Graph Query Language (GQL) is an emerging ISO standard for querying graph databases. GQL lets use SQL-like syntax for graph pattern matching, so it's easier to analyze relationships in your data. This article explains how to use GQL, its benefits, and key features.</a:t>
            </a:r>
          </a:p>
          <a:p>
            <a:pPr algn="just"/>
            <a:r>
              <a:rPr lang="en-US" dirty="0"/>
              <a:t>GQL provides standardized graph pattern matching capabilities for analyzing relationships in your data using the ISO standard syntax.</a:t>
            </a:r>
          </a:p>
          <a:p>
            <a:pPr algn="just"/>
            <a:r>
              <a:rPr lang="en-US" dirty="0"/>
              <a:t>This update allows running GQL queries on any Fabric </a:t>
            </a:r>
            <a:r>
              <a:rPr lang="en-US" dirty="0" err="1"/>
              <a:t>Eventhouse</a:t>
            </a:r>
            <a:r>
              <a:rPr lang="en-US" dirty="0"/>
              <a:t> or Azure Data Explorer, making it easier to work with graph data using an industry-standard language.</a:t>
            </a:r>
          </a:p>
          <a:p>
            <a:pPr algn="just"/>
            <a:endParaRPr lang="en-US" dirty="0"/>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Microsoft Cost Management updates—July &amp; August 2025</a:t>
            </a:r>
            <a:endParaRPr lang="en-US" dirty="0"/>
          </a:p>
          <a:p>
            <a:pPr algn="just"/>
            <a:r>
              <a:rPr lang="en-US" dirty="0"/>
              <a:t>MS announced that Azure now supports assigning the </a:t>
            </a:r>
            <a:r>
              <a:rPr lang="en-US" b="1" dirty="0"/>
              <a:t>Partner Admin Reader role to Service Principals. </a:t>
            </a:r>
            <a:r>
              <a:rPr lang="en-US" dirty="0"/>
              <a:t>This enhancement empowers Enterprise Agreement indirect partners (CSPs who manage customer Azure costs) to programmatically access cost data across their customers’ enrollments under their Partner Customer Number (PCN) </a:t>
            </a:r>
            <a:r>
              <a:rPr lang="en-US" b="1" dirty="0"/>
              <a:t>Entra ID applications—</a:t>
            </a:r>
            <a:r>
              <a:rPr lang="en-US" dirty="0"/>
              <a:t>without relying on interactive user accounts.</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568</TotalTime>
  <Words>2694</Words>
  <Application>Microsoft Office PowerPoint</Application>
  <PresentationFormat>On-screen Show (16:9)</PresentationFormat>
  <Paragraphs>138</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Human Sans</vt:lpstr>
      <vt:lpstr>Human Sans Regular</vt:lpstr>
      <vt:lpstr>Continuum Theme</vt:lpstr>
      <vt:lpstr>Azure Times #178</vt:lpstr>
      <vt:lpstr>PowerPoint Presentation</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170</cp:revision>
  <dcterms:created xsi:type="dcterms:W3CDTF">2018-01-26T19:23:30Z</dcterms:created>
  <dcterms:modified xsi:type="dcterms:W3CDTF">2025-09-14T18:57:48Z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