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6"/>
  </p:notesMasterIdLst>
  <p:handoutMasterIdLst>
    <p:handoutMasterId r:id="rId37"/>
  </p:handoutMasterIdLst>
  <p:sldIdLst>
    <p:sldId id="2142532340" r:id="rId5"/>
    <p:sldId id="2146847045" r:id="rId6"/>
    <p:sldId id="2146847127" r:id="rId7"/>
    <p:sldId id="2146847126" r:id="rId8"/>
    <p:sldId id="2146847125" r:id="rId9"/>
    <p:sldId id="2146847124" r:id="rId10"/>
    <p:sldId id="2146847046" r:id="rId11"/>
    <p:sldId id="2146847089" r:id="rId12"/>
    <p:sldId id="2146847128" r:id="rId13"/>
    <p:sldId id="2146847048" r:id="rId14"/>
    <p:sldId id="2146847132" r:id="rId15"/>
    <p:sldId id="2146847133" r:id="rId16"/>
    <p:sldId id="2146847131" r:id="rId17"/>
    <p:sldId id="2146847050" r:id="rId18"/>
    <p:sldId id="2146847096" r:id="rId19"/>
    <p:sldId id="2146847156" r:id="rId20"/>
    <p:sldId id="2146847158" r:id="rId21"/>
    <p:sldId id="2146847161" r:id="rId22"/>
    <p:sldId id="2146847160" r:id="rId23"/>
    <p:sldId id="2146847134" r:id="rId24"/>
    <p:sldId id="2146847159" r:id="rId25"/>
    <p:sldId id="2146847136" r:id="rId26"/>
    <p:sldId id="2146847135" r:id="rId27"/>
    <p:sldId id="2146847052" r:id="rId28"/>
    <p:sldId id="2146847137" r:id="rId29"/>
    <p:sldId id="2146847054" r:id="rId30"/>
    <p:sldId id="2146847103" r:id="rId31"/>
    <p:sldId id="2146847141" r:id="rId32"/>
    <p:sldId id="2146847085" r:id="rId33"/>
    <p:sldId id="2146847084" r:id="rId34"/>
    <p:sldId id="2146847064"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2146847127"/>
            <p14:sldId id="2146847126"/>
            <p14:sldId id="2146847125"/>
            <p14:sldId id="2146847124"/>
          </p14:sldIdLst>
        </p14:section>
        <p14:section name="Security &amp; Identity" id="{1AA42572-B3BD-44F7-813B-C2C647DDBB3C}">
          <p14:sldIdLst>
            <p14:sldId id="2146847046"/>
            <p14:sldId id="2146847089"/>
            <p14:sldId id="2146847128"/>
          </p14:sldIdLst>
        </p14:section>
        <p14:section name="Management &amp; Governance" id="{34181601-6D48-4406-A525-C7B5A12C6C5B}">
          <p14:sldIdLst>
            <p14:sldId id="2146847048"/>
            <p14:sldId id="2146847132"/>
            <p14:sldId id="2146847133"/>
            <p14:sldId id="2146847131"/>
          </p14:sldIdLst>
        </p14:section>
        <p14:section name="Compute" id="{05AA80BB-8802-49AB-8336-A884227CE2F7}">
          <p14:sldIdLst>
            <p14:sldId id="2146847050"/>
            <p14:sldId id="2146847096"/>
            <p14:sldId id="2146847156"/>
            <p14:sldId id="2146847158"/>
            <p14:sldId id="2146847161"/>
            <p14:sldId id="2146847160"/>
            <p14:sldId id="2146847134"/>
            <p14:sldId id="2146847159"/>
            <p14:sldId id="2146847136"/>
            <p14:sldId id="2146847135"/>
            <p14:sldId id="2146847052"/>
          </p14:sldIdLst>
        </p14:section>
        <p14:section name="Storage &amp; Data" id="{1F159046-CE0A-45BC-9D5B-6E6C95980F78}">
          <p14:sldIdLst>
            <p14:sldId id="2146847137"/>
          </p14:sldIdLst>
        </p14:section>
        <p14:section name="Databases" id="{AEAFAE72-AD56-48F3-926B-38BAE269038F}">
          <p14:sldIdLst>
            <p14:sldId id="2146847054"/>
            <p14:sldId id="2146847103"/>
            <p14:sldId id="2146847141"/>
          </p14:sldIdLst>
        </p14:section>
        <p14:section name="Integration" id="{ACBD46A3-6F1C-451B-A154-0A056E0DEFF6}">
          <p14:sldIdLst/>
        </p14:section>
        <p14:section name="ML &amp; AI &amp; IOT" id="{F4E1EAF1-55E9-4CA4-8ADC-28B69C1D66D2}">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p:scale>
          <a:sx n="150" d="100"/>
          <a:sy n="150" d="100"/>
        </p:scale>
        <p:origin x="2328" y="-276"/>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9/19/2025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9/19/2025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ru-ru/updates?id=503034" TargetMode="External"/><Relationship Id="rId2" Type="http://schemas.openxmlformats.org/officeDocument/2006/relationships/hyperlink" Target="https://azure.microsoft.com/ru-ru/updates?id=503240"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chcommunity.microsoft.com/blog/microsoftdatamigration/announcing-the-azure-database-migration-service-hub-experience/4454900"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azure.microsoft.com/ru-ru/updates?id=500294"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ru-ru/updates?id=503129" TargetMode="External"/><Relationship Id="rId2" Type="http://schemas.openxmlformats.org/officeDocument/2006/relationships/hyperlink" Target="https://azure.microsoft.com/ru-ru/updates?id=503408"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ru-ru/updates?id=503134" TargetMode="External"/><Relationship Id="rId2" Type="http://schemas.openxmlformats.org/officeDocument/2006/relationships/hyperlink" Target="https://azure.microsoft.com/ru-ru/updates?id=503245"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techcommunity.microsoft.com/blog/azurenetworkingblog/introducing-wireguard-in-transit-encryption-for-aks-public-preview/4421057" TargetMode="External"/><Relationship Id="rId2" Type="http://schemas.openxmlformats.org/officeDocument/2006/relationships/hyperlink" Target="https://azure.microsoft.com/ru-ru/updates?id=503240"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azure.microsoft.com/ru-ru/updates?id=503134"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chcommunity.microsoft.com/blog/windows-itpro-blog/windows-365-cloud-apps-are-now-in-public-preview/4453397"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azure.microsoft.com/ru-ru/updates?id=50328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ru-ru/updates?id=502874" TargetMode="External"/><Relationship Id="rId2" Type="http://schemas.openxmlformats.org/officeDocument/2006/relationships/hyperlink" Target="https://azure.microsoft.com/ru-ru/updates?id=503235"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ru-ru/updates?id=503139" TargetMode="External"/><Relationship Id="rId2" Type="http://schemas.openxmlformats.org/officeDocument/2006/relationships/hyperlink" Target="https://azure.microsoft.com/ru-ru/updates?id=502853"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ru-ru/updates?id=500645" TargetMode="External"/><Relationship Id="rId2" Type="http://schemas.openxmlformats.org/officeDocument/2006/relationships/hyperlink" Target="https://azure.microsoft.com/ru-ru/updates?id=50387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ru-ru/updates?id=502623"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ru-ru/updates?id=503421" TargetMode="External"/><Relationship Id="rId2" Type="http://schemas.openxmlformats.org/officeDocument/2006/relationships/hyperlink" Target="https://azure.microsoft.com/ru-ru/updates?id=503350"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techcommunity.microsoft.com/blog/azuresqlblog/introducing-new-update-policy-for-azure-sql-managed-instance/4454895"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zure.microsoft.com/ru-ru/updates?id=502014"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s://azure.microsoft.com/ru-ru/updates?id=50079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ru-ru/updates?id=503393"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ru-ru/updates?id=503398"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ru-ru/updates?id=503617"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blog/azurenetworkingblog/azure-networking-portfolio-consolidation/4454248"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blog/microsoftdefendercloudblog/automated-remediation-for-malware-detection---defender-for-storage/4454641"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ru-ru/updates?id=494676"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#179</a:t>
            </a:r>
          </a:p>
        </p:txBody>
      </p:sp>
      <p:sp>
        <p:nvSpPr>
          <p:cNvPr id="4" name="Text Placeholder 3"/>
          <p:cNvSpPr>
            <a:spLocks noGrp="1"/>
          </p:cNvSpPr>
          <p:nvPr>
            <p:ph type="body" sz="quarter" idx="11"/>
          </p:nvPr>
        </p:nvSpPr>
        <p:spPr/>
        <p:txBody>
          <a:bodyPr/>
          <a:lstStyle/>
          <a:p>
            <a:r>
              <a:rPr lang="en-US" spc="300" dirty="0"/>
              <a:t>September 22,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pPr algn="just"/>
            <a:r>
              <a:rPr lang="en-US" sz="1000" dirty="0">
                <a:hlinkClick r:id="rId2"/>
              </a:rPr>
              <a:t>Generally Available: At-cost data transfer between Azure and an external endpoint</a:t>
            </a:r>
            <a:endParaRPr lang="en-US" sz="1000" dirty="0"/>
          </a:p>
          <a:p>
            <a:pPr algn="just"/>
            <a:r>
              <a:rPr lang="en-US" sz="1000" dirty="0"/>
              <a:t>Azure now offers at-cost transfer of data for customers and CSP partners in Europe transferring data via the internet between Azure to another data processing service provider. This applies to scenarios where multiple services of different providers are used in parallel, in an interoperable manner. Use the following steps to submit a request if you're transferring data in this manner.</a:t>
            </a:r>
          </a:p>
          <a:p>
            <a:pPr marL="171450" indent="-171450" algn="just">
              <a:buFont typeface="Arial" panose="020B0604020202020204" pitchFamily="34" charset="0"/>
              <a:buChar char="•"/>
            </a:pPr>
            <a:r>
              <a:rPr lang="en-US" sz="1000" dirty="0"/>
              <a:t>This only applies to organizations with a billing address in the European Economic Area (EEA), European Free Trade Association (EFTA), or the United Kingdom</a:t>
            </a:r>
          </a:p>
          <a:p>
            <a:pPr marL="171450" indent="-171450" algn="just">
              <a:buFont typeface="Arial" panose="020B0604020202020204" pitchFamily="34" charset="0"/>
              <a:buChar char="•"/>
            </a:pPr>
            <a:r>
              <a:rPr lang="en-US" sz="1000" dirty="0"/>
              <a:t>The at-cost data transfer only applies to Internet egress (routed via Routing preference transit ISP network) </a:t>
            </a:r>
            <a:r>
              <a:rPr lang="en-US" sz="1000" dirty="0" err="1"/>
              <a:t>i</a:t>
            </a:r>
            <a:endParaRPr lang="en-US" sz="1000" dirty="0"/>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3"/>
              </a:rPr>
              <a:t>Generally Available: High Scale mode for Azure Monitor – Container Insights</a:t>
            </a:r>
            <a:endParaRPr lang="en-US" dirty="0"/>
          </a:p>
          <a:p>
            <a:pPr algn="just"/>
            <a:r>
              <a:rPr lang="en-US" dirty="0"/>
              <a:t>High scale mode is a feature in Container Insights that enables you to collect container console (</a:t>
            </a:r>
            <a:r>
              <a:rPr lang="en-US" dirty="0" err="1"/>
              <a:t>stdout</a:t>
            </a:r>
            <a:r>
              <a:rPr lang="en-US" dirty="0"/>
              <a:t> &amp; stderr) logs with high throughput from your Azure Kubernetes Service (AKS) cluster nodes. This feature enables you to collect up to 50,000 logs/sec per node.</a:t>
            </a:r>
          </a:p>
          <a:p>
            <a:pPr algn="just"/>
            <a:r>
              <a:rPr lang="en-US" dirty="0"/>
              <a:t>The following scenarios aren't supported:</a:t>
            </a:r>
          </a:p>
          <a:p>
            <a:pPr marL="171450" indent="-171450" algn="just">
              <a:buFont typeface="Arial" panose="020B0604020202020204" pitchFamily="34" charset="0"/>
              <a:buChar char="•"/>
            </a:pPr>
            <a:r>
              <a:rPr lang="en-US" dirty="0"/>
              <a:t>Onboarding Azure Arc-enabled Kubernetes clusters</a:t>
            </a:r>
          </a:p>
          <a:p>
            <a:pPr marL="171450" indent="-171450" algn="just">
              <a:buFont typeface="Arial" panose="020B0604020202020204" pitchFamily="34" charset="0"/>
              <a:buChar char="•"/>
            </a:pPr>
            <a:r>
              <a:rPr lang="en-US" dirty="0"/>
              <a:t>HTTP proxy with trusted certificate</a:t>
            </a:r>
          </a:p>
          <a:p>
            <a:pPr marL="171450" indent="-171450" algn="just">
              <a:buFont typeface="Arial" panose="020B0604020202020204" pitchFamily="34" charset="0"/>
              <a:buChar char="•"/>
            </a:pPr>
            <a:r>
              <a:rPr lang="en-US" dirty="0"/>
              <a:t>Onboarding through Azure portal, Azure Policy, Terraform</a:t>
            </a:r>
          </a:p>
          <a:p>
            <a:pPr marL="171450" indent="-171450" algn="just">
              <a:buFont typeface="Arial" panose="020B0604020202020204" pitchFamily="34" charset="0"/>
              <a:buChar char="•"/>
            </a:pPr>
            <a:r>
              <a:rPr lang="en-US" dirty="0"/>
              <a:t>Configuring through Monitor Settings in the AKS Insights portal experience</a:t>
            </a:r>
          </a:p>
          <a:p>
            <a:pPr marL="171450" indent="-171450" algn="just">
              <a:buFont typeface="Arial" panose="020B0604020202020204" pitchFamily="34" charset="0"/>
              <a:buChar char="•"/>
            </a:pPr>
            <a:r>
              <a:rPr lang="en-US" dirty="0"/>
              <a:t>Automatic migration from existing Container Insights</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a:xfrm>
            <a:off x="342900" y="855080"/>
            <a:ext cx="3955312" cy="987575"/>
          </a:xfrm>
        </p:spPr>
        <p:txBody>
          <a:bodyPr/>
          <a:lstStyle/>
          <a:p>
            <a:pPr algn="just"/>
            <a:r>
              <a:rPr lang="en-US" dirty="0">
                <a:hlinkClick r:id="rId2"/>
              </a:rPr>
              <a:t>Announcing the Azure Database Migration Service Hub Experience</a:t>
            </a:r>
            <a:endParaRPr lang="en-US" dirty="0"/>
          </a:p>
          <a:p>
            <a:pPr algn="just"/>
            <a:r>
              <a:rPr lang="en-US" dirty="0"/>
              <a:t> Azure Database Migration Service (DMS) Hub experience—a powerful new enhancement that simplifies how you view, manage, and track your SQL Server migration journey to Azure.</a:t>
            </a:r>
          </a:p>
        </p:txBody>
      </p:sp>
      <p:pic>
        <p:nvPicPr>
          <p:cNvPr id="3" name="Picture 2">
            <a:extLst>
              <a:ext uri="{FF2B5EF4-FFF2-40B4-BE49-F238E27FC236}">
                <a16:creationId xmlns:a16="http://schemas.microsoft.com/office/drawing/2014/main" id="{9297A7CB-271E-E020-F6A9-AECFB465E7FC}"/>
              </a:ext>
            </a:extLst>
          </p:cNvPr>
          <p:cNvPicPr>
            <a:picLocks noChangeAspect="1"/>
          </p:cNvPicPr>
          <p:nvPr/>
        </p:nvPicPr>
        <p:blipFill>
          <a:blip r:embed="rId3"/>
          <a:stretch>
            <a:fillRect/>
          </a:stretch>
        </p:blipFill>
        <p:spPr>
          <a:xfrm>
            <a:off x="517733" y="1773382"/>
            <a:ext cx="3605645" cy="2107667"/>
          </a:xfrm>
          <a:prstGeom prst="rect">
            <a:avLst/>
          </a:prstGeom>
        </p:spPr>
      </p:pic>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0E0244-34EC-E9DD-ACD9-50A13C40D4E3}"/>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p:txBody>
          <a:bodyPr/>
          <a:lstStyle/>
          <a:p>
            <a:pPr algn="just"/>
            <a:r>
              <a:rPr lang="en-US" dirty="0">
                <a:hlinkClick r:id="rId2"/>
              </a:rPr>
              <a:t>Retirement: Azure Kubernetes Service on VMware will be retired on March 16, 2026 - Replace with Azure Kubernetes Service on Azure Local</a:t>
            </a:r>
            <a:endParaRPr lang="en-US" dirty="0"/>
          </a:p>
          <a:p>
            <a:pPr algn="just"/>
            <a:r>
              <a:rPr lang="en-US" dirty="0"/>
              <a:t>Azure Kubernetes Service on VMware (preview) </a:t>
            </a:r>
            <a:r>
              <a:rPr lang="en-US" b="1" dirty="0"/>
              <a:t>will be retired on March 16, 2026.</a:t>
            </a:r>
            <a:r>
              <a:rPr lang="en-US" dirty="0"/>
              <a:t> Please transition to a supported Azure Kubernetes Service on Azure Local by that date if needed. </a:t>
            </a:r>
          </a:p>
          <a:p>
            <a:pPr algn="just"/>
            <a:r>
              <a:rPr lang="en-US" dirty="0"/>
              <a:t>MS encourage to transition to Azure Kubernetes Service on Azure Local before March 16, 2026, to benefit from its enhanced capabilities. </a:t>
            </a:r>
          </a:p>
          <a:p>
            <a:pPr algn="just"/>
            <a:r>
              <a:rPr lang="en-US" dirty="0"/>
              <a:t>After </a:t>
            </a:r>
            <a:r>
              <a:rPr lang="en-US" b="1" dirty="0"/>
              <a:t>March 16, 2026, </a:t>
            </a:r>
            <a:r>
              <a:rPr lang="en-US" dirty="0"/>
              <a:t>you will no longer be able to deploy or receive support for Azure Kubernetes Service on VMware. </a:t>
            </a:r>
          </a:p>
        </p:txBody>
      </p:sp>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036065"/>
          </a:xfrm>
        </p:spPr>
        <p:txBody>
          <a:bodyPr/>
          <a:lstStyle/>
          <a:p>
            <a:pPr algn="just"/>
            <a:r>
              <a:rPr lang="en-US" sz="1000" dirty="0">
                <a:hlinkClick r:id="rId2"/>
              </a:rPr>
              <a:t>Public Preview: Databricks One in Azure Databricks</a:t>
            </a:r>
            <a:endParaRPr lang="en-US" sz="1000" dirty="0"/>
          </a:p>
          <a:p>
            <a:pPr algn="just"/>
            <a:r>
              <a:rPr lang="en-US" sz="1000" dirty="0"/>
              <a:t>Databricks One is a user interface designed for business users, giving them a single, intuitive entry point to interact with data and AI in Azure Databricks, without needing to navigate technical concepts such as clusters, queries, models, or notebooks.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Azure HBv5-series VMs</a:t>
            </a:r>
            <a:endParaRPr lang="en-US" dirty="0"/>
          </a:p>
          <a:p>
            <a:pPr algn="just"/>
            <a:r>
              <a:rPr lang="en-US" dirty="0"/>
              <a:t>Azure HBv5-series VMs are now available in Preview in the</a:t>
            </a:r>
            <a:r>
              <a:rPr lang="en-US" b="1" dirty="0"/>
              <a:t> Azure South Central US region</a:t>
            </a:r>
            <a:r>
              <a:rPr lang="en-US" dirty="0"/>
              <a:t>.</a:t>
            </a:r>
          </a:p>
          <a:p>
            <a:pPr algn="just"/>
            <a:r>
              <a:rPr lang="en-US" dirty="0"/>
              <a:t>HBv5 VMs are optimized for memory bandwidth-intensive HPC applications, such as computational fluid dynamics, automotive and aerospace simulations, weather modeling, energy research, molecular dynamics, computer-aided engineering, and more.</a:t>
            </a:r>
          </a:p>
          <a:p>
            <a:pPr algn="just"/>
            <a:r>
              <a:rPr lang="en-US" dirty="0"/>
              <a:t>HBv5 VMs feature 6.7 TB/s of memory bandwidth across 450 GB (438 GiB) of memory (HBM) capacity. Also included are 368 4th Generation EPYC™ processor cores with a 3.5 GHz base frequency, 4 GHz boost frequency, and no simultaneous multithreading. HBv5-series VMs also provide 800 Gb/s of InfiniBand from NVIDIA Networking to enable supercomputer-scale MPI workloads, and 15 TiB of local </a:t>
            </a:r>
            <a:r>
              <a:rPr lang="en-US" dirty="0" err="1"/>
              <a:t>NVMe</a:t>
            </a:r>
            <a:r>
              <a:rPr lang="en-US" dirty="0"/>
              <a:t> SSD storage with up to 50 GB/s (reads) and 30 GB/s (writes) of block device performance.</a:t>
            </a:r>
          </a:p>
        </p:txBody>
      </p:sp>
      <p:pic>
        <p:nvPicPr>
          <p:cNvPr id="3" name="Picture 2">
            <a:extLst>
              <a:ext uri="{FF2B5EF4-FFF2-40B4-BE49-F238E27FC236}">
                <a16:creationId xmlns:a16="http://schemas.microsoft.com/office/drawing/2014/main" id="{2AF6B66A-15BE-FC9E-AE9E-D18D36134221}"/>
              </a:ext>
            </a:extLst>
          </p:cNvPr>
          <p:cNvPicPr>
            <a:picLocks noChangeAspect="1"/>
          </p:cNvPicPr>
          <p:nvPr/>
        </p:nvPicPr>
        <p:blipFill>
          <a:blip r:embed="rId4"/>
          <a:stretch>
            <a:fillRect/>
          </a:stretch>
        </p:blipFill>
        <p:spPr>
          <a:xfrm>
            <a:off x="4706813" y="2031424"/>
            <a:ext cx="3883555" cy="2441864"/>
          </a:xfrm>
          <a:prstGeom prst="rect">
            <a:avLst/>
          </a:prstGeom>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31C632-47C7-2198-E217-FCD0EAAD6361}"/>
              </a:ext>
            </a:extLst>
          </p:cNvPr>
          <p:cNvSpPr>
            <a:spLocks noGrp="1"/>
          </p:cNvSpPr>
          <p:nvPr>
            <p:ph type="body" sz="quarter" idx="10"/>
          </p:nvPr>
        </p:nvSpPr>
        <p:spPr/>
        <p:txBody>
          <a:bodyPr/>
          <a:lstStyle/>
          <a:p>
            <a:pPr algn="just"/>
            <a:r>
              <a:rPr lang="en-US" sz="1000" dirty="0">
                <a:hlinkClick r:id="rId2"/>
              </a:rPr>
              <a:t>Public Preview: Azure Kubernetes Fleet Manager – update run approval gates</a:t>
            </a:r>
            <a:endParaRPr lang="en-US" sz="1000" dirty="0"/>
          </a:p>
          <a:p>
            <a:pPr algn="just"/>
            <a:r>
              <a:rPr lang="en-US" sz="1000" dirty="0"/>
              <a:t>Azure Kubernetes Fleet Manager update runs now support approval gates. Gates can be placed before and after update groups and stages and provide additional control over the flow of the update run. </a:t>
            </a:r>
          </a:p>
          <a:p>
            <a:pPr algn="just"/>
            <a:r>
              <a:rPr lang="en-US" sz="1000" dirty="0"/>
              <a:t>Gates allow to either manually approve the update run to continue or to integrate with other systems such as ticketing or health monitoring services to drive automated approvals. </a:t>
            </a:r>
          </a:p>
        </p:txBody>
      </p:sp>
      <p:sp>
        <p:nvSpPr>
          <p:cNvPr id="3" name="Title 2">
            <a:extLst>
              <a:ext uri="{FF2B5EF4-FFF2-40B4-BE49-F238E27FC236}">
                <a16:creationId xmlns:a16="http://schemas.microsoft.com/office/drawing/2014/main" id="{3D8E9986-61AD-59FE-09D9-153521E5E0A5}"/>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4AF38F63-1C08-8C30-CE73-EA13732A2E6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B0E32AD-5A3D-7C47-112B-5BA57D55C75E}"/>
              </a:ext>
            </a:extLst>
          </p:cNvPr>
          <p:cNvSpPr>
            <a:spLocks noGrp="1"/>
          </p:cNvSpPr>
          <p:nvPr>
            <p:ph type="body" sz="quarter" idx="16"/>
          </p:nvPr>
        </p:nvSpPr>
        <p:spPr/>
        <p:txBody>
          <a:bodyPr/>
          <a:lstStyle/>
          <a:p>
            <a:pPr algn="just"/>
            <a:r>
              <a:rPr lang="en-US" dirty="0">
                <a:hlinkClick r:id="rId3"/>
              </a:rPr>
              <a:t>Public Preview: Azure Functions .NET 10 support</a:t>
            </a:r>
            <a:endParaRPr lang="en-US" dirty="0"/>
          </a:p>
          <a:p>
            <a:pPr algn="just"/>
            <a:r>
              <a:rPr lang="en-US" dirty="0"/>
              <a:t>Azure Functions now </a:t>
            </a:r>
            <a:r>
              <a:rPr lang="en-US" b="1" dirty="0"/>
              <a:t>supports .NET 10 in Public Preview</a:t>
            </a:r>
            <a:r>
              <a:rPr lang="en-US" dirty="0"/>
              <a:t>. To use .NET 10, adjust the target framework in Functions project, and update references to </a:t>
            </a:r>
            <a:r>
              <a:rPr lang="en-US" dirty="0" err="1"/>
              <a:t>Microsoft.Azure.Functions.Worker.Sdk</a:t>
            </a:r>
            <a:r>
              <a:rPr lang="en-US" dirty="0"/>
              <a:t> to version 2.0.5 or later. </a:t>
            </a:r>
          </a:p>
          <a:p>
            <a:pPr algn="just"/>
            <a:r>
              <a:rPr lang="en-US" dirty="0"/>
              <a:t>.NET 10 projects </a:t>
            </a:r>
            <a:r>
              <a:rPr lang="en-US" b="1" dirty="0"/>
              <a:t>can be deployed to apps on both Linux and Windows. However</a:t>
            </a:r>
            <a:r>
              <a:rPr lang="en-US" dirty="0"/>
              <a:t>, the Linux Consumption plan type is not yet supported. .NET 10 is only available to apps using the isolated worker model. If your app is still running on the legacy in-process model, migrate your application to the isolated worker model. </a:t>
            </a:r>
          </a:p>
          <a:p>
            <a:pPr algn="just"/>
            <a:r>
              <a:rPr lang="en-US" dirty="0"/>
              <a:t>During the preview period, the latest preview version might not yet be available on Azure Functions right away. Please see the product documentation for the latest version available on the platform.</a:t>
            </a:r>
          </a:p>
        </p:txBody>
      </p:sp>
    </p:spTree>
    <p:extLst>
      <p:ext uri="{BB962C8B-B14F-4D97-AF65-F5344CB8AC3E}">
        <p14:creationId xmlns:p14="http://schemas.microsoft.com/office/powerpoint/2010/main" val="45180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388E-653D-189D-DAAA-175DDC7D2F33}"/>
              </a:ext>
            </a:extLst>
          </p:cNvPr>
          <p:cNvSpPr>
            <a:spLocks noGrp="1"/>
          </p:cNvSpPr>
          <p:nvPr>
            <p:ph type="body" sz="quarter" idx="10"/>
          </p:nvPr>
        </p:nvSpPr>
        <p:spPr>
          <a:xfrm>
            <a:off x="342900" y="855081"/>
            <a:ext cx="3955312" cy="1583320"/>
          </a:xfrm>
        </p:spPr>
        <p:txBody>
          <a:bodyPr/>
          <a:lstStyle/>
          <a:p>
            <a:pPr algn="just"/>
            <a:r>
              <a:rPr lang="en-US" sz="1000" dirty="0">
                <a:hlinkClick r:id="rId2"/>
              </a:rPr>
              <a:t>Public Preview: Azure Kubernetes Fleet Manager – auto-upgrade target Kubernetes version channel</a:t>
            </a:r>
            <a:endParaRPr lang="en-US" sz="1000" dirty="0"/>
          </a:p>
          <a:p>
            <a:pPr algn="just"/>
            <a:r>
              <a:rPr lang="en-US" sz="1000" dirty="0"/>
              <a:t>Azure Kubernetes Fleet </a:t>
            </a:r>
            <a:r>
              <a:rPr lang="en-US" sz="1000" b="1" dirty="0"/>
              <a:t>Manager has a new auto-upgrade channel that allows </a:t>
            </a:r>
            <a:r>
              <a:rPr lang="en-US" sz="1000" dirty="0"/>
              <a:t>to set a target Kubernetes minor version. Using this channel means clusters on the target Kubernetes minor continue to receive only patch updates until the minor reaches the end of support. </a:t>
            </a:r>
          </a:p>
          <a:p>
            <a:pPr algn="just"/>
            <a:r>
              <a:rPr lang="en-US" sz="1000" dirty="0"/>
              <a:t>This new auto-upgrade channel is equivalent to the AKS cluster patch channel and can be used with AKS long term support (LTS) clusters. </a:t>
            </a:r>
          </a:p>
        </p:txBody>
      </p:sp>
      <p:sp>
        <p:nvSpPr>
          <p:cNvPr id="3" name="Title 2">
            <a:extLst>
              <a:ext uri="{FF2B5EF4-FFF2-40B4-BE49-F238E27FC236}">
                <a16:creationId xmlns:a16="http://schemas.microsoft.com/office/drawing/2014/main" id="{331AB793-2D30-0B41-5527-CE2071C1BB74}"/>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1CA9BC0C-355D-DD10-2226-4E0D0DA264C5}"/>
              </a:ext>
            </a:extLst>
          </p:cNvPr>
          <p:cNvSpPr>
            <a:spLocks noGrp="1"/>
          </p:cNvSpPr>
          <p:nvPr>
            <p:ph type="body" sz="quarter" idx="15"/>
          </p:nvPr>
        </p:nvSpPr>
        <p:spPr/>
        <p:txBody>
          <a:bodyPr/>
          <a:lstStyle/>
          <a:p>
            <a:endParaRPr lang="en-US"/>
          </a:p>
        </p:txBody>
      </p:sp>
      <p:sp>
        <p:nvSpPr>
          <p:cNvPr id="11" name="Text Placeholder 1">
            <a:extLst>
              <a:ext uri="{FF2B5EF4-FFF2-40B4-BE49-F238E27FC236}">
                <a16:creationId xmlns:a16="http://schemas.microsoft.com/office/drawing/2014/main" id="{5BE182BB-98BD-5171-3FCB-0AE50882B735}"/>
              </a:ext>
            </a:extLst>
          </p:cNvPr>
          <p:cNvSpPr txBox="1">
            <a:spLocks/>
          </p:cNvSpPr>
          <p:nvPr/>
        </p:nvSpPr>
        <p:spPr>
          <a:xfrm>
            <a:off x="4570857" y="855080"/>
            <a:ext cx="3955312" cy="245615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Introducing </a:t>
            </a:r>
            <a:r>
              <a:rPr lang="en-US" sz="1000" dirty="0" err="1">
                <a:hlinkClick r:id="rId3"/>
              </a:rPr>
              <a:t>WireGuard</a:t>
            </a:r>
            <a:r>
              <a:rPr lang="en-US" sz="1000" dirty="0">
                <a:hlinkClick r:id="rId3"/>
              </a:rPr>
              <a:t> In-Transit Encryption for AKS (Public Preview)</a:t>
            </a:r>
            <a:endParaRPr lang="ru-RU" sz="1000" dirty="0"/>
          </a:p>
          <a:p>
            <a:pPr algn="just"/>
            <a:r>
              <a:rPr lang="en-US" sz="1000" dirty="0"/>
              <a:t>MS  announced the public preview of </a:t>
            </a:r>
            <a:r>
              <a:rPr lang="en-US" sz="1000" dirty="0" err="1"/>
              <a:t>WireGuard</a:t>
            </a:r>
            <a:r>
              <a:rPr lang="en-US" sz="1000" dirty="0"/>
              <a:t>-based in-transit encryption in AKS, a new capability in Advanced Container Networking Services that enhances inter-node traffic protection with minimal operational overhead.</a:t>
            </a:r>
          </a:p>
          <a:p>
            <a:pPr algn="just"/>
            <a:r>
              <a:rPr lang="en-US" sz="1000" dirty="0" err="1"/>
              <a:t>WireGuard</a:t>
            </a:r>
            <a:r>
              <a:rPr lang="en-US" sz="1000" dirty="0"/>
              <a:t> is a modern, high-performance VPN protocol known for its simplicity, and robust cryptography. Integrated into the Cilium data plane and managed as part of AKS networking, </a:t>
            </a:r>
            <a:r>
              <a:rPr lang="en-US" sz="1000" dirty="0" err="1"/>
              <a:t>WireGuard</a:t>
            </a:r>
            <a:r>
              <a:rPr lang="en-US" sz="1000" dirty="0"/>
              <a:t> offers an efficient way to encrypt traffic transparently within your cluster.</a:t>
            </a:r>
          </a:p>
          <a:p>
            <a:pPr algn="just"/>
            <a:r>
              <a:rPr lang="en-US" sz="1000" dirty="0"/>
              <a:t>With this new feature, </a:t>
            </a:r>
            <a:r>
              <a:rPr lang="en-US" sz="1000" dirty="0" err="1"/>
              <a:t>WireGuard</a:t>
            </a:r>
            <a:r>
              <a:rPr lang="en-US" sz="1000" dirty="0"/>
              <a:t> is now natively supported as part of Azure CNI powered by Cilium with Advanced Container Networking services, no need for third-party encryption tools or custom key management systems.</a:t>
            </a:r>
          </a:p>
          <a:p>
            <a:r>
              <a:rPr lang="en-US" sz="1000" dirty="0"/>
              <a:t>✅ </a:t>
            </a:r>
            <a:r>
              <a:rPr lang="en-US" sz="1000" b="1" dirty="0"/>
              <a:t>Encrypted:</a:t>
            </a:r>
            <a:endParaRPr lang="en-US" sz="1000" dirty="0"/>
          </a:p>
          <a:p>
            <a:pPr lvl="1"/>
            <a:r>
              <a:rPr lang="en-US" sz="1000" dirty="0">
                <a:latin typeface="+mj-lt"/>
              </a:rPr>
              <a:t>Inter-node pod traffic: Network communication between pods running on different nodes in the AKS cluster. This traffic traverses the underlying network infrastructure and is encrypted using </a:t>
            </a:r>
            <a:r>
              <a:rPr lang="en-US" sz="1000" dirty="0" err="1">
                <a:latin typeface="+mj-lt"/>
              </a:rPr>
              <a:t>WireGuard</a:t>
            </a:r>
            <a:r>
              <a:rPr lang="en-US" sz="1000" dirty="0">
                <a:latin typeface="+mj-lt"/>
              </a:rPr>
              <a:t> to ensure confidentiality and integrity.</a:t>
            </a:r>
          </a:p>
          <a:p>
            <a:r>
              <a:rPr lang="en-US" sz="1000" dirty="0"/>
              <a:t>❌ </a:t>
            </a:r>
            <a:r>
              <a:rPr lang="en-US" sz="1000" b="1" dirty="0"/>
              <a:t>Not encrypted:</a:t>
            </a:r>
            <a:endParaRPr lang="en-US" sz="1000" dirty="0"/>
          </a:p>
          <a:p>
            <a:pPr lvl="1"/>
            <a:r>
              <a:rPr lang="en-US" sz="1000" dirty="0">
                <a:latin typeface="+mj-lt"/>
              </a:rPr>
              <a:t>Same-node pod traffic: Communication between pods that are running on the same node. Since this traffic does not leave the node, it bypasses </a:t>
            </a:r>
            <a:r>
              <a:rPr lang="en-US" sz="1000" dirty="0" err="1">
                <a:latin typeface="+mj-lt"/>
              </a:rPr>
              <a:t>WireGuard</a:t>
            </a:r>
            <a:r>
              <a:rPr lang="en-US" sz="1000" dirty="0">
                <a:latin typeface="+mj-lt"/>
              </a:rPr>
              <a:t> and remains unencrypted.</a:t>
            </a:r>
          </a:p>
          <a:p>
            <a:br>
              <a:rPr lang="en-US" sz="1000" dirty="0"/>
            </a:br>
            <a:endParaRPr lang="ru-RU" sz="1000" dirty="0"/>
          </a:p>
          <a:p>
            <a:pPr algn="just"/>
            <a:endParaRPr lang="en-US" sz="1000" dirty="0"/>
          </a:p>
        </p:txBody>
      </p:sp>
    </p:spTree>
    <p:extLst>
      <p:ext uri="{BB962C8B-B14F-4D97-AF65-F5344CB8AC3E}">
        <p14:creationId xmlns:p14="http://schemas.microsoft.com/office/powerpoint/2010/main" val="17480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C1BDDE-9CE0-AF81-7F1E-2FDB80C8F123}"/>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54A4956E-C804-CFD0-A4F0-0C92F64F29DC}"/>
              </a:ext>
            </a:extLst>
          </p:cNvPr>
          <p:cNvSpPr>
            <a:spLocks noGrp="1"/>
          </p:cNvSpPr>
          <p:nvPr>
            <p:ph type="body" sz="quarter" idx="15"/>
          </p:nvPr>
        </p:nvSpPr>
        <p:spPr/>
        <p:txBody>
          <a:bodyPr/>
          <a:lstStyle/>
          <a:p>
            <a:endParaRPr lang="en-US"/>
          </a:p>
        </p:txBody>
      </p:sp>
      <p:sp>
        <p:nvSpPr>
          <p:cNvPr id="10" name="Text Placeholder 4">
            <a:extLst>
              <a:ext uri="{FF2B5EF4-FFF2-40B4-BE49-F238E27FC236}">
                <a16:creationId xmlns:a16="http://schemas.microsoft.com/office/drawing/2014/main" id="{1373C0EF-601D-B402-9FEF-F989F3113419}"/>
              </a:ext>
            </a:extLst>
          </p:cNvPr>
          <p:cNvSpPr txBox="1">
            <a:spLocks noGrp="1"/>
          </p:cNvSpPr>
          <p:nvPr>
            <p:ph type="body" sz="quarter" idx="16"/>
          </p:nvPr>
        </p:nvSpPr>
        <p:spPr>
          <a:xfrm>
            <a:off x="342900" y="855663"/>
            <a:ext cx="3956050" cy="377348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2"/>
              </a:rPr>
              <a:t>Public Preview: Azure Functions .NET 10 support</a:t>
            </a:r>
            <a:endParaRPr lang="en-US" dirty="0"/>
          </a:p>
          <a:p>
            <a:pPr algn="just"/>
            <a:r>
              <a:rPr lang="en-US" dirty="0"/>
              <a:t>Azure Functions now </a:t>
            </a:r>
            <a:r>
              <a:rPr lang="en-US" b="1" dirty="0"/>
              <a:t>supports .NET 10 in Public Preview</a:t>
            </a:r>
            <a:r>
              <a:rPr lang="en-US" dirty="0"/>
              <a:t>. To use .NET 10, adjust the target framework in Functions project, and update references to </a:t>
            </a:r>
            <a:r>
              <a:rPr lang="en-US" dirty="0" err="1"/>
              <a:t>Microsoft.Azure.Functions.Worker.Sdk</a:t>
            </a:r>
            <a:r>
              <a:rPr lang="en-US" dirty="0"/>
              <a:t> to version 2.0.5 or later. </a:t>
            </a:r>
          </a:p>
          <a:p>
            <a:pPr algn="just"/>
            <a:r>
              <a:rPr lang="en-US" dirty="0"/>
              <a:t>.NET 10 projects </a:t>
            </a:r>
            <a:r>
              <a:rPr lang="en-US" b="1" dirty="0"/>
              <a:t>can be deployed to apps on both Linux and Windows. However</a:t>
            </a:r>
            <a:r>
              <a:rPr lang="en-US" dirty="0"/>
              <a:t>, the Linux Consumption plan type is not yet supported. .NET 10 is only available to apps using the isolated worker model. If your app is still running on the legacy in-process model, migrate your application to the isolated worker model. </a:t>
            </a:r>
          </a:p>
          <a:p>
            <a:pPr algn="just"/>
            <a:r>
              <a:rPr lang="en-US" dirty="0"/>
              <a:t>During the preview period, the latest preview version might not yet be available on Azure Functions right away. Please see the product documentation for the latest version available on the platform.</a:t>
            </a:r>
          </a:p>
        </p:txBody>
      </p:sp>
    </p:spTree>
    <p:extLst>
      <p:ext uri="{BB962C8B-B14F-4D97-AF65-F5344CB8AC3E}">
        <p14:creationId xmlns:p14="http://schemas.microsoft.com/office/powerpoint/2010/main" val="66250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447660-91E3-2C3C-B4D0-703FFCB07441}"/>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5ED97D08-A422-807B-7977-051186EB7923}"/>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24D9E88D-2274-F1CF-563E-C9BFA84E0BBC}"/>
              </a:ext>
            </a:extLst>
          </p:cNvPr>
          <p:cNvSpPr>
            <a:spLocks noGrp="1"/>
          </p:cNvSpPr>
          <p:nvPr>
            <p:ph type="body" sz="quarter" idx="16"/>
          </p:nvPr>
        </p:nvSpPr>
        <p:spPr>
          <a:xfrm>
            <a:off x="342900" y="855080"/>
            <a:ext cx="3955312" cy="606575"/>
          </a:xfrm>
        </p:spPr>
        <p:txBody>
          <a:bodyPr/>
          <a:lstStyle/>
          <a:p>
            <a:r>
              <a:rPr lang="en-US" dirty="0">
                <a:hlinkClick r:id="rId2"/>
              </a:rPr>
              <a:t>Windows 365 Cloud Apps are now in public preview</a:t>
            </a:r>
            <a:endParaRPr lang="en-US" dirty="0"/>
          </a:p>
          <a:p>
            <a:r>
              <a:rPr lang="en-US" dirty="0"/>
              <a:t>Windows 365 Cloud Apps are now available to all customers during public preview. </a:t>
            </a:r>
          </a:p>
        </p:txBody>
      </p:sp>
      <p:pic>
        <p:nvPicPr>
          <p:cNvPr id="7" name="Picture 6">
            <a:extLst>
              <a:ext uri="{FF2B5EF4-FFF2-40B4-BE49-F238E27FC236}">
                <a16:creationId xmlns:a16="http://schemas.microsoft.com/office/drawing/2014/main" id="{30F14BCF-1DEA-33AE-E577-51DE1D98052D}"/>
              </a:ext>
            </a:extLst>
          </p:cNvPr>
          <p:cNvPicPr>
            <a:picLocks noChangeAspect="1"/>
          </p:cNvPicPr>
          <p:nvPr/>
        </p:nvPicPr>
        <p:blipFill>
          <a:blip r:embed="rId3"/>
          <a:stretch>
            <a:fillRect/>
          </a:stretch>
        </p:blipFill>
        <p:spPr>
          <a:xfrm>
            <a:off x="524662" y="1546294"/>
            <a:ext cx="3488229" cy="2050911"/>
          </a:xfrm>
          <a:prstGeom prst="rect">
            <a:avLst/>
          </a:prstGeom>
        </p:spPr>
      </p:pic>
      <p:sp>
        <p:nvSpPr>
          <p:cNvPr id="8" name="Text Placeholder 4">
            <a:extLst>
              <a:ext uri="{FF2B5EF4-FFF2-40B4-BE49-F238E27FC236}">
                <a16:creationId xmlns:a16="http://schemas.microsoft.com/office/drawing/2014/main" id="{46F7408D-77F7-B928-1ED2-E72C5FDE5318}"/>
              </a:ext>
            </a:extLst>
          </p:cNvPr>
          <p:cNvSpPr txBox="1">
            <a:spLocks/>
          </p:cNvSpPr>
          <p:nvPr/>
        </p:nvSpPr>
        <p:spPr>
          <a:xfrm>
            <a:off x="4572000" y="799662"/>
            <a:ext cx="3955312" cy="208901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Public Preview: Azure Managed Service for Prometheus now includes native Grafana dashboards within the Azure portal</a:t>
            </a:r>
            <a:endParaRPr lang="en-US" dirty="0"/>
          </a:p>
          <a:p>
            <a:pPr algn="just"/>
            <a:r>
              <a:rPr lang="en-US" dirty="0"/>
              <a:t>Azure Managed Service for Prometheus now includes native Grafana dashboards within the Azure portal at no additional cost. This integration simplifies observability, </a:t>
            </a:r>
            <a:r>
              <a:rPr lang="en-US" b="1" dirty="0"/>
              <a:t>reducing the administrative overhead and complexity compared </a:t>
            </a:r>
            <a:r>
              <a:rPr lang="en-US" dirty="0"/>
              <a:t>to deploying and maintaining your own Grafana instances. </a:t>
            </a:r>
          </a:p>
          <a:p>
            <a:pPr algn="just"/>
            <a:r>
              <a:rPr lang="en-US" dirty="0"/>
              <a:t>With this approach, no Grafana servers or additional Azure resources need to be provisioned or maintained. Teams can quickly leverage and customize Grafana dashboards within the Azure portal, reducing their deployment and management time while still gaining the benefits of dashboards and visualizations to improve monitoring and troubleshooting times. </a:t>
            </a:r>
          </a:p>
        </p:txBody>
      </p:sp>
      <p:pic>
        <p:nvPicPr>
          <p:cNvPr id="9" name="Picture 8">
            <a:extLst>
              <a:ext uri="{FF2B5EF4-FFF2-40B4-BE49-F238E27FC236}">
                <a16:creationId xmlns:a16="http://schemas.microsoft.com/office/drawing/2014/main" id="{2DB7148A-1010-0990-040D-2AA7FC1B4F5B}"/>
              </a:ext>
            </a:extLst>
          </p:cNvPr>
          <p:cNvPicPr>
            <a:picLocks noChangeAspect="1"/>
          </p:cNvPicPr>
          <p:nvPr/>
        </p:nvPicPr>
        <p:blipFill>
          <a:blip r:embed="rId5"/>
          <a:stretch>
            <a:fillRect/>
          </a:stretch>
        </p:blipFill>
        <p:spPr>
          <a:xfrm>
            <a:off x="4780325" y="2756948"/>
            <a:ext cx="3538661" cy="2136732"/>
          </a:xfrm>
          <a:prstGeom prst="rect">
            <a:avLst/>
          </a:prstGeom>
        </p:spPr>
      </p:pic>
    </p:spTree>
    <p:extLst>
      <p:ext uri="{BB962C8B-B14F-4D97-AF65-F5344CB8AC3E}">
        <p14:creationId xmlns:p14="http://schemas.microsoft.com/office/powerpoint/2010/main" val="417723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algn="just"/>
            <a:r>
              <a:rPr lang="en-US" sz="1000" dirty="0">
                <a:hlinkClick r:id="rId2"/>
              </a:rPr>
              <a:t>Generally Available: AKS Automatic</a:t>
            </a:r>
            <a:endParaRPr lang="en-US" sz="1000" dirty="0"/>
          </a:p>
          <a:p>
            <a:pPr algn="just"/>
            <a:r>
              <a:rPr lang="en-US" sz="1000" dirty="0"/>
              <a:t>Azure Kubernetes Service (AKS) Automatic offers an experience that makes the most common tasks on Kubernetes fast and frictionless, while preserving the flexibility, extensibility, and consistency of Kubernetes. Azure takes care of your cluster setup, including node management, scaling, security, and preconfigured settings that follow AKS well-architected recommendations. Automatic clusters dynamically allocate compute resources based on your specific workload requirements and are tuned for running production applications.</a:t>
            </a:r>
          </a:p>
          <a:p>
            <a:pPr marL="171450" indent="-171450" algn="just">
              <a:buFont typeface="Arial" panose="020B0604020202020204" pitchFamily="34" charset="0"/>
              <a:buChar char="•"/>
            </a:pPr>
            <a:r>
              <a:rPr lang="en-US" sz="1000" dirty="0"/>
              <a:t>One-click, production-ready clusters</a:t>
            </a:r>
          </a:p>
          <a:p>
            <a:pPr marL="171450" indent="-171450" algn="just">
              <a:buFont typeface="Arial" panose="020B0604020202020204" pitchFamily="34" charset="0"/>
              <a:buChar char="•"/>
            </a:pPr>
            <a:r>
              <a:rPr lang="en-US" sz="1000" dirty="0"/>
              <a:t>Intelligent autoscaling without manual tuning</a:t>
            </a:r>
          </a:p>
          <a:p>
            <a:pPr marL="171450" indent="-171450" algn="just">
              <a:buFont typeface="Arial" panose="020B0604020202020204" pitchFamily="34" charset="0"/>
              <a:buChar char="•"/>
            </a:pPr>
            <a:r>
              <a:rPr lang="en-US" sz="1000" dirty="0"/>
              <a:t>Built-in best practices for security and reliability</a:t>
            </a:r>
          </a:p>
          <a:p>
            <a:pPr marL="171450" indent="-171450" algn="just">
              <a:buFont typeface="Arial" panose="020B0604020202020204" pitchFamily="34" charset="0"/>
              <a:buChar char="•"/>
            </a:pPr>
            <a:r>
              <a:rPr lang="en-US" sz="1000" dirty="0"/>
              <a:t>Developer-friendly and fully extensible Kubernetes</a:t>
            </a:r>
          </a:p>
          <a:p>
            <a:pPr marL="171450" indent="-171450" algn="just">
              <a:buFont typeface="Arial" panose="020B0604020202020204" pitchFamily="34" charset="0"/>
              <a:buChar char="•"/>
            </a:pPr>
            <a:r>
              <a:rPr lang="en-US" sz="1000" dirty="0"/>
              <a:t>A platform optimized for AI and cloud-native workloads</a:t>
            </a:r>
          </a:p>
          <a:p>
            <a:pPr marL="171450" indent="-171450" algn="just">
              <a:buFont typeface="Arial" panose="020B0604020202020204" pitchFamily="34" charset="0"/>
              <a:buChar char="•"/>
            </a:pPr>
            <a:r>
              <a:rPr lang="en-US" sz="1000" dirty="0"/>
              <a:t>Open-source alignment</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2005884"/>
          </a:xfrm>
        </p:spPr>
        <p:txBody>
          <a:bodyPr/>
          <a:lstStyle/>
          <a:p>
            <a:pPr algn="just"/>
            <a:r>
              <a:rPr lang="en-US" dirty="0">
                <a:hlinkClick r:id="rId3"/>
              </a:rPr>
              <a:t>Generally Available: </a:t>
            </a:r>
            <a:r>
              <a:rPr lang="en-US" dirty="0" err="1">
                <a:hlinkClick r:id="rId3"/>
              </a:rPr>
              <a:t>DCa</a:t>
            </a:r>
            <a:r>
              <a:rPr lang="en-US" dirty="0">
                <a:hlinkClick r:id="rId3"/>
              </a:rPr>
              <a:t>/</a:t>
            </a:r>
            <a:r>
              <a:rPr lang="en-US" dirty="0" err="1">
                <a:hlinkClick r:id="rId3"/>
              </a:rPr>
              <a:t>ECa</a:t>
            </a:r>
            <a:r>
              <a:rPr lang="en-US" dirty="0">
                <a:hlinkClick r:id="rId3"/>
              </a:rPr>
              <a:t> v6 series AMD based confidential virtual machines (VMs)</a:t>
            </a:r>
            <a:endParaRPr lang="en-US" dirty="0"/>
          </a:p>
          <a:p>
            <a:pPr algn="just"/>
            <a:r>
              <a:rPr lang="en-US" dirty="0"/>
              <a:t>Microsoft is announcing the general availability of the new </a:t>
            </a:r>
            <a:r>
              <a:rPr lang="en-US" dirty="0" err="1"/>
              <a:t>DCa</a:t>
            </a:r>
            <a:r>
              <a:rPr lang="en-US" dirty="0"/>
              <a:t>/</a:t>
            </a:r>
            <a:r>
              <a:rPr lang="en-US" dirty="0" err="1"/>
              <a:t>ECa</a:t>
            </a:r>
            <a:r>
              <a:rPr lang="en-US" dirty="0"/>
              <a:t> v6 series AMD-based confidential virtual machines (VMs) in the </a:t>
            </a:r>
            <a:r>
              <a:rPr lang="en-US" b="1" dirty="0"/>
              <a:t>UAE North, Korea Central, West Central US, South Africa North, Switzerland North, and UK South </a:t>
            </a:r>
            <a:r>
              <a:rPr lang="en-US" dirty="0"/>
              <a:t>regions with 4th generation AMD EPYC™ processors.</a:t>
            </a:r>
          </a:p>
          <a:p>
            <a:pPr algn="just"/>
            <a:r>
              <a:rPr lang="en-US" dirty="0"/>
              <a:t>These VMs consist of our new general-purpose</a:t>
            </a:r>
            <a:r>
              <a:rPr lang="en-US" b="1" dirty="0"/>
              <a:t> DCasv6-series </a:t>
            </a:r>
            <a:r>
              <a:rPr lang="en-US" dirty="0"/>
              <a:t>and new memory-optimized </a:t>
            </a:r>
            <a:r>
              <a:rPr lang="en-US" b="1" dirty="0"/>
              <a:t>ECasv6-series VMs</a:t>
            </a:r>
            <a:r>
              <a:rPr lang="en-US" dirty="0"/>
              <a:t>. They offer better performance and better price-performance than our previous generation AMD-based confidential VMs, making them an attractive option for a wide range of workloads that involve the processing of sensitive data, such as PII and PHI.</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7E863F-EC59-6074-68F8-D6F8562A40B0}"/>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189CF508-C6C1-98BF-3DA9-76C4031D8866}"/>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BF4D25BC-BBC5-DA4C-7AC6-662B1B28DE5E}"/>
              </a:ext>
            </a:extLst>
          </p:cNvPr>
          <p:cNvSpPr>
            <a:spLocks noGrp="1"/>
          </p:cNvSpPr>
          <p:nvPr>
            <p:ph type="body" sz="quarter" idx="16"/>
          </p:nvPr>
        </p:nvSpPr>
        <p:spPr/>
        <p:txBody>
          <a:bodyPr/>
          <a:lstStyle/>
          <a:p>
            <a:pPr algn="just"/>
            <a:r>
              <a:rPr lang="en-US" dirty="0">
                <a:hlinkClick r:id="rId2"/>
              </a:rPr>
              <a:t>Generally Available: Azure Container Storage v2.0.0 now with </a:t>
            </a:r>
            <a:r>
              <a:rPr lang="en-US" dirty="0" err="1">
                <a:hlinkClick r:id="rId2"/>
              </a:rPr>
              <a:t>NVMe</a:t>
            </a:r>
            <a:r>
              <a:rPr lang="en-US" dirty="0">
                <a:hlinkClick r:id="rId2"/>
              </a:rPr>
              <a:t> performance boost, open source, and no service fees</a:t>
            </a:r>
            <a:endParaRPr lang="en-US" dirty="0"/>
          </a:p>
          <a:p>
            <a:pPr algn="just"/>
            <a:r>
              <a:rPr lang="en-US" dirty="0"/>
              <a:t>This release delivers up to </a:t>
            </a:r>
            <a:r>
              <a:rPr lang="en-US" b="1" dirty="0"/>
              <a:t>7× higher IOPS and 4× lower latency on local </a:t>
            </a:r>
            <a:r>
              <a:rPr lang="en-US" b="1" dirty="0" err="1"/>
              <a:t>NVMe</a:t>
            </a:r>
            <a:r>
              <a:rPr lang="en-US" b="1" dirty="0"/>
              <a:t> compared to v1.3.1</a:t>
            </a:r>
            <a:r>
              <a:rPr lang="en-US" dirty="0"/>
              <a:t>, making Container Storage v2.0.0 the fastest storage available for Azure Kubernetes Service (AKS), now with zero service fees. </a:t>
            </a:r>
          </a:p>
          <a:p>
            <a:pPr marL="171450" indent="-171450" algn="just">
              <a:buFont typeface="Arial" panose="020B0604020202020204" pitchFamily="34" charset="0"/>
              <a:buChar char="•"/>
            </a:pPr>
            <a:r>
              <a:rPr lang="en-US" b="1" dirty="0"/>
              <a:t>Included out of the box: </a:t>
            </a:r>
            <a:r>
              <a:rPr lang="en-US" dirty="0"/>
              <a:t>This release focuses on local </a:t>
            </a:r>
            <a:r>
              <a:rPr lang="en-US" dirty="0" err="1"/>
              <a:t>NVMe</a:t>
            </a:r>
            <a:r>
              <a:rPr lang="en-US" dirty="0"/>
              <a:t> drives provided with select VM families, including storage-optimized L-series, GPU-enabled ND-series, and general-purpose Da-series.   </a:t>
            </a:r>
          </a:p>
          <a:p>
            <a:pPr marL="171450" indent="-171450" algn="just">
              <a:buFont typeface="Arial" panose="020B0604020202020204" pitchFamily="34" charset="0"/>
              <a:buChar char="•"/>
            </a:pPr>
            <a:r>
              <a:rPr lang="en-US" b="1" dirty="0"/>
              <a:t>Enhanced workload support: </a:t>
            </a:r>
            <a:r>
              <a:rPr lang="en-US" dirty="0"/>
              <a:t>Optimized for demanding applications like PostgreSQL databases and KAITO-managed AI model serving   </a:t>
            </a:r>
          </a:p>
          <a:p>
            <a:pPr marL="171450" indent="-171450" algn="just">
              <a:buFont typeface="Arial" panose="020B0604020202020204" pitchFamily="34" charset="0"/>
              <a:buChar char="•"/>
            </a:pPr>
            <a:r>
              <a:rPr lang="en-US" b="1" dirty="0"/>
              <a:t>Superior performance: </a:t>
            </a:r>
            <a:r>
              <a:rPr lang="en-US" dirty="0"/>
              <a:t>7x improvement in read/write IOPS and 4x reduction in latency, with 60% better PostgreSQL transaction throughput  </a:t>
            </a:r>
          </a:p>
          <a:p>
            <a:pPr marL="171450" indent="-171450" algn="just">
              <a:buFont typeface="Arial" panose="020B0604020202020204" pitchFamily="34" charset="0"/>
              <a:buChar char="•"/>
            </a:pPr>
            <a:r>
              <a:rPr lang="en-US" b="1" dirty="0"/>
              <a:t>Open source:  </a:t>
            </a:r>
            <a:r>
              <a:rPr lang="en-US" dirty="0"/>
              <a:t>An alternative open-source version is available for easier installation on any Kubernetes cluster  </a:t>
            </a:r>
          </a:p>
          <a:p>
            <a:pPr marL="171450" indent="-171450" algn="just">
              <a:buFont typeface="Arial" panose="020B0604020202020204" pitchFamily="34" charset="0"/>
              <a:buChar char="•"/>
            </a:pPr>
            <a:r>
              <a:rPr lang="en-US" b="1" dirty="0"/>
              <a:t>Flexible scaling: </a:t>
            </a:r>
            <a:r>
              <a:rPr lang="en-US" dirty="0"/>
              <a:t>Deploy on clusters with as few as one node, no minimum cluster size requirements   </a:t>
            </a:r>
          </a:p>
          <a:p>
            <a:pPr marL="171450" indent="-171450" algn="just">
              <a:buFont typeface="Arial" panose="020B0604020202020204" pitchFamily="34" charset="0"/>
              <a:buChar char="•"/>
            </a:pPr>
            <a:r>
              <a:rPr lang="en-US" b="1" dirty="0"/>
              <a:t>Zero service fees</a:t>
            </a:r>
            <a:r>
              <a:rPr lang="en-US" dirty="0"/>
              <a:t>: Completely free to use for all storage pool sizes </a:t>
            </a:r>
          </a:p>
        </p:txBody>
      </p:sp>
      <p:sp>
        <p:nvSpPr>
          <p:cNvPr id="6" name="Text Placeholder 4">
            <a:extLst>
              <a:ext uri="{FF2B5EF4-FFF2-40B4-BE49-F238E27FC236}">
                <a16:creationId xmlns:a16="http://schemas.microsoft.com/office/drawing/2014/main" id="{D74888E5-104C-448B-2FAA-004D16214635}"/>
              </a:ext>
            </a:extLst>
          </p:cNvPr>
          <p:cNvSpPr txBox="1">
            <a:spLocks/>
          </p:cNvSpPr>
          <p:nvPr/>
        </p:nvSpPr>
        <p:spPr>
          <a:xfrm>
            <a:off x="4502150" y="855079"/>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Generally Available: Distributed tracing for Durable Functions</a:t>
            </a:r>
            <a:endParaRPr lang="en-US" dirty="0"/>
          </a:p>
          <a:p>
            <a:pPr algn="just"/>
            <a:r>
              <a:rPr lang="en-US" dirty="0"/>
              <a:t>Distributed tracing V2 for Durable Functions introduces a robust and comprehensive tracing model that enables developers </a:t>
            </a:r>
            <a:r>
              <a:rPr lang="en-US" b="1" dirty="0"/>
              <a:t>to correlate operations in orchestrations, activities, and durable entities</a:t>
            </a:r>
            <a:r>
              <a:rPr lang="en-US" dirty="0"/>
              <a:t>. This capability is particularly useful for Durable Functions, which often span multiple services and systems.  </a:t>
            </a:r>
          </a:p>
          <a:p>
            <a:pPr algn="just"/>
            <a:r>
              <a:rPr lang="en-US" dirty="0"/>
              <a:t>With this release, distributed tracing V2 now supports: </a:t>
            </a:r>
          </a:p>
          <a:p>
            <a:pPr marL="171450" indent="-171450" algn="just">
              <a:buFont typeface="Arial" panose="020B0604020202020204" pitchFamily="34" charset="0"/>
              <a:buChar char="•"/>
            </a:pPr>
            <a:r>
              <a:rPr lang="en-US" dirty="0"/>
              <a:t>All Durable Functions language SDKs </a:t>
            </a:r>
          </a:p>
          <a:p>
            <a:pPr marL="171450" indent="-171450" algn="just">
              <a:buFont typeface="Arial" panose="020B0604020202020204" pitchFamily="34" charset="0"/>
              <a:buChar char="•"/>
            </a:pPr>
            <a:r>
              <a:rPr lang="en-US" dirty="0"/>
              <a:t>Traces for durable entities </a:t>
            </a:r>
          </a:p>
          <a:p>
            <a:pPr marL="171450" indent="-171450" algn="just">
              <a:buFont typeface="Arial" panose="020B0604020202020204" pitchFamily="34" charset="0"/>
              <a:buChar char="•"/>
            </a:pPr>
            <a:r>
              <a:rPr lang="en-US" dirty="0"/>
              <a:t>Expanded trace span details for deeper insights into orchestration lifecycles and activity execution. </a:t>
            </a:r>
          </a:p>
          <a:p>
            <a:pPr algn="just"/>
            <a:r>
              <a:rPr lang="en-US" dirty="0"/>
              <a:t>An Application Insights resource must be configured to collect and visualize trace data. </a:t>
            </a:r>
          </a:p>
        </p:txBody>
      </p:sp>
    </p:spTree>
    <p:extLst>
      <p:ext uri="{BB962C8B-B14F-4D97-AF65-F5344CB8AC3E}">
        <p14:creationId xmlns:p14="http://schemas.microsoft.com/office/powerpoint/2010/main" val="361988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r>
              <a:rPr lang="en-US" sz="1000" dirty="0">
                <a:hlinkClick r:id="rId2"/>
              </a:rPr>
              <a:t>Retirement: Licensing changes for future Azure VMware Solution subscriptions starting October 16, 2025.</a:t>
            </a:r>
            <a:endParaRPr lang="en-US" sz="1000" dirty="0"/>
          </a:p>
          <a:p>
            <a:r>
              <a:rPr lang="en-US" sz="1000" dirty="0"/>
              <a:t>Broadcom announced changes to their VMware licensing policies. The change now requires new customers to bring their own portable VCF subscriptions when using </a:t>
            </a:r>
            <a:r>
              <a:rPr lang="en-US" sz="1000" dirty="0" err="1"/>
              <a:t>hyperscaler</a:t>
            </a:r>
            <a:r>
              <a:rPr lang="en-US" sz="1000" dirty="0"/>
              <a:t> platforms. This is a licensing change only – there is no product change to the AVS service. Microsoft will continue to offer AVS as a fully managed VCF private cloud service in Azure.  </a:t>
            </a:r>
          </a:p>
          <a:p>
            <a:r>
              <a:rPr lang="en-US" sz="1000" dirty="0"/>
              <a:t>What you need to know:  </a:t>
            </a:r>
          </a:p>
          <a:p>
            <a:pPr marL="171450" indent="-171450">
              <a:buFont typeface="Arial" panose="020B0604020202020204" pitchFamily="34" charset="0"/>
              <a:buChar char="•"/>
            </a:pPr>
            <a:r>
              <a:rPr lang="en-US" sz="1000" b="1" dirty="0"/>
              <a:t>After October 15, 2025, </a:t>
            </a:r>
            <a:r>
              <a:rPr lang="en-US" sz="1000" dirty="0"/>
              <a:t>new or existing customers purchasing new/additional nodes of AVS will need to provide a VCF subscription from Broadcom or one of its reseller partners.  </a:t>
            </a:r>
          </a:p>
          <a:p>
            <a:pPr marL="171450" indent="-171450">
              <a:buFont typeface="Arial" panose="020B0604020202020204" pitchFamily="34" charset="0"/>
              <a:buChar char="•"/>
            </a:pPr>
            <a:r>
              <a:rPr lang="en-US" sz="1000" b="1" dirty="0"/>
              <a:t>For AVS with VCF included using an RI option</a:t>
            </a:r>
            <a:r>
              <a:rPr lang="en-US" sz="1000" dirty="0"/>
              <a:t>: You can continue to operate the AVS nodes without any licensing or product changes through the </a:t>
            </a:r>
            <a:r>
              <a:rPr lang="en-US" sz="1000" b="1" dirty="0"/>
              <a:t>end of the RI term.  </a:t>
            </a:r>
          </a:p>
          <a:p>
            <a:pPr marL="171450" indent="-171450">
              <a:buFont typeface="Arial" panose="020B0604020202020204" pitchFamily="34" charset="0"/>
              <a:buChar char="•"/>
            </a:pPr>
            <a:r>
              <a:rPr lang="en-US" sz="1000" dirty="0"/>
              <a:t>If you would like to trade in your current AVS RI on or </a:t>
            </a:r>
            <a:r>
              <a:rPr lang="en-US" sz="1000" b="1" dirty="0"/>
              <a:t>before October 15, 2025 </a:t>
            </a:r>
            <a:r>
              <a:rPr lang="en-US" sz="1000" dirty="0"/>
              <a:t>for a new AVS RI that provides a later expiration date, you can leverage the self-service exchange process.   </a:t>
            </a:r>
          </a:p>
          <a:p>
            <a:pPr marL="171450" indent="-171450">
              <a:buFont typeface="Arial" panose="020B0604020202020204" pitchFamily="34" charset="0"/>
              <a:buChar char="•"/>
            </a:pPr>
            <a:r>
              <a:rPr lang="en-US" sz="1000" dirty="0"/>
              <a:t>For AVS with VCF included </a:t>
            </a:r>
            <a:r>
              <a:rPr lang="en-US" sz="1000" dirty="0" err="1"/>
              <a:t>PayGo</a:t>
            </a:r>
            <a:r>
              <a:rPr lang="en-US" sz="1000" dirty="0"/>
              <a:t> subscriptions:  Please contact your Microsoft Team for details &amp; key dates for </a:t>
            </a:r>
            <a:r>
              <a:rPr lang="en-US" sz="1000" dirty="0" err="1"/>
              <a:t>PayGo</a:t>
            </a:r>
            <a:r>
              <a:rPr lang="en-US" sz="1000" dirty="0"/>
              <a:t> subscriptions. </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fr-FR" dirty="0">
                <a:hlinkClick r:id="rId3"/>
              </a:rPr>
              <a:t>Retirement: Azure Linux 2.0 on AKS</a:t>
            </a:r>
            <a:endParaRPr lang="fr-FR" dirty="0"/>
          </a:p>
          <a:p>
            <a:pPr algn="just"/>
            <a:r>
              <a:rPr lang="en-US" b="1" dirty="0"/>
              <a:t>Azure Linux 2.0 on AKS will be retired on November 30, 2025</a:t>
            </a:r>
            <a:r>
              <a:rPr lang="en-US" dirty="0"/>
              <a:t>, please transition to Azure Linux 3.0 by that date.   </a:t>
            </a:r>
          </a:p>
          <a:p>
            <a:pPr algn="just"/>
            <a:r>
              <a:rPr lang="en-US" dirty="0"/>
              <a:t>Azure Linux 2.0 has been replaced by the newer supported version </a:t>
            </a:r>
            <a:r>
              <a:rPr lang="en-US" b="1" dirty="0"/>
              <a:t>Azure Linux 3.0. </a:t>
            </a:r>
            <a:r>
              <a:rPr lang="en-US" dirty="0"/>
              <a:t>MS encourage to transition to Azure Linux 3.0 prior to the retirement date to experience the capabilities of Azure Linux 3.0 including kernel updates and security improvements.   </a:t>
            </a:r>
          </a:p>
          <a:p>
            <a:pPr algn="just"/>
            <a:r>
              <a:rPr lang="en-US" dirty="0"/>
              <a:t>From </a:t>
            </a:r>
            <a:r>
              <a:rPr lang="en-US" b="1" dirty="0"/>
              <a:t>now to November 30, 2025</a:t>
            </a:r>
            <a:r>
              <a:rPr lang="en-US" dirty="0"/>
              <a:t>, it is possible to use Azure Linux 2.0 without disruption. On </a:t>
            </a:r>
            <a:r>
              <a:rPr lang="en-US" b="1" dirty="0"/>
              <a:t>November 30, 2025, Azure Linux 2.0 will no longer be supported on AKS</a:t>
            </a:r>
            <a:r>
              <a:rPr lang="en-US" dirty="0"/>
              <a:t>; AKS will no longer create new node pools, produce new node images, or provide security updates for Azure Linux 2.0 after that date. </a:t>
            </a:r>
          </a:p>
          <a:p>
            <a:pPr algn="just"/>
            <a:r>
              <a:rPr lang="en-US" dirty="0"/>
              <a:t>On </a:t>
            </a:r>
            <a:r>
              <a:rPr lang="en-US" b="1" dirty="0"/>
              <a:t>March 31, 2026</a:t>
            </a:r>
            <a:r>
              <a:rPr lang="en-US" dirty="0"/>
              <a:t>, Azure Linux 2.0 node images will be removed. This will cause scaling operations to fail. </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2"/>
              </a:rPr>
              <a:t>Retirement: Azure Databricks Standard tier will retire by October 2026</a:t>
            </a:r>
            <a:endParaRPr lang="en-US" dirty="0"/>
          </a:p>
          <a:p>
            <a:pPr algn="just"/>
            <a:r>
              <a:rPr lang="en-US" dirty="0"/>
              <a:t>MS announced the retirement of Azure Databricks Standard Tier. Azure subscriptions will no longer support creation of Azure Databricks Standard Tier workspaces after </a:t>
            </a:r>
            <a:r>
              <a:rPr lang="en-US" b="1" dirty="0"/>
              <a:t>April 1st, 2026.  </a:t>
            </a:r>
          </a:p>
          <a:p>
            <a:r>
              <a:rPr lang="en-US" dirty="0"/>
              <a:t>Starting </a:t>
            </a:r>
            <a:r>
              <a:rPr lang="en-US" b="1" dirty="0"/>
              <a:t>October 1st, 2026</a:t>
            </a:r>
            <a:r>
              <a:rPr lang="en-US" dirty="0"/>
              <a:t>, all Azure Databricks Standard-tier workspaces will be automatically upgraded to Premium Tier.</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r>
              <a:rPr lang="en-US" sz="1000" dirty="0">
                <a:hlinkClick r:id="rId2"/>
              </a:rPr>
              <a:t>Generally Available: Azure Data Box Next Gen is now generally available in additional regions</a:t>
            </a:r>
            <a:endParaRPr lang="en-US" sz="1000" dirty="0"/>
          </a:p>
          <a:p>
            <a:r>
              <a:rPr lang="en-US" sz="1000" dirty="0"/>
              <a:t>Azure Data Box Next Gen is now Generally Available in NEW regions including:</a:t>
            </a:r>
            <a:r>
              <a:rPr lang="en-US" sz="1000" b="1" dirty="0"/>
              <a:t> India, Qatar, South Africa and Korea.</a:t>
            </a:r>
          </a:p>
          <a:p>
            <a:r>
              <a:rPr lang="en-US" sz="1000" dirty="0"/>
              <a:t>With this new addition, we now have:</a:t>
            </a:r>
          </a:p>
          <a:p>
            <a:pPr marL="171450" indent="-171450">
              <a:buFont typeface="Arial" panose="020B0604020202020204" pitchFamily="34" charset="0"/>
              <a:buChar char="•"/>
            </a:pPr>
            <a:r>
              <a:rPr lang="en-US" sz="1000" dirty="0"/>
              <a:t>Both Azure Data box 120TB and 525 TB generally available (GA) in the US, UK, Europe, US Gov, Canada, Japan, Australia, Singapore, India and Qatar.</a:t>
            </a:r>
          </a:p>
          <a:p>
            <a:pPr marL="171450" indent="-171450">
              <a:buFont typeface="Arial" panose="020B0604020202020204" pitchFamily="34" charset="0"/>
              <a:buChar char="•"/>
            </a:pPr>
            <a:r>
              <a:rPr lang="en-US" sz="1000" dirty="0"/>
              <a:t>Azure Data Box 120TB is GA in Brazil, UAE, Hong Kong, Switzerland, Norway, South Arica and Korea.</a:t>
            </a:r>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a:xfrm>
            <a:off x="342900" y="855081"/>
            <a:ext cx="3955312" cy="1811920"/>
          </a:xfrm>
        </p:spPr>
        <p:txBody>
          <a:bodyPr/>
          <a:lstStyle/>
          <a:p>
            <a:pPr algn="just"/>
            <a:r>
              <a:rPr lang="en-US" dirty="0">
                <a:hlinkClick r:id="rId3"/>
              </a:rPr>
              <a:t>Generally Available: Azure File Sync in Poland Central and Spain Central</a:t>
            </a:r>
            <a:endParaRPr lang="en-US" dirty="0"/>
          </a:p>
          <a:p>
            <a:pPr algn="just"/>
            <a:r>
              <a:rPr lang="en-US" dirty="0"/>
              <a:t>Azure File Sync enables seamless tiering of data from on-premises Windows Servers to Azure Files for hybrid use cases and simplified migration. It also enables to leverage the performance, flexibility and compatibility </a:t>
            </a:r>
            <a:r>
              <a:rPr lang="en-US" b="1" dirty="0"/>
              <a:t>of on-premises File Server </a:t>
            </a:r>
            <a:r>
              <a:rPr lang="en-US" dirty="0"/>
              <a:t>while leveraging the scale and cost effectiveness of Azure Files.</a:t>
            </a:r>
          </a:p>
          <a:p>
            <a:pPr algn="just"/>
            <a:r>
              <a:rPr lang="en-US" dirty="0"/>
              <a:t>The expansion into </a:t>
            </a:r>
            <a:r>
              <a:rPr lang="en-US" b="1" dirty="0"/>
              <a:t>Poland Central </a:t>
            </a:r>
            <a:r>
              <a:rPr lang="en-US" dirty="0"/>
              <a:t>and </a:t>
            </a:r>
            <a:r>
              <a:rPr lang="en-US" b="1" dirty="0"/>
              <a:t>Spain Central </a:t>
            </a:r>
            <a:r>
              <a:rPr lang="en-US" dirty="0"/>
              <a:t>brings the service closer to organizations in these regions, offering lower latency, better performance, and support for local data residency requirements.</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Introducing new update policy for Azure SQL Managed Instance</a:t>
            </a:r>
            <a:endParaRPr lang="en-US" dirty="0"/>
          </a:p>
          <a:p>
            <a:pPr algn="just"/>
            <a:r>
              <a:rPr lang="en-US" dirty="0"/>
              <a:t>SQL Server 2025 update policy brings you the latest SQL engine innovation while retaining database portability to the new major release of SQL Server.</a:t>
            </a:r>
          </a:p>
          <a:p>
            <a:pPr algn="just"/>
            <a:r>
              <a:rPr lang="en-US" dirty="0"/>
              <a:t>Update policy SQL Server 2025 benefit from all the SQL engine features that were gradually added to the Always-up-to-date policy over the past few years, and not available in the SQL Server 2022 update policy. Let’s name few most notable features, with complete list available in the update policy documentation:</a:t>
            </a:r>
          </a:p>
          <a:p>
            <a:pPr marL="171450" indent="-171450" algn="just">
              <a:buFont typeface="Arial" panose="020B0604020202020204" pitchFamily="34" charset="0"/>
              <a:buChar char="•"/>
            </a:pPr>
            <a:r>
              <a:rPr lang="en-US" dirty="0"/>
              <a:t>Optimized locking</a:t>
            </a:r>
          </a:p>
          <a:p>
            <a:pPr marL="171450" indent="-171450" algn="just">
              <a:buFont typeface="Arial" panose="020B0604020202020204" pitchFamily="34" charset="0"/>
              <a:buChar char="•"/>
            </a:pPr>
            <a:r>
              <a:rPr lang="en-US" dirty="0"/>
              <a:t>Mirroring in Fabric</a:t>
            </a:r>
          </a:p>
          <a:p>
            <a:pPr marL="171450" indent="-171450" algn="just">
              <a:buFont typeface="Arial" panose="020B0604020202020204" pitchFamily="34" charset="0"/>
              <a:buChar char="•"/>
            </a:pPr>
            <a:r>
              <a:rPr lang="en-US" dirty="0"/>
              <a:t>Regular expression functions</a:t>
            </a:r>
          </a:p>
          <a:p>
            <a:pPr marL="171450" indent="-171450" algn="just">
              <a:buFont typeface="Arial" panose="020B0604020202020204" pitchFamily="34" charset="0"/>
              <a:buChar char="•"/>
            </a:pPr>
            <a:r>
              <a:rPr lang="en-US" dirty="0"/>
              <a:t>Vector data type and functions</a:t>
            </a:r>
          </a:p>
          <a:p>
            <a:pPr marL="171450" indent="-171450" algn="just">
              <a:buFont typeface="Arial" panose="020B0604020202020204" pitchFamily="34" charset="0"/>
              <a:buChar char="•"/>
            </a:pPr>
            <a:r>
              <a:rPr lang="en-US" dirty="0"/>
              <a:t>JSON data type and aggregate functions</a:t>
            </a:r>
          </a:p>
          <a:p>
            <a:pPr marL="171450" indent="-171450" algn="just">
              <a:buFont typeface="Arial" panose="020B0604020202020204" pitchFamily="34" charset="0"/>
              <a:buChar char="•"/>
            </a:pPr>
            <a:r>
              <a:rPr lang="en-US" dirty="0"/>
              <a:t>Invoking HTTP REST endpoints</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a:xfrm>
            <a:off x="342900" y="855081"/>
            <a:ext cx="3955312" cy="1015283"/>
          </a:xfrm>
        </p:spPr>
        <p:txBody>
          <a:bodyPr/>
          <a:lstStyle/>
          <a:p>
            <a:pPr algn="just"/>
            <a:r>
              <a:rPr lang="en-US" dirty="0">
                <a:hlinkClick r:id="rId2"/>
              </a:rPr>
              <a:t>Generally Available: Azure SQL hub experience in Azure portal</a:t>
            </a:r>
            <a:endParaRPr lang="en-US" dirty="0"/>
          </a:p>
          <a:p>
            <a:pPr algn="just"/>
            <a:r>
              <a:rPr lang="en-US" dirty="0"/>
              <a:t>Azure SQL hub, a new home for everything related to Azure SQL in the Azure portal. </a:t>
            </a:r>
          </a:p>
          <a:p>
            <a:pPr algn="just"/>
            <a:r>
              <a:rPr lang="en-US" dirty="0"/>
              <a:t>The hub helps find the right service quickly and decide, without disrupting existing workflows. </a:t>
            </a:r>
          </a:p>
        </p:txBody>
      </p:sp>
      <p:pic>
        <p:nvPicPr>
          <p:cNvPr id="3" name="Picture 2">
            <a:extLst>
              <a:ext uri="{FF2B5EF4-FFF2-40B4-BE49-F238E27FC236}">
                <a16:creationId xmlns:a16="http://schemas.microsoft.com/office/drawing/2014/main" id="{C0700F84-8870-0493-63A0-8526D28231FF}"/>
              </a:ext>
            </a:extLst>
          </p:cNvPr>
          <p:cNvPicPr>
            <a:picLocks noChangeAspect="1"/>
          </p:cNvPicPr>
          <p:nvPr/>
        </p:nvPicPr>
        <p:blipFill>
          <a:blip r:embed="rId3"/>
          <a:stretch>
            <a:fillRect/>
          </a:stretch>
        </p:blipFill>
        <p:spPr>
          <a:xfrm>
            <a:off x="313707" y="1870364"/>
            <a:ext cx="3984505" cy="2189018"/>
          </a:xfrm>
          <a:prstGeom prst="rect">
            <a:avLst/>
          </a:prstGeom>
        </p:spPr>
      </p:pic>
      <p:sp>
        <p:nvSpPr>
          <p:cNvPr id="6" name="Text Placeholder 13">
            <a:extLst>
              <a:ext uri="{FF2B5EF4-FFF2-40B4-BE49-F238E27FC236}">
                <a16:creationId xmlns:a16="http://schemas.microsoft.com/office/drawing/2014/main" id="{A99C1840-42CB-2AAA-82F4-807BF7A8EB8F}"/>
              </a:ext>
            </a:extLst>
          </p:cNvPr>
          <p:cNvSpPr txBox="1">
            <a:spLocks/>
          </p:cNvSpPr>
          <p:nvPr/>
        </p:nvSpPr>
        <p:spPr>
          <a:xfrm>
            <a:off x="4720937" y="865034"/>
            <a:ext cx="3955312" cy="153482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Generally Available: Confidential computing for Azure Database for PostgreSQL flexible server</a:t>
            </a:r>
            <a:endParaRPr lang="en-US" dirty="0"/>
          </a:p>
          <a:p>
            <a:pPr algn="just"/>
            <a:r>
              <a:rPr lang="en-US" dirty="0"/>
              <a:t>Azure Confidential Computing encrypts data in hardware-based trusted execution environments (TEEs), processing data only when the cloud environment has been verified. When you deploy a</a:t>
            </a:r>
            <a:r>
              <a:rPr lang="en-US" b="1" dirty="0"/>
              <a:t> flexible server instance on a supported confidential compute virtual machine, </a:t>
            </a:r>
            <a:r>
              <a:rPr lang="en-US" dirty="0"/>
              <a:t>you can enhance the security of </a:t>
            </a:r>
            <a:r>
              <a:rPr lang="en-US" b="1" dirty="0"/>
              <a:t>sensitive and regulated data, helping mitigate </a:t>
            </a:r>
            <a:r>
              <a:rPr lang="en-US" dirty="0"/>
              <a:t>unwanted data access by cloud providers, administrators, or external users. </a:t>
            </a:r>
          </a:p>
        </p:txBody>
      </p:sp>
      <p:pic>
        <p:nvPicPr>
          <p:cNvPr id="7" name="Picture 6">
            <a:extLst>
              <a:ext uri="{FF2B5EF4-FFF2-40B4-BE49-F238E27FC236}">
                <a16:creationId xmlns:a16="http://schemas.microsoft.com/office/drawing/2014/main" id="{988B1368-F6EC-CEBD-93B8-CEA30760941A}"/>
              </a:ext>
            </a:extLst>
          </p:cNvPr>
          <p:cNvPicPr>
            <a:picLocks noChangeAspect="1"/>
          </p:cNvPicPr>
          <p:nvPr/>
        </p:nvPicPr>
        <p:blipFill>
          <a:blip r:embed="rId5"/>
          <a:stretch>
            <a:fillRect/>
          </a:stretch>
        </p:blipFill>
        <p:spPr>
          <a:xfrm>
            <a:off x="5648224" y="2310762"/>
            <a:ext cx="2700350" cy="2669072"/>
          </a:xfrm>
          <a:prstGeom prst="rect">
            <a:avLst/>
          </a:prstGeom>
        </p:spPr>
      </p:pic>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t>MS recommends keeping all validations enabled for production environments. Disabling some or all validations is suggested only for testing and development purposes, such as when self-signed certificates are used.</a:t>
            </a:r>
          </a:p>
          <a:p>
            <a:pPr marL="171450" indent="-171450">
              <a:buFont typeface="Arial" panose="020B0604020202020204" pitchFamily="34" charset="0"/>
              <a:buChar char="•"/>
            </a:pPr>
            <a:r>
              <a:rPr lang="en-US" sz="1000" dirty="0"/>
              <a:t>These settings don't apply to test probe functionality when adding a custom Health Probe. </a:t>
            </a:r>
          </a:p>
          <a:p>
            <a:pPr marL="171450" indent="-171450">
              <a:buFont typeface="Arial" panose="020B0604020202020204" pitchFamily="34" charset="0"/>
              <a:buChar char="•"/>
            </a:pPr>
            <a:r>
              <a:rPr lang="en-US" sz="1000" dirty="0"/>
              <a:t>Currently, unsupported for TLS/TCP proxy.</a:t>
            </a:r>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a:xfrm>
            <a:off x="342900" y="855080"/>
            <a:ext cx="3955312" cy="2733247"/>
          </a:xfrm>
        </p:spPr>
        <p:txBody>
          <a:bodyPr/>
          <a:lstStyle/>
          <a:p>
            <a:pPr algn="just"/>
            <a:r>
              <a:rPr lang="en-US" dirty="0">
                <a:hlinkClick r:id="rId2"/>
              </a:rPr>
              <a:t>Generally Available: Backend TLS validation controls in Azure Application Gateway</a:t>
            </a:r>
            <a:endParaRPr lang="en-US" dirty="0"/>
          </a:p>
          <a:p>
            <a:pPr algn="just"/>
            <a:r>
              <a:rPr lang="en-US" dirty="0"/>
              <a:t>When the HTTPS protocol is selected in the Backend Settings of Azure Application Gateway, by default, it </a:t>
            </a:r>
            <a:r>
              <a:rPr lang="en-US" b="1" dirty="0"/>
              <a:t>performs all validations in the TLS </a:t>
            </a:r>
            <a:r>
              <a:rPr lang="en-US" dirty="0"/>
              <a:t>handshake before successfully establishing a connection with a backend server. Azure Application Gateway now supports the following configurable options, giving customers greater flexibility in managing backend TLS behavior across diverse environments. </a:t>
            </a:r>
          </a:p>
          <a:p>
            <a:pPr marL="171450" indent="-171450" algn="just">
              <a:buFont typeface="Arial" panose="020B0604020202020204" pitchFamily="34" charset="0"/>
              <a:buChar char="•"/>
            </a:pPr>
            <a:r>
              <a:rPr lang="en-US" b="1" dirty="0"/>
              <a:t>Enable or disable Certificate chain and expiry verification </a:t>
            </a:r>
          </a:p>
          <a:p>
            <a:pPr marL="171450" indent="-171450" algn="just">
              <a:buFont typeface="Arial" panose="020B0604020202020204" pitchFamily="34" charset="0"/>
              <a:buChar char="•"/>
            </a:pPr>
            <a:r>
              <a:rPr lang="en-US" b="1" dirty="0"/>
              <a:t>Enable or disable SNI verification </a:t>
            </a:r>
          </a:p>
          <a:p>
            <a:pPr algn="just"/>
            <a:r>
              <a:rPr lang="en-US" dirty="0"/>
              <a:t>With these new settings, customers can customize TLS validations to align with their infrastructure needs. </a:t>
            </a:r>
          </a:p>
        </p:txBody>
      </p:sp>
      <p:pic>
        <p:nvPicPr>
          <p:cNvPr id="1026" name="Picture 2" descr="A diagram showing portal view of the TLS validation controls available for customers.">
            <a:extLst>
              <a:ext uri="{FF2B5EF4-FFF2-40B4-BE49-F238E27FC236}">
                <a16:creationId xmlns:a16="http://schemas.microsoft.com/office/drawing/2014/main" id="{B0B2922D-6FFD-AF4A-4A79-0CC0791D55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3218396"/>
            <a:ext cx="3955312" cy="1271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D891-4CE7-3684-E998-D623020E5F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226539-98A3-C40F-4648-61D3893ECB98}"/>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Dedicated backend connection leads to an increase in the number of backend connections and hence could require more resources to support the increased concurrent connections on Application Gateway and the backend servers. On Application Gateway, please consider increasing the number of instances or enabling auto scale.</a:t>
            </a:r>
          </a:p>
          <a:p>
            <a:pPr marL="171450" indent="-171450" algn="just">
              <a:buFont typeface="Arial" panose="020B0604020202020204" pitchFamily="34" charset="0"/>
              <a:buChar char="•"/>
            </a:pPr>
            <a:r>
              <a:rPr lang="en-US" sz="1000" dirty="0"/>
              <a:t>When the backend is a remote server, Application Gateway instances utilize SNAT ports for every connection. As each client connection establishes a dedicated backend connection, SNAT port consumption correspondingly increases. Therefore, it is important to account for potential SNAT port exhaustion. </a:t>
            </a:r>
          </a:p>
          <a:p>
            <a:pPr marL="171450" indent="-171450" algn="just">
              <a:buFont typeface="Arial" panose="020B0604020202020204" pitchFamily="34" charset="0"/>
              <a:buChar char="•"/>
            </a:pPr>
            <a:r>
              <a:rPr lang="en-US" sz="1000" dirty="0"/>
              <a:t>Dedicated Backend connection is not supported with HTTP/2.</a:t>
            </a:r>
          </a:p>
        </p:txBody>
      </p:sp>
      <p:sp>
        <p:nvSpPr>
          <p:cNvPr id="11" name="Title 10">
            <a:extLst>
              <a:ext uri="{FF2B5EF4-FFF2-40B4-BE49-F238E27FC236}">
                <a16:creationId xmlns:a16="http://schemas.microsoft.com/office/drawing/2014/main" id="{498EDA87-FEEC-7025-3A81-E2B223F8F83C}"/>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842EA0-D1D6-E5CA-35A9-265810B8410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72E1AC-FDA0-FB61-4BF0-E75C2B8A1664}"/>
              </a:ext>
            </a:extLst>
          </p:cNvPr>
          <p:cNvSpPr>
            <a:spLocks noGrp="1"/>
          </p:cNvSpPr>
          <p:nvPr>
            <p:ph type="body" sz="quarter" idx="16"/>
          </p:nvPr>
        </p:nvSpPr>
        <p:spPr>
          <a:xfrm>
            <a:off x="342900" y="855080"/>
            <a:ext cx="3955312" cy="1306229"/>
          </a:xfrm>
        </p:spPr>
        <p:txBody>
          <a:bodyPr/>
          <a:lstStyle/>
          <a:p>
            <a:pPr algn="just"/>
            <a:r>
              <a:rPr lang="en-US" dirty="0">
                <a:hlinkClick r:id="rId2"/>
              </a:rPr>
              <a:t>Generally Available: Enabling dedicated connections to backends in Azure Application Gateway</a:t>
            </a:r>
            <a:endParaRPr lang="en-US" dirty="0"/>
          </a:p>
          <a:p>
            <a:pPr algn="just"/>
            <a:r>
              <a:rPr lang="en-US" dirty="0"/>
              <a:t>By default, Application Gateway reuses the idle backend connections to optimize the resource usage of TCP connections, helping both the gateway and the backend servers. With the dedicated connection setting, each incoming client connection is mapped to a distinct backend connection, ensuring one-to-one communication between the frontend and the backend</a:t>
            </a:r>
          </a:p>
        </p:txBody>
      </p:sp>
      <p:pic>
        <p:nvPicPr>
          <p:cNvPr id="2050" name="Picture 2" descr="Screenshot of network flows through Application Gateway layer 7 proxy.">
            <a:extLst>
              <a:ext uri="{FF2B5EF4-FFF2-40B4-BE49-F238E27FC236}">
                <a16:creationId xmlns:a16="http://schemas.microsoft.com/office/drawing/2014/main" id="{36397F2E-33DF-4A5B-C748-1020F63550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951" y="2105453"/>
            <a:ext cx="3091636" cy="286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91198-4444-C6B1-140D-8916FEC9B50E}"/>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A79C8179-59B9-DF40-00C8-FD5A42441919}"/>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5E4E3F08-4B4F-45E1-D7D6-F7727240D82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90D984B5-E2FA-DC1A-3DBB-005524F182F3}"/>
              </a:ext>
            </a:extLst>
          </p:cNvPr>
          <p:cNvSpPr>
            <a:spLocks noGrp="1"/>
          </p:cNvSpPr>
          <p:nvPr>
            <p:ph type="body" sz="quarter" idx="16"/>
          </p:nvPr>
        </p:nvSpPr>
        <p:spPr/>
        <p:txBody>
          <a:bodyPr/>
          <a:lstStyle/>
          <a:p>
            <a:pPr algn="just"/>
            <a:r>
              <a:rPr lang="en-US" dirty="0">
                <a:hlinkClick r:id="rId2"/>
              </a:rPr>
              <a:t>Generally Available: Introducing the new Network Security Hub experience</a:t>
            </a:r>
            <a:endParaRPr lang="en-US" dirty="0"/>
          </a:p>
          <a:p>
            <a:pPr algn="just"/>
            <a:r>
              <a:rPr lang="en-US" dirty="0"/>
              <a:t>The Azure Firewall Manager experience has been </a:t>
            </a:r>
            <a:r>
              <a:rPr lang="en-US" b="1" dirty="0"/>
              <a:t>expanded and rebranded as the Network Security Hub</a:t>
            </a:r>
            <a:r>
              <a:rPr lang="en-US" dirty="0"/>
              <a:t>—a centralized interface that brings together </a:t>
            </a:r>
            <a:r>
              <a:rPr lang="en-US" b="1" dirty="0"/>
              <a:t>Azure Firewall, Web Application Firewall (WAF), and DDoS Protection. </a:t>
            </a:r>
            <a:r>
              <a:rPr lang="en-US" dirty="0"/>
              <a:t>This change is part of a broader effort to simplify the Azure Networking portfolio and better align with customer needs. </a:t>
            </a:r>
          </a:p>
          <a:p>
            <a:pPr algn="just"/>
            <a:r>
              <a:rPr lang="en-US" dirty="0"/>
              <a:t>Key Highlights </a:t>
            </a:r>
          </a:p>
          <a:p>
            <a:pPr marL="171450" indent="-171450" algn="just">
              <a:buFont typeface="Arial" panose="020B0604020202020204" pitchFamily="34" charset="0"/>
              <a:buChar char="•"/>
            </a:pPr>
            <a:r>
              <a:rPr lang="en-US" b="1" dirty="0"/>
              <a:t>Unified experience: </a:t>
            </a:r>
            <a:r>
              <a:rPr lang="en-US" dirty="0"/>
              <a:t>Manage Azure Firewall, WAF, and DDoS Protection from a single hub. </a:t>
            </a:r>
          </a:p>
          <a:p>
            <a:pPr marL="171450" indent="-171450" algn="just">
              <a:buFont typeface="Arial" panose="020B0604020202020204" pitchFamily="34" charset="0"/>
              <a:buChar char="•"/>
            </a:pPr>
            <a:r>
              <a:rPr lang="en-US" b="1" dirty="0"/>
              <a:t>Improved visibility: </a:t>
            </a:r>
            <a:r>
              <a:rPr lang="en-US" dirty="0"/>
              <a:t>Enhanced coverage dashboard shows protection across virtual networks, hubs, and applications. </a:t>
            </a:r>
          </a:p>
          <a:p>
            <a:pPr marL="171450" indent="-171450" algn="just">
              <a:buFont typeface="Arial" panose="020B0604020202020204" pitchFamily="34" charset="0"/>
              <a:buChar char="•"/>
            </a:pPr>
            <a:r>
              <a:rPr lang="en-US" b="1" dirty="0"/>
              <a:t>Azure Advisor integration: </a:t>
            </a:r>
            <a:r>
              <a:rPr lang="en-US" dirty="0"/>
              <a:t>Get personalized recommendations to improve security and optimize performance. </a:t>
            </a:r>
          </a:p>
          <a:p>
            <a:pPr marL="171450" indent="-171450" algn="just">
              <a:buFont typeface="Arial" panose="020B0604020202020204" pitchFamily="34" charset="0"/>
              <a:buChar char="•"/>
            </a:pPr>
            <a:r>
              <a:rPr lang="en-US" b="1" dirty="0"/>
              <a:t>Streamlined navigation: </a:t>
            </a:r>
            <a:r>
              <a:rPr lang="en-US" dirty="0"/>
              <a:t>Easier discovery of services like Virtual Hub deployments and Firewall Policies. </a:t>
            </a:r>
          </a:p>
          <a:p>
            <a:pPr marL="171450" indent="-171450" algn="just">
              <a:buFont typeface="Arial" panose="020B0604020202020204" pitchFamily="34" charset="0"/>
              <a:buChar char="•"/>
            </a:pPr>
            <a:r>
              <a:rPr lang="en-US" b="1" dirty="0"/>
              <a:t>No pricing or support changes to Firewall Manager: </a:t>
            </a:r>
            <a:r>
              <a:rPr lang="en-US" dirty="0"/>
              <a:t>This is a UX and naming update only.</a:t>
            </a:r>
          </a:p>
          <a:p>
            <a:pPr algn="just"/>
            <a:endParaRPr lang="en-US" dirty="0"/>
          </a:p>
        </p:txBody>
      </p:sp>
      <p:pic>
        <p:nvPicPr>
          <p:cNvPr id="3" name="Picture 2">
            <a:extLst>
              <a:ext uri="{FF2B5EF4-FFF2-40B4-BE49-F238E27FC236}">
                <a16:creationId xmlns:a16="http://schemas.microsoft.com/office/drawing/2014/main" id="{96A30CE3-AD7E-94BD-DEAC-E50BA5D0882C}"/>
              </a:ext>
            </a:extLst>
          </p:cNvPr>
          <p:cNvPicPr>
            <a:picLocks noChangeAspect="1"/>
          </p:cNvPicPr>
          <p:nvPr/>
        </p:nvPicPr>
        <p:blipFill>
          <a:blip r:embed="rId3"/>
          <a:stretch>
            <a:fillRect/>
          </a:stretch>
        </p:blipFill>
        <p:spPr>
          <a:xfrm>
            <a:off x="4494502" y="855080"/>
            <a:ext cx="3933178" cy="2092038"/>
          </a:xfrm>
          <a:prstGeom prst="rect">
            <a:avLst/>
          </a:prstGeom>
        </p:spPr>
      </p:pic>
    </p:spTree>
    <p:extLst>
      <p:ext uri="{BB962C8B-B14F-4D97-AF65-F5344CB8AC3E}">
        <p14:creationId xmlns:p14="http://schemas.microsoft.com/office/powerpoint/2010/main" val="122116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4FD2C-8155-2D94-F89A-A815AA6E4F5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5E76E37-235F-F5BE-DE95-A1673340F669}"/>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4E03193E-E6C0-C026-1CD6-643DC1C554C3}"/>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DA610DB-1B75-BFFB-B511-F8C61DA8A81D}"/>
              </a:ext>
            </a:extLst>
          </p:cNvPr>
          <p:cNvSpPr>
            <a:spLocks noGrp="1"/>
          </p:cNvSpPr>
          <p:nvPr>
            <p:ph type="body" sz="quarter" idx="16"/>
          </p:nvPr>
        </p:nvSpPr>
        <p:spPr/>
        <p:txBody>
          <a:bodyPr/>
          <a:lstStyle/>
          <a:p>
            <a:pPr algn="just"/>
            <a:r>
              <a:rPr lang="en-US" dirty="0">
                <a:hlinkClick r:id="rId2"/>
              </a:rPr>
              <a:t>Azure Networking Portfolio Consolidation</a:t>
            </a:r>
            <a:endParaRPr lang="en-US" dirty="0"/>
          </a:p>
          <a:p>
            <a:pPr algn="just"/>
            <a:r>
              <a:rPr lang="en-US" dirty="0"/>
              <a:t>That's why we're excited to introduce a more focused, streamlined, and intuitive experience across Azure.com, the Azure portal, and our documentation pivoting around four core networking scenarios:</a:t>
            </a:r>
          </a:p>
          <a:p>
            <a:pPr marL="171450" indent="-171450" algn="just">
              <a:buFont typeface="Arial" panose="020B0604020202020204" pitchFamily="34" charset="0"/>
              <a:buChar char="•"/>
            </a:pPr>
            <a:r>
              <a:rPr lang="en-US" b="1" dirty="0"/>
              <a:t>Network foundations: </a:t>
            </a:r>
            <a:r>
              <a:rPr lang="en-US" dirty="0"/>
              <a:t>Network foundations provide the core connectivity for your resources, using Virtual Network, Private Link, and DNS to build the foundation for your Azure network. </a:t>
            </a:r>
          </a:p>
          <a:p>
            <a:pPr marL="171450" indent="-171450" algn="just">
              <a:buFont typeface="Arial" panose="020B0604020202020204" pitchFamily="34" charset="0"/>
              <a:buChar char="•"/>
            </a:pPr>
            <a:r>
              <a:rPr lang="en-US" b="1" dirty="0"/>
              <a:t>Hybrid connectivity: </a:t>
            </a:r>
            <a:r>
              <a:rPr lang="en-US" dirty="0"/>
              <a:t>Hybrid connectivity securely connects on-premises, private, and public cloud environments, enabling seamless integration, global availability, and end-to-end visibility, presenting major opportunities as organizations advance their cloud transformation. </a:t>
            </a:r>
          </a:p>
          <a:p>
            <a:pPr marL="171450" indent="-171450" algn="just">
              <a:buFont typeface="Arial" panose="020B0604020202020204" pitchFamily="34" charset="0"/>
              <a:buChar char="•"/>
            </a:pPr>
            <a:r>
              <a:rPr lang="en-US" b="1" dirty="0"/>
              <a:t>Load balancing and content delivery</a:t>
            </a:r>
            <a:r>
              <a:rPr lang="en-US" dirty="0"/>
              <a:t>: Load balancing and content delivery helps you choose the right option to ensure your applications are fast, reliable, and tailored to your business needs. </a:t>
            </a:r>
          </a:p>
          <a:p>
            <a:pPr marL="171450" indent="-171450" algn="just">
              <a:buFont typeface="Arial" panose="020B0604020202020204" pitchFamily="34" charset="0"/>
              <a:buChar char="•"/>
            </a:pPr>
            <a:r>
              <a:rPr lang="en-US" b="1" dirty="0"/>
              <a:t>Network security: </a:t>
            </a:r>
            <a:r>
              <a:rPr lang="en-US" dirty="0"/>
              <a:t>Securing environment is just as essential as building and connecting it. The Network Security hub brings together Azure Firewall, DDoS Protection, and Web Application Firewall (WAF) to provide a centralized, unified approach to cloud protection. With unified controls, it helps you manage security more efficiently and strengthen your security posture. </a:t>
            </a:r>
          </a:p>
        </p:txBody>
      </p:sp>
      <p:pic>
        <p:nvPicPr>
          <p:cNvPr id="3" name="Picture 2">
            <a:extLst>
              <a:ext uri="{FF2B5EF4-FFF2-40B4-BE49-F238E27FC236}">
                <a16:creationId xmlns:a16="http://schemas.microsoft.com/office/drawing/2014/main" id="{DA8ABD59-8841-7288-9FAD-EF6005F55E8B}"/>
              </a:ext>
            </a:extLst>
          </p:cNvPr>
          <p:cNvPicPr>
            <a:picLocks noChangeAspect="1"/>
          </p:cNvPicPr>
          <p:nvPr/>
        </p:nvPicPr>
        <p:blipFill>
          <a:blip r:embed="rId3"/>
          <a:stretch>
            <a:fillRect/>
          </a:stretch>
        </p:blipFill>
        <p:spPr>
          <a:xfrm>
            <a:off x="4482692" y="935181"/>
            <a:ext cx="4528967" cy="2660073"/>
          </a:xfrm>
          <a:prstGeom prst="rect">
            <a:avLst/>
          </a:prstGeom>
        </p:spPr>
      </p:pic>
    </p:spTree>
    <p:extLst>
      <p:ext uri="{BB962C8B-B14F-4D97-AF65-F5344CB8AC3E}">
        <p14:creationId xmlns:p14="http://schemas.microsoft.com/office/powerpoint/2010/main" val="426815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Automated Remediation for Malware Detection - Defender for Storage</a:t>
            </a:r>
            <a:endParaRPr lang="en-US" dirty="0"/>
          </a:p>
          <a:p>
            <a:pPr algn="just"/>
            <a:r>
              <a:rPr lang="en-US" dirty="0"/>
              <a:t>Anytime that a blob is found malicious (malicious content was found in the blob), the Automated Remediation feature will kick in and soft-delete the blob.</a:t>
            </a:r>
          </a:p>
          <a:p>
            <a:pPr algn="just"/>
            <a:r>
              <a:rPr lang="en-US" dirty="0"/>
              <a:t>As soon as you enable Automated Remediation for Malware Detection, at the subscription level or storage account level, under “Data Management”, two settings will get automatically configured:</a:t>
            </a:r>
          </a:p>
          <a:p>
            <a:pPr marL="171450" indent="-171450" algn="just">
              <a:buFont typeface="Arial" panose="020B0604020202020204" pitchFamily="34" charset="0"/>
              <a:buChar char="•"/>
            </a:pPr>
            <a:r>
              <a:rPr lang="en-US" dirty="0"/>
              <a:t>Enable soft delete for blobs</a:t>
            </a:r>
          </a:p>
          <a:p>
            <a:pPr marL="514350" lvl="1" indent="-171450" algn="just">
              <a:buFont typeface="Arial" panose="020B0604020202020204" pitchFamily="34" charset="0"/>
              <a:buChar char="•"/>
            </a:pPr>
            <a:r>
              <a:rPr lang="en-US" sz="1000" dirty="0">
                <a:latin typeface="+mj-lt"/>
              </a:rPr>
              <a:t>Keep deleted blobs for (in days): 7 days (if this was not configured. If you had a different retention period, we will not modify it)</a:t>
            </a:r>
          </a:p>
          <a:p>
            <a:pPr marL="171450" indent="-171450" algn="just">
              <a:buFont typeface="Arial" panose="020B0604020202020204" pitchFamily="34" charset="0"/>
              <a:buChar char="•"/>
            </a:pPr>
            <a:r>
              <a:rPr lang="en-US" dirty="0"/>
              <a:t>Enable soft delete for containers</a:t>
            </a:r>
          </a:p>
          <a:p>
            <a:pPr marL="514350" lvl="1" indent="-171450" algn="just">
              <a:buFont typeface="Arial" panose="020B0604020202020204" pitchFamily="34" charset="0"/>
              <a:buChar char="•"/>
            </a:pPr>
            <a:r>
              <a:rPr lang="en-US" sz="1000" dirty="0">
                <a:latin typeface="+mj-lt"/>
              </a:rPr>
              <a:t>Keep deleted containers for (in days): 7 days (if this was not configured. If you had a different retention period, we will not modify it)</a:t>
            </a:r>
          </a:p>
          <a:p>
            <a:pPr algn="just"/>
            <a:r>
              <a:rPr lang="en-US" dirty="0"/>
              <a:t>This configuration will let you “undelete” or “recover” the deleted blobs.</a:t>
            </a:r>
          </a:p>
        </p:txBody>
      </p:sp>
      <p:pic>
        <p:nvPicPr>
          <p:cNvPr id="3074" name="Picture 2" descr="Screenshot of Microsoft Defender for Storage advanced settings page.">
            <a:extLst>
              <a:ext uri="{FF2B5EF4-FFF2-40B4-BE49-F238E27FC236}">
                <a16:creationId xmlns:a16="http://schemas.microsoft.com/office/drawing/2014/main" id="{B945C75C-02D6-57FF-16B3-8AEE14F14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857" y="855080"/>
            <a:ext cx="3934409" cy="399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DDB4-7621-798A-090B-3F48CD980D51}"/>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812FFA8-51B7-6884-CF0E-C93CC8AFDF47}"/>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181E9D90-FC8D-4BB4-1192-06287944D69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7653CBA-7798-1DDA-935D-84A87F7469B1}"/>
              </a:ext>
            </a:extLst>
          </p:cNvPr>
          <p:cNvSpPr>
            <a:spLocks noGrp="1"/>
          </p:cNvSpPr>
          <p:nvPr>
            <p:ph type="body" sz="quarter" idx="16"/>
          </p:nvPr>
        </p:nvSpPr>
        <p:spPr>
          <a:xfrm>
            <a:off x="342900" y="855081"/>
            <a:ext cx="3955312" cy="1716670"/>
          </a:xfrm>
        </p:spPr>
        <p:txBody>
          <a:bodyPr/>
          <a:lstStyle/>
          <a:p>
            <a:pPr algn="just"/>
            <a:r>
              <a:rPr lang="en-US" dirty="0">
                <a:hlinkClick r:id="rId2"/>
              </a:rPr>
              <a:t>Retirement: </a:t>
            </a:r>
            <a:r>
              <a:rPr lang="en-US" dirty="0" err="1">
                <a:hlinkClick r:id="rId2"/>
              </a:rPr>
              <a:t>hsmPlatform</a:t>
            </a:r>
            <a:r>
              <a:rPr lang="en-US" dirty="0">
                <a:hlinkClick r:id="rId2"/>
              </a:rPr>
              <a:t> 1 Keys in Azure Key Vault</a:t>
            </a:r>
            <a:endParaRPr lang="en-US" dirty="0"/>
          </a:p>
          <a:p>
            <a:pPr algn="just"/>
            <a:r>
              <a:rPr lang="en-US" dirty="0"/>
              <a:t>As part of our ongoing commitment to improving security and performance, MS will be retiring support for </a:t>
            </a:r>
            <a:r>
              <a:rPr lang="en-US" dirty="0" err="1"/>
              <a:t>hsmPlatform</a:t>
            </a:r>
            <a:r>
              <a:rPr lang="en-US" dirty="0"/>
              <a:t> 1 keys, effective September 15, 2028. </a:t>
            </a:r>
          </a:p>
          <a:p>
            <a:pPr algn="just"/>
            <a:r>
              <a:rPr lang="en-US" dirty="0"/>
              <a:t>To ensure the continued security and functionality of operations, MS recommends transitioning to </a:t>
            </a:r>
            <a:r>
              <a:rPr lang="en-US" dirty="0" err="1"/>
              <a:t>hsmPlatform</a:t>
            </a:r>
            <a:r>
              <a:rPr lang="en-US" dirty="0"/>
              <a:t> 2 keys as soon as possible.</a:t>
            </a:r>
          </a:p>
          <a:p>
            <a:pPr algn="just"/>
            <a:r>
              <a:rPr lang="en-US" dirty="0"/>
              <a:t>Please note that:</a:t>
            </a:r>
          </a:p>
          <a:p>
            <a:pPr marL="171450" indent="-171450" algn="just">
              <a:buFont typeface="Arial" panose="020B0604020202020204" pitchFamily="34" charset="0"/>
              <a:buChar char="•"/>
            </a:pPr>
            <a:r>
              <a:rPr lang="en-US" dirty="0"/>
              <a:t>Keys cannot be directly transferred from </a:t>
            </a:r>
            <a:r>
              <a:rPr lang="en-US" dirty="0" err="1"/>
              <a:t>hsmPlatform</a:t>
            </a:r>
            <a:r>
              <a:rPr lang="en-US" dirty="0"/>
              <a:t> 1 to </a:t>
            </a:r>
            <a:r>
              <a:rPr lang="en-US" dirty="0" err="1"/>
              <a:t>hsmPlatform</a:t>
            </a:r>
            <a:r>
              <a:rPr lang="en-US" dirty="0"/>
              <a:t> 2.</a:t>
            </a:r>
          </a:p>
        </p:txBody>
      </p:sp>
    </p:spTree>
    <p:extLst>
      <p:ext uri="{BB962C8B-B14F-4D97-AF65-F5344CB8AC3E}">
        <p14:creationId xmlns:p14="http://schemas.microsoft.com/office/powerpoint/2010/main" val="310771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1228</TotalTime>
  <Words>3738</Words>
  <Application>Microsoft Office PowerPoint</Application>
  <PresentationFormat>On-screen Show (16:9)</PresentationFormat>
  <Paragraphs>189</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Human Sans</vt:lpstr>
      <vt:lpstr>Human Sans Regular</vt:lpstr>
      <vt:lpstr>Continuum Theme</vt:lpstr>
      <vt:lpstr>Azure Times #179</vt:lpstr>
      <vt:lpstr>PowerPoint Presentation</vt:lpstr>
      <vt:lpstr>Networking Updates</vt:lpstr>
      <vt:lpstr>Networking Updates</vt:lpstr>
      <vt:lpstr>Networking Updates</vt:lpstr>
      <vt:lpstr>Networking Updates</vt:lpstr>
      <vt:lpstr>PowerPoint Presentation</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Compute Updates</vt:lpstr>
      <vt:lpstr>Compute Updates</vt:lpstr>
      <vt:lpstr>Compute Updates</vt:lpstr>
      <vt:lpstr>PowerPoint Presentation</vt:lpstr>
      <vt:lpstr>Storage &amp; Data Updates</vt:lpstr>
      <vt:lpstr>PowerPoint Presentation</vt:lpstr>
      <vt:lpstr>Databases Updates</vt:lpstr>
      <vt:lpstr>Databases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208</cp:revision>
  <dcterms:created xsi:type="dcterms:W3CDTF">2018-01-26T19:23:30Z</dcterms:created>
  <dcterms:modified xsi:type="dcterms:W3CDTF">2025-09-20T07:41:27Z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