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3"/>
  </p:notesMasterIdLst>
  <p:handoutMasterIdLst>
    <p:handoutMasterId r:id="rId34"/>
  </p:handoutMasterIdLst>
  <p:sldIdLst>
    <p:sldId id="2142532340" r:id="rId5"/>
    <p:sldId id="2146847045" r:id="rId6"/>
    <p:sldId id="10657" r:id="rId7"/>
    <p:sldId id="2146847046" r:id="rId8"/>
    <p:sldId id="2146847089" r:id="rId9"/>
    <p:sldId id="2146847048" r:id="rId10"/>
    <p:sldId id="2146847132" r:id="rId11"/>
    <p:sldId id="2146847157" r:id="rId12"/>
    <p:sldId id="2146847049" r:id="rId13"/>
    <p:sldId id="2146847131" r:id="rId14"/>
    <p:sldId id="2146847156" r:id="rId15"/>
    <p:sldId id="2146847050" r:id="rId16"/>
    <p:sldId id="2146847135" r:id="rId17"/>
    <p:sldId id="2146847136" r:id="rId18"/>
    <p:sldId id="2146847134" r:id="rId19"/>
    <p:sldId id="2146847096" r:id="rId20"/>
    <p:sldId id="2146847052" r:id="rId21"/>
    <p:sldId id="2146847137" r:id="rId22"/>
    <p:sldId id="2146847138" r:id="rId23"/>
    <p:sldId id="2146847158" r:id="rId24"/>
    <p:sldId id="2146847103" r:id="rId25"/>
    <p:sldId id="2146847058" r:id="rId26"/>
    <p:sldId id="2146847146" r:id="rId27"/>
    <p:sldId id="2146847147" r:id="rId28"/>
    <p:sldId id="2146847148" r:id="rId29"/>
    <p:sldId id="2146847085" r:id="rId30"/>
    <p:sldId id="2146847084" r:id="rId31"/>
    <p:sldId id="2146847064" r:id="rId3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132"/>
            <p14:sldId id="2146847157"/>
            <p14:sldId id="2146847049"/>
            <p14:sldId id="2146847131"/>
            <p14:sldId id="2146847156"/>
          </p14:sldIdLst>
        </p14:section>
        <p14:section name="Compute" id="{05AA80BB-8802-49AB-8336-A884227CE2F7}">
          <p14:sldIdLst>
            <p14:sldId id="2146847050"/>
            <p14:sldId id="2146847135"/>
            <p14:sldId id="2146847136"/>
            <p14:sldId id="2146847134"/>
            <p14:sldId id="2146847096"/>
          </p14:sldIdLst>
        </p14:section>
        <p14:section name="Storage &amp; Data" id="{1F159046-CE0A-45BC-9D5B-6E6C95980F78}">
          <p14:sldIdLst>
            <p14:sldId id="2146847052"/>
            <p14:sldId id="2146847137"/>
            <p14:sldId id="2146847138"/>
            <p14:sldId id="2146847158"/>
          </p14:sldIdLst>
        </p14:section>
        <p14:section name="Databases" id="{AEAFAE72-AD56-48F3-926B-38BAE269038F}">
          <p14:sldIdLst>
            <p14:sldId id="2146847103"/>
          </p14:sldIdLst>
        </p14:section>
        <p14:section name="Integration" id="{ACBD46A3-6F1C-451B-A154-0A056E0DEFF6}">
          <p14:sldIdLst/>
        </p14:section>
        <p14:section name="ML &amp; AI &amp; IOT" id="{F4E1EAF1-55E9-4CA4-8ADC-28B69C1D66D2}">
          <p14:sldIdLst>
            <p14:sldId id="2146847058"/>
            <p14:sldId id="2146847146"/>
            <p14:sldId id="2146847147"/>
            <p14:sldId id="2146847148"/>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9/27/2025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9/26/2025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techcommunity.microsoft.com/blog/azurearcblog/announcing-the-general-availability-of-the-azure-arc-gateway-for-arc-enabled-ser/4456356"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blog/azurearcblog/announcing-the-general-availability-of-arc-gateway-for-azure-local/4456256" TargetMode="External"/><Relationship Id="rId1" Type="http://schemas.openxmlformats.org/officeDocument/2006/relationships/slideLayout" Target="../slideLayouts/slideLayout7.xml"/><Relationship Id="rId4" Type="http://schemas.openxmlformats.org/officeDocument/2006/relationships/hyperlink" Target="https://azure.microsoft.com/ru-ru/updates?id=502998"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zure.microsoft.com/ru-ru/updates?id=493779"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500016" TargetMode="External"/><Relationship Id="rId2" Type="http://schemas.openxmlformats.org/officeDocument/2006/relationships/hyperlink" Target="https://azure.microsoft.com/ru-ru/updates?id=497368"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ru-ru/updates?id=500573" TargetMode="External"/><Relationship Id="rId2" Type="http://schemas.openxmlformats.org/officeDocument/2006/relationships/hyperlink" Target="https://azure.microsoft.com/ru-ru/updates?id=499451"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ru-ru/updates?id=503883"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zure.microsoft.com/ru-ru/updates?id=503687"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ru-ru/updates?id=498563"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techcommunity.microsoft.com/blog/adforpostgresql/postgresql-18-preview-on-azure-postgres-flexible-server/4456388"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ru-ru/updates?id=503603" TargetMode="External"/><Relationship Id="rId2" Type="http://schemas.openxmlformats.org/officeDocument/2006/relationships/hyperlink" Target="https://techcommunity.microsoft.com/blog/azure-ai-foundry-blog/announcing-gpt%E2%80%915%E2%80%91codex-redefining-developer-experience-in-azure-ai-foundry/4455524"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techcommunity.microsoft.com/blog/azure-ai-foundry-blog/announcing-the-grok-4-fast-models-from-xai-now-available-in-azure-ai-foundry/4456701"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azure.microsoft.com/ru-ru/updates?id=499851"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503909" TargetMode="External"/><Relationship Id="rId2" Type="http://schemas.openxmlformats.org/officeDocument/2006/relationships/hyperlink" Target="https://techcommunity.microsoft.com/blog/azurenetworksecurityblog/azure-ddos-protection-now-supports-quic-protocol-%E2%80%94-securing-the-future-of-http3-/445652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echcommunity.microsoft.com/blog/azurecompute/microsoft-azure-introduces-azure-integrated-hsm-a-key-cache-for-virtual-machines/4456283"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azure.microsoft.com/ru-ru/updates?id=503641"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learn.microsoft.com/en-us/azure/container-apps/grafana-dashboards?wt.mc_id=MVP_441900"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ru-ru/updates?id=503622" TargetMode="External"/><Relationship Id="rId2" Type="http://schemas.openxmlformats.org/officeDocument/2006/relationships/hyperlink" Target="https://azure.microsoft.com/ru-ru/updates?id=503806"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#180</a:t>
            </a:r>
          </a:p>
        </p:txBody>
      </p:sp>
      <p:sp>
        <p:nvSpPr>
          <p:cNvPr id="4" name="Text Placeholder 3"/>
          <p:cNvSpPr>
            <a:spLocks noGrp="1"/>
          </p:cNvSpPr>
          <p:nvPr>
            <p:ph type="body" sz="quarter" idx="11"/>
          </p:nvPr>
        </p:nvSpPr>
        <p:spPr/>
        <p:txBody>
          <a:bodyPr/>
          <a:lstStyle/>
          <a:p>
            <a:r>
              <a:rPr lang="en-US" spc="300" dirty="0"/>
              <a:t>September 29,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0E0244-34EC-E9DD-ACD9-50A13C40D4E3}"/>
              </a:ext>
            </a:extLst>
          </p:cNvPr>
          <p:cNvSpPr>
            <a:spLocks noGrp="1"/>
          </p:cNvSpPr>
          <p:nvPr>
            <p:ph type="body" sz="quarter" idx="10"/>
          </p:nvPr>
        </p:nvSpPr>
        <p:spPr/>
        <p:txBody>
          <a:bodyPr/>
          <a:lstStyle/>
          <a:p>
            <a:pPr algn="just"/>
            <a:r>
              <a:rPr lang="en-US" sz="1000" dirty="0"/>
              <a:t>Arc gateway introduces two components that work together to streamline connectivity:</a:t>
            </a:r>
          </a:p>
          <a:p>
            <a:pPr marL="171450" indent="-171450" algn="just">
              <a:buFont typeface="Arial" panose="020B0604020202020204" pitchFamily="34" charset="0"/>
              <a:buChar char="•"/>
            </a:pPr>
            <a:r>
              <a:rPr lang="en-US" sz="1000" b="1" dirty="0"/>
              <a:t>Arc gateway (Azure resource): </a:t>
            </a:r>
            <a:r>
              <a:rPr lang="en-US" sz="1000" dirty="0"/>
              <a:t>A single, unique endpoint in Azure tenant that receives incoming traffic from on‑premises Arc workloads and forwards it to the right Azure services.</a:t>
            </a:r>
          </a:p>
          <a:p>
            <a:pPr marL="171450" indent="-171450" algn="just">
              <a:buFont typeface="Arial" panose="020B0604020202020204" pitchFamily="34" charset="0"/>
              <a:buChar char="•"/>
            </a:pPr>
            <a:r>
              <a:rPr lang="en-US" sz="1000" b="1" dirty="0"/>
              <a:t>Azure Arc Proxy (on every Arc‑enabled server): </a:t>
            </a:r>
            <a:r>
              <a:rPr lang="en-US" sz="1000" dirty="0"/>
              <a:t>A component of the connected machine agent that routes agent and extension traffic to Azure via the Arc gateway endpoint. It’s part of the core Arc agent; no separate install is required. </a:t>
            </a:r>
          </a:p>
          <a:p>
            <a:pPr algn="just"/>
            <a:r>
              <a:rPr lang="en-US" sz="1000" dirty="0"/>
              <a:t>At a high level, traffic flows: </a:t>
            </a:r>
            <a:r>
              <a:rPr lang="en-US" sz="1000" b="1" dirty="0"/>
              <a:t>Arc agent → Arc Proxy → Enterprise Proxy → Arc gateway → Target Azure service.</a:t>
            </a:r>
          </a:p>
          <a:p>
            <a:pPr algn="just"/>
            <a:r>
              <a:rPr lang="en-US" sz="1000" dirty="0"/>
              <a:t>As part of this GA release, common Arc‑enabled Server scenarios are supported through the gateway, including:</a:t>
            </a:r>
          </a:p>
          <a:p>
            <a:pPr marL="171450" indent="-171450" algn="just">
              <a:buFont typeface="Arial" panose="020B0604020202020204" pitchFamily="34" charset="0"/>
              <a:buChar char="•"/>
            </a:pPr>
            <a:r>
              <a:rPr lang="en-US" sz="1000" dirty="0"/>
              <a:t>Windows Admin Center</a:t>
            </a:r>
          </a:p>
          <a:p>
            <a:pPr marL="171450" indent="-171450" algn="just">
              <a:buFont typeface="Arial" panose="020B0604020202020204" pitchFamily="34" charset="0"/>
              <a:buChar char="•"/>
            </a:pPr>
            <a:r>
              <a:rPr lang="en-US" sz="1000" dirty="0"/>
              <a:t>SSH</a:t>
            </a:r>
          </a:p>
          <a:p>
            <a:pPr marL="171450" indent="-171450" algn="just">
              <a:buFont typeface="Arial" panose="020B0604020202020204" pitchFamily="34" charset="0"/>
              <a:buChar char="•"/>
            </a:pPr>
            <a:r>
              <a:rPr lang="en-US" sz="1000" dirty="0"/>
              <a:t>Extended Security Updates (ESU)</a:t>
            </a:r>
          </a:p>
          <a:p>
            <a:pPr marL="171450" indent="-171450" algn="just">
              <a:buFont typeface="Arial" panose="020B0604020202020204" pitchFamily="34" charset="0"/>
              <a:buChar char="•"/>
            </a:pPr>
            <a:r>
              <a:rPr lang="en-US" sz="1000" dirty="0"/>
              <a:t>Azure Extension for SQL Server</a:t>
            </a:r>
          </a:p>
        </p:txBody>
      </p:sp>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a:xfrm>
            <a:off x="342900" y="855080"/>
            <a:ext cx="3955312" cy="1645665"/>
          </a:xfrm>
        </p:spPr>
        <p:txBody>
          <a:bodyPr/>
          <a:lstStyle/>
          <a:p>
            <a:pPr algn="just"/>
            <a:r>
              <a:rPr lang="en-US" dirty="0">
                <a:hlinkClick r:id="rId2"/>
              </a:rPr>
              <a:t>General Availability of the Azure Arc Gateway for Arc-enabled Servers!</a:t>
            </a:r>
            <a:endParaRPr lang="en-US" dirty="0"/>
          </a:p>
          <a:p>
            <a:pPr algn="just"/>
            <a:r>
              <a:rPr lang="en-US" dirty="0"/>
              <a:t>Arc gateway dramatically simplifies the network configuration required to use Azure Arc by </a:t>
            </a:r>
            <a:r>
              <a:rPr lang="en-US" b="1" dirty="0"/>
              <a:t>consolidating outbound connectivity through a small, predictable set of endpoints</a:t>
            </a:r>
            <a:r>
              <a:rPr lang="en-US" dirty="0"/>
              <a:t>. For customers operating behind enterprise proxies or firewalls, this means faster onboarding, fewer change requests, and a smoother path to value with Azure Arc.</a:t>
            </a:r>
          </a:p>
          <a:p>
            <a:pPr algn="just"/>
            <a:r>
              <a:rPr lang="en-US" dirty="0"/>
              <a:t>Customers previously had to allow </a:t>
            </a:r>
            <a:r>
              <a:rPr lang="en-US" b="1" dirty="0"/>
              <a:t>19 distinct endpoints. </a:t>
            </a:r>
            <a:r>
              <a:rPr lang="en-US" dirty="0"/>
              <a:t>With Arc gateway GA, can do the same with just 7, a ~63% reduction that removes friction for security and networking teams. </a:t>
            </a:r>
          </a:p>
        </p:txBody>
      </p:sp>
      <p:pic>
        <p:nvPicPr>
          <p:cNvPr id="3" name="Picture 2">
            <a:extLst>
              <a:ext uri="{FF2B5EF4-FFF2-40B4-BE49-F238E27FC236}">
                <a16:creationId xmlns:a16="http://schemas.microsoft.com/office/drawing/2014/main" id="{1B48B562-D7FC-AA64-C10E-E2A75A5D832D}"/>
              </a:ext>
            </a:extLst>
          </p:cNvPr>
          <p:cNvPicPr>
            <a:picLocks noChangeAspect="1"/>
          </p:cNvPicPr>
          <p:nvPr/>
        </p:nvPicPr>
        <p:blipFill>
          <a:blip r:embed="rId3"/>
          <a:stretch>
            <a:fillRect/>
          </a:stretch>
        </p:blipFill>
        <p:spPr>
          <a:xfrm>
            <a:off x="342901" y="2521089"/>
            <a:ext cx="4035136" cy="2296159"/>
          </a:xfrm>
          <a:prstGeom prst="rect">
            <a:avLst/>
          </a:prstGeom>
        </p:spPr>
      </p:pic>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7EED62-BC20-66B0-EB70-14AACB73DB94}"/>
              </a:ext>
            </a:extLst>
          </p:cNvPr>
          <p:cNvSpPr>
            <a:spLocks noGrp="1"/>
          </p:cNvSpPr>
          <p:nvPr>
            <p:ph type="title"/>
          </p:nvPr>
        </p:nvSpPr>
        <p:spPr/>
        <p:txBody>
          <a:bodyPr/>
          <a:lstStyle/>
          <a:p>
            <a:r>
              <a:rPr lang="en-US" sz="1600" dirty="0"/>
              <a:t>Management &amp; Governance Updates</a:t>
            </a:r>
            <a:endParaRPr lang="en-US" dirty="0"/>
          </a:p>
        </p:txBody>
      </p:sp>
      <p:sp>
        <p:nvSpPr>
          <p:cNvPr id="4" name="Text Placeholder 3">
            <a:extLst>
              <a:ext uri="{FF2B5EF4-FFF2-40B4-BE49-F238E27FC236}">
                <a16:creationId xmlns:a16="http://schemas.microsoft.com/office/drawing/2014/main" id="{D569A283-5F16-5E0E-936C-6F64377E82B6}"/>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1760F2C-CD86-5C60-7E8C-569891B9BB3E}"/>
              </a:ext>
            </a:extLst>
          </p:cNvPr>
          <p:cNvSpPr>
            <a:spLocks noGrp="1"/>
          </p:cNvSpPr>
          <p:nvPr>
            <p:ph type="body" sz="quarter" idx="16"/>
          </p:nvPr>
        </p:nvSpPr>
        <p:spPr>
          <a:xfrm>
            <a:off x="342900" y="855081"/>
            <a:ext cx="3955312" cy="1236956"/>
          </a:xfrm>
        </p:spPr>
        <p:txBody>
          <a:bodyPr/>
          <a:lstStyle/>
          <a:p>
            <a:pPr algn="just"/>
            <a:r>
              <a:rPr lang="en-US" dirty="0">
                <a:hlinkClick r:id="rId2"/>
              </a:rPr>
              <a:t>Announcing the General Availability of Arc Gateway for Azure Local</a:t>
            </a:r>
            <a:endParaRPr lang="en-US" dirty="0"/>
          </a:p>
          <a:p>
            <a:pPr algn="just"/>
            <a:r>
              <a:rPr lang="en-US" dirty="0"/>
              <a:t>Azure Local with the Arc gateway simplifies and secures the connectivity of your on-premises servers to Azure. Instead of managing </a:t>
            </a:r>
            <a:r>
              <a:rPr lang="en-US" b="1" dirty="0"/>
              <a:t>hundreds of firewall </a:t>
            </a:r>
            <a:r>
              <a:rPr lang="en-US" dirty="0"/>
              <a:t>rules, you only need to allow </a:t>
            </a:r>
            <a:r>
              <a:rPr lang="en-US" b="1" dirty="0"/>
              <a:t>fewer than 30 outbound connections. </a:t>
            </a:r>
            <a:r>
              <a:rPr lang="en-US" dirty="0"/>
              <a:t>This significantly reduces administrative overhead, enhances security, and simplifies compliance with your organization's policies.</a:t>
            </a:r>
          </a:p>
        </p:txBody>
      </p:sp>
      <p:pic>
        <p:nvPicPr>
          <p:cNvPr id="9" name="Picture 8">
            <a:extLst>
              <a:ext uri="{FF2B5EF4-FFF2-40B4-BE49-F238E27FC236}">
                <a16:creationId xmlns:a16="http://schemas.microsoft.com/office/drawing/2014/main" id="{B18F3C65-A63F-7BA8-21CA-6C2FE027EBF5}"/>
              </a:ext>
            </a:extLst>
          </p:cNvPr>
          <p:cNvPicPr>
            <a:picLocks noChangeAspect="1"/>
          </p:cNvPicPr>
          <p:nvPr/>
        </p:nvPicPr>
        <p:blipFill>
          <a:blip r:embed="rId3"/>
          <a:stretch>
            <a:fillRect/>
          </a:stretch>
        </p:blipFill>
        <p:spPr>
          <a:xfrm>
            <a:off x="222562" y="2054365"/>
            <a:ext cx="4086387" cy="2675658"/>
          </a:xfrm>
          <a:prstGeom prst="rect">
            <a:avLst/>
          </a:prstGeom>
        </p:spPr>
      </p:pic>
      <p:sp>
        <p:nvSpPr>
          <p:cNvPr id="14" name="Text Placeholder 13">
            <a:extLst>
              <a:ext uri="{FF2B5EF4-FFF2-40B4-BE49-F238E27FC236}">
                <a16:creationId xmlns:a16="http://schemas.microsoft.com/office/drawing/2014/main" id="{B4278EE4-80FF-FF66-93C7-3BE34B7B9EDB}"/>
              </a:ext>
            </a:extLst>
          </p:cNvPr>
          <p:cNvSpPr txBox="1">
            <a:spLocks/>
          </p:cNvSpPr>
          <p:nvPr/>
        </p:nvSpPr>
        <p:spPr>
          <a:xfrm>
            <a:off x="4570857" y="855080"/>
            <a:ext cx="3955312" cy="1716670"/>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4"/>
              </a:rPr>
              <a:t>Generally Available: Azure Site Recovery Support for Virtual Machines with Premium SSD v2 disks</a:t>
            </a:r>
            <a:endParaRPr lang="en-US" dirty="0"/>
          </a:p>
          <a:p>
            <a:pPr algn="just"/>
            <a:r>
              <a:rPr lang="en-US" dirty="0"/>
              <a:t>ASR provides seamless disaster recovery for Virtual Machines across Azure Regions and from on-premises to Azure, helping organizations maintain business continuity. It offers cost-effective replication, automated failover, and easy disaster recovery simulation, ensuring minimal production impact during disaster events. With built-in security, compliance support, and native integration with Azure services, ASR helps your organization stay resilient and minimize downtime. </a:t>
            </a:r>
          </a:p>
        </p:txBody>
      </p:sp>
    </p:spTree>
    <p:extLst>
      <p:ext uri="{BB962C8B-B14F-4D97-AF65-F5344CB8AC3E}">
        <p14:creationId xmlns:p14="http://schemas.microsoft.com/office/powerpoint/2010/main" val="4485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a:xfrm>
            <a:off x="4433776" y="678873"/>
            <a:ext cx="4365038" cy="4222611"/>
          </a:xfrm>
        </p:spPr>
        <p:txBody>
          <a:bodyPr/>
          <a:lstStyle/>
          <a:p>
            <a:pPr marL="171450" indent="-171450" algn="just">
              <a:buFont typeface="Arial" panose="020B0604020202020204" pitchFamily="34" charset="0"/>
              <a:buChar char="•"/>
            </a:pPr>
            <a:r>
              <a:rPr lang="en-US" sz="1000" b="1" dirty="0"/>
              <a:t>No in-place migration</a:t>
            </a:r>
            <a:r>
              <a:rPr lang="en-US" sz="1000" dirty="0"/>
              <a:t>: It is not possible to directly convert ADE-encrypted disks to encryption at host. Migration requires creating new disks and VMs.</a:t>
            </a:r>
          </a:p>
          <a:p>
            <a:pPr marL="171450" indent="-171450" algn="just">
              <a:buFont typeface="Arial" panose="020B0604020202020204" pitchFamily="34" charset="0"/>
              <a:buChar char="•"/>
            </a:pPr>
            <a:r>
              <a:rPr lang="en-US" sz="1000" b="1" dirty="0"/>
              <a:t>Linux OS disk limitation</a:t>
            </a:r>
            <a:r>
              <a:rPr lang="en-US" sz="1000" dirty="0"/>
              <a:t>: Disabling ADE on Linux OS disks is not supported. For Linux VMs with ADE-encrypted OS disks, you must create a new VM with a new OS disk.</a:t>
            </a:r>
          </a:p>
          <a:p>
            <a:pPr marL="171450" indent="-171450" algn="just">
              <a:buFont typeface="Arial" panose="020B0604020202020204" pitchFamily="34" charset="0"/>
              <a:buChar char="•"/>
            </a:pPr>
            <a:r>
              <a:rPr lang="en-US" sz="1000" b="1" dirty="0"/>
              <a:t>Windows ADE encryption patterns</a:t>
            </a:r>
            <a:r>
              <a:rPr lang="en-US" sz="1000" dirty="0"/>
              <a:t>: On Windows VMs, Azure Disk Encryption can only encrypt the OS disk alone OR all disks (OS + data disks). </a:t>
            </a:r>
          </a:p>
          <a:p>
            <a:pPr marL="171450" indent="-171450" algn="just">
              <a:buFont typeface="Arial" panose="020B0604020202020204" pitchFamily="34" charset="0"/>
              <a:buChar char="•"/>
            </a:pPr>
            <a:r>
              <a:rPr lang="en-US" sz="1000" b="1" dirty="0"/>
              <a:t>UDE flag persistence</a:t>
            </a:r>
            <a:r>
              <a:rPr lang="en-US" sz="1000" dirty="0"/>
              <a:t>: Disks encrypted with Azure Disk Encryption have a Unified Data Encryption (UDE) flag that persists even after decryption. Both snapshots and disk copies using the Copy option retain this UDE flag. The migration requires creating new managed disks using the Upload method and copying the VHD blob data, which creates a new disk object without any metadata from the source disk.</a:t>
            </a:r>
          </a:p>
          <a:p>
            <a:pPr marL="171450" indent="-171450" algn="just">
              <a:buFont typeface="Arial" panose="020B0604020202020204" pitchFamily="34" charset="0"/>
              <a:buChar char="•"/>
            </a:pPr>
            <a:r>
              <a:rPr lang="en-US" sz="1000" b="1" dirty="0"/>
              <a:t>Downtime required</a:t>
            </a:r>
            <a:r>
              <a:rPr lang="en-US" sz="1000" dirty="0"/>
              <a:t>: The migration process requires VM downtime for disk operations and VM recreation.</a:t>
            </a:r>
          </a:p>
          <a:p>
            <a:pPr marL="171450" indent="-171450" algn="just">
              <a:buFont typeface="Arial" panose="020B0604020202020204" pitchFamily="34" charset="0"/>
              <a:buChar char="•"/>
            </a:pPr>
            <a:r>
              <a:rPr lang="en-US" sz="1000" b="1" dirty="0"/>
              <a:t>Domain-joined VMs</a:t>
            </a:r>
            <a:r>
              <a:rPr lang="en-US" sz="1000" dirty="0"/>
              <a:t>: If your VMs are part of an Active Directory domain, more steps are required:</a:t>
            </a:r>
          </a:p>
          <a:p>
            <a:pPr marL="514350" lvl="1" indent="-171450" algn="just">
              <a:buFont typeface="Arial" panose="020B0604020202020204" pitchFamily="34" charset="0"/>
              <a:buChar char="•"/>
            </a:pPr>
            <a:r>
              <a:rPr lang="en-US" sz="1000" dirty="0">
                <a:latin typeface="+mj-lt"/>
              </a:rPr>
              <a:t>The original VM must be removed from the domain before deletion</a:t>
            </a:r>
          </a:p>
          <a:p>
            <a:pPr marL="514350" lvl="1" indent="-171450" algn="just">
              <a:buFont typeface="Arial" panose="020B0604020202020204" pitchFamily="34" charset="0"/>
              <a:buChar char="•"/>
            </a:pPr>
            <a:r>
              <a:rPr lang="en-US" sz="1000" dirty="0">
                <a:latin typeface="+mj-lt"/>
              </a:rPr>
              <a:t>After creating the new VM, it must be rejoined to the domain</a:t>
            </a:r>
          </a:p>
          <a:p>
            <a:pPr marL="514350" lvl="1" indent="-171450" algn="just">
              <a:buFont typeface="Arial" panose="020B0604020202020204" pitchFamily="34" charset="0"/>
              <a:buChar char="•"/>
            </a:pPr>
            <a:r>
              <a:rPr lang="en-US" sz="1000" dirty="0">
                <a:latin typeface="+mj-lt"/>
              </a:rPr>
              <a:t>For Linux VMs, domain joining can be accomplished using Azure AD extensions</a:t>
            </a:r>
          </a:p>
          <a:p>
            <a:pPr marL="171450" indent="-171450" algn="just">
              <a:buFont typeface="Arial" panose="020B0604020202020204" pitchFamily="34" charset="0"/>
              <a:buChar char="•"/>
            </a:pPr>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2"/>
              </a:rPr>
              <a:t>Retirement: Azure Disk Encryption</a:t>
            </a:r>
            <a:endParaRPr lang="en-US" dirty="0"/>
          </a:p>
          <a:p>
            <a:pPr algn="just"/>
            <a:r>
              <a:rPr lang="en-US" dirty="0"/>
              <a:t>Azure Disk Encryption will be retired on </a:t>
            </a:r>
            <a:r>
              <a:rPr lang="en-US" b="1" dirty="0"/>
              <a:t>September 15, 2028 </a:t>
            </a:r>
            <a:r>
              <a:rPr lang="en-US" dirty="0"/>
              <a:t>and please transition to Encryption at Host by that date.   </a:t>
            </a:r>
          </a:p>
          <a:p>
            <a:pPr algn="just"/>
            <a:r>
              <a:rPr lang="en-US" dirty="0"/>
              <a:t>Alternate disk encryption solutions such as Encryption At Host and </a:t>
            </a:r>
            <a:r>
              <a:rPr lang="en-US" b="1" dirty="0"/>
              <a:t>CVM OS disk encryption</a:t>
            </a:r>
            <a:r>
              <a:rPr lang="en-US" dirty="0"/>
              <a:t> offer broader operating system support, improved performance, and better security.</a:t>
            </a:r>
          </a:p>
          <a:p>
            <a:pPr algn="just"/>
            <a:r>
              <a:rPr lang="en-US" dirty="0"/>
              <a:t>Azure Disk Encryption (ADE) encrypts data within the VM using BitLocker (Windows) or dm-crypt (Linux), while encryption at host encrypts data at the VM host level without consuming VM CPU resources. Encryption at host enhances Azure's default server-side encryption (SSE) by providing end-to-end encryption for all VM data, including temp disks, caches, and data flows between compute and storage.</a:t>
            </a:r>
          </a:p>
          <a:p>
            <a:pPr algn="just"/>
            <a:r>
              <a:rPr lang="en-US" dirty="0"/>
              <a:t>MS advice transition to </a:t>
            </a:r>
            <a:r>
              <a:rPr lang="en-US" b="1" dirty="0"/>
              <a:t>Encryption at Host </a:t>
            </a:r>
            <a:r>
              <a:rPr lang="en-US" dirty="0"/>
              <a:t>prior to the retirement date to experience the </a:t>
            </a:r>
            <a:r>
              <a:rPr lang="en-US" b="1" dirty="0"/>
              <a:t>new capabilities of Encryption at Host </a:t>
            </a:r>
            <a:r>
              <a:rPr lang="en-US" dirty="0"/>
              <a:t>including support for any operating system, custom disk images, and improved performance. Or consider </a:t>
            </a:r>
            <a:r>
              <a:rPr lang="en-US" b="1" dirty="0"/>
              <a:t>switching to Confidential Virtual Machine sizes with OS disk </a:t>
            </a:r>
            <a:r>
              <a:rPr lang="en-US" dirty="0"/>
              <a:t>encryption for confidential computing security benefits.</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pPr algn="just"/>
            <a:r>
              <a:rPr lang="en-US" sz="1000" dirty="0">
                <a:hlinkClick r:id="rId2"/>
              </a:rPr>
              <a:t>Retirement: The Insights blade in AKS is now called Monitor</a:t>
            </a:r>
            <a:endParaRPr lang="en-US" sz="1000" dirty="0"/>
          </a:p>
          <a:p>
            <a:pPr algn="just"/>
            <a:r>
              <a:rPr lang="en-US" sz="1000" dirty="0"/>
              <a:t>The Insights blade in AKS </a:t>
            </a:r>
            <a:r>
              <a:rPr lang="en-US" sz="1000" b="1" dirty="0"/>
              <a:t>has been renamed to Monitor </a:t>
            </a:r>
            <a:r>
              <a:rPr lang="en-US" sz="1000" dirty="0"/>
              <a:t>and </a:t>
            </a:r>
            <a:r>
              <a:rPr lang="en-US" sz="1000" b="1" dirty="0"/>
              <a:t>relocated from the Monitoring section</a:t>
            </a:r>
            <a:r>
              <a:rPr lang="en-US" sz="1000" dirty="0"/>
              <a:t> to the top level of the table of contents for increased visibility. You’ll continue to have access to the same monitoring data and features—there are no changes to functionality, just a more streamlined and unified navigation experience. </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a:xfrm>
            <a:off x="342900" y="855081"/>
            <a:ext cx="3955312" cy="1716670"/>
          </a:xfrm>
        </p:spPr>
        <p:txBody>
          <a:bodyPr/>
          <a:lstStyle/>
          <a:p>
            <a:pPr algn="just"/>
            <a:r>
              <a:rPr lang="en-US" dirty="0">
                <a:hlinkClick r:id="rId3"/>
              </a:rPr>
              <a:t>Retirement: Azure App Service on Azure Arc enabled Kubernetes</a:t>
            </a:r>
            <a:endParaRPr lang="en-US" dirty="0"/>
          </a:p>
          <a:p>
            <a:pPr algn="just"/>
            <a:r>
              <a:rPr lang="en-US" b="1" dirty="0"/>
              <a:t>Beginning on September 30th 2025, </a:t>
            </a:r>
            <a:r>
              <a:rPr lang="en-US" dirty="0"/>
              <a:t>Azure App Service on Azure Arc-enabled Kubernetes will be retired, and it will no longer be possible to install the extension.</a:t>
            </a:r>
          </a:p>
          <a:p>
            <a:pPr algn="just"/>
            <a:r>
              <a:rPr lang="en-US" dirty="0"/>
              <a:t>To continue to host application workloads, migrate to other solutions such as Azure Container Apps on Azure Arc enabled Kubernetes. Azure Container Apps on Azure Arc enabled Kubernetes also allows to take advantage of Logic Apps Hybrid for integration workloads.</a:t>
            </a:r>
          </a:p>
          <a:p>
            <a:pPr algn="just"/>
            <a:endParaRPr lang="en-US" dirty="0"/>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algn="just"/>
            <a:r>
              <a:rPr lang="en-US" sz="1000" dirty="0">
                <a:hlinkClick r:id="rId2"/>
              </a:rPr>
              <a:t>Retirement: The Linux Consumption hosting plan of Azure Functions will be retired on September 30, 2028. Migrate to Flex Consumption.</a:t>
            </a:r>
            <a:endParaRPr lang="en-US" sz="1000" dirty="0"/>
          </a:p>
          <a:p>
            <a:pPr algn="just"/>
            <a:r>
              <a:rPr lang="en-US" sz="1000" dirty="0"/>
              <a:t>The Azure Functions Linux Consumption hosting plan is being retired. Migrate to Flex Consumption plan, which offers faster scaling, advanced networking, cold start mitigation, and concurrency control. To identify affected resources, check the Azure portal for App Service plans with Pricing Tier: Dynamic (Y1: 0) and Operating System: Linux. Key dates: </a:t>
            </a:r>
          </a:p>
          <a:p>
            <a:pPr marL="171450" indent="-171450" algn="just">
              <a:buFont typeface="Arial" panose="020B0604020202020204" pitchFamily="34" charset="0"/>
              <a:buChar char="•"/>
            </a:pPr>
            <a:r>
              <a:rPr lang="en-US" sz="1000" b="1" dirty="0"/>
              <a:t>After September 30, 2025: </a:t>
            </a:r>
            <a:r>
              <a:rPr lang="en-US" sz="1000" dirty="0"/>
              <a:t>No new features for Linux Consumption; it will be removed from the Azure Portal, Visual Studio, and VS Code, but can still be managed via infrastructure as code and Azure CLI. </a:t>
            </a:r>
          </a:p>
          <a:p>
            <a:pPr marL="171450" indent="-171450" algn="just">
              <a:buFont typeface="Arial" panose="020B0604020202020204" pitchFamily="34" charset="0"/>
              <a:buChar char="•"/>
            </a:pPr>
            <a:r>
              <a:rPr lang="en-US" sz="1000" b="1" dirty="0"/>
              <a:t>After September 30, 2028: </a:t>
            </a:r>
            <a:r>
              <a:rPr lang="en-US" sz="1000" dirty="0"/>
              <a:t>No technical support or ability to create new Linux Consumption function apps.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Retirement: NVv3-series Azure Virtual Machines will be retired on September 30 ,2026</a:t>
            </a:r>
            <a:endParaRPr lang="en-US" dirty="0"/>
          </a:p>
          <a:p>
            <a:pPr algn="just"/>
            <a:r>
              <a:rPr lang="en-US" dirty="0"/>
              <a:t>On September 30, 2026, Microsoft Azure will retire the </a:t>
            </a:r>
            <a:r>
              <a:rPr lang="en-US" b="1" dirty="0"/>
              <a:t>Standard_NV12s_v3, Standard_NV12hs_v3, Standard_NV24s_v3, Standard_NV24ms_v3, Standard_NV32ms_v3, and Standard_NV48s_v3 virtual machines (VMs) in the NVv3-series virtual machines (VMs). </a:t>
            </a:r>
          </a:p>
          <a:p>
            <a:pPr algn="just"/>
            <a:r>
              <a:rPr lang="en-US" dirty="0"/>
              <a:t>To avoid any disruptions to service, please change the VM sizing for workloads from the current NVv3-series VMs to the newer VM series in the same NV product line.</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fr-FR" dirty="0">
                <a:hlinkClick r:id="rId2"/>
              </a:rPr>
              <a:t>Azure VMware Solution AV36 Node Retirement on June 30, 2028</a:t>
            </a:r>
            <a:endParaRPr lang="fr-FR" dirty="0"/>
          </a:p>
          <a:p>
            <a:pPr algn="just"/>
            <a:r>
              <a:rPr lang="en-US" dirty="0"/>
              <a:t>Microsoft is announcing the retirement of the AV36 node type on June 30, 2028. The terms of your current AV36 Reserved Instance (RI) are not affected by this announcement. </a:t>
            </a:r>
          </a:p>
          <a:p>
            <a:pPr algn="just"/>
            <a:r>
              <a:rPr lang="en-US" dirty="0"/>
              <a:t>Key dates for existing AV36 subscriptions with RIs: </a:t>
            </a:r>
          </a:p>
          <a:p>
            <a:pPr algn="just"/>
            <a:r>
              <a:rPr lang="en-US" b="1" dirty="0"/>
              <a:t>October 15, 2025: </a:t>
            </a:r>
            <a:r>
              <a:rPr lang="en-US" dirty="0"/>
              <a:t>Last day to buy a 1-year RI for AV36 (with VCF included)  </a:t>
            </a:r>
          </a:p>
          <a:p>
            <a:pPr algn="just"/>
            <a:r>
              <a:rPr lang="en-US" b="1" dirty="0"/>
              <a:t>June 30, 2026: </a:t>
            </a:r>
            <a:r>
              <a:rPr lang="en-US" dirty="0"/>
              <a:t>Last day to buy a 1-year RI for AV36 VCF BYOL*   </a:t>
            </a:r>
          </a:p>
          <a:p>
            <a:pPr algn="just"/>
            <a:r>
              <a:rPr lang="en-US" b="1" dirty="0"/>
              <a:t>June 30, 2028: </a:t>
            </a:r>
            <a:r>
              <a:rPr lang="en-US" dirty="0"/>
              <a:t>Retirement of AV36 and AV36 VCF BYOL </a:t>
            </a:r>
          </a:p>
          <a:p>
            <a:pPr algn="just"/>
            <a:endParaRPr lang="en-US" dirty="0"/>
          </a:p>
          <a:p>
            <a:pPr algn="just"/>
            <a:r>
              <a:rPr lang="en-US" dirty="0"/>
              <a:t>Please transition from AV36 nodes to a new AVS node type before the end of your current AV36 RI term.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2"/>
              </a:rPr>
              <a:t>Generally Available: Azure NetApp Files Flexible service level</a:t>
            </a:r>
            <a:endParaRPr lang="en-US" dirty="0"/>
          </a:p>
          <a:p>
            <a:pPr algn="just"/>
            <a:r>
              <a:rPr lang="en-US" dirty="0"/>
              <a:t>Flexible service level allows to independently configure storage capacity and throughput, optimizing costs and performance by right-sizing based on needs. </a:t>
            </a:r>
          </a:p>
          <a:p>
            <a:pPr algn="just"/>
            <a:r>
              <a:rPr lang="en-US" dirty="0"/>
              <a:t>This new service level avoids overprovisioning by supporting a customizable throughput which could be up to five times that of the Ultra service level. This makes it ideal for demanding workloads (like Oracle or SAP HANA) offering higher throughput for smaller </a:t>
            </a:r>
            <a:r>
              <a:rPr lang="en-US" b="1" dirty="0"/>
              <a:t>capacity pools, and for creating high-capacity volumes with low throughput needs.</a:t>
            </a:r>
            <a:r>
              <a:rPr lang="en-US" dirty="0"/>
              <a:t> Right-sizing the throughput and capacity ensures flexibility and precise scaling to meet your price-performance requirements without the need for volume moves.</a:t>
            </a:r>
          </a:p>
          <a:p>
            <a:pPr algn="just"/>
            <a:r>
              <a:rPr lang="en-US" dirty="0"/>
              <a:t>Flexible service level is supported </a:t>
            </a:r>
            <a:r>
              <a:rPr lang="en-US" b="1" dirty="0"/>
              <a:t>with manual QoS capacity pools, </a:t>
            </a:r>
            <a:r>
              <a:rPr lang="en-US" dirty="0"/>
              <a:t>where throughput </a:t>
            </a:r>
            <a:r>
              <a:rPr lang="en-US" b="1" dirty="0"/>
              <a:t>can be adjusted between 128 MiB/s to 640 MiB/s per provisioned TiB</a:t>
            </a:r>
            <a:r>
              <a:rPr lang="en-US" dirty="0"/>
              <a:t>. A baseline throughput of 128 MiB/s is provided for every pool irrespective of the size, at no additional cost.</a:t>
            </a:r>
          </a:p>
        </p:txBody>
      </p:sp>
      <p:pic>
        <p:nvPicPr>
          <p:cNvPr id="1026" name="Picture 2" descr="Screenshot showing the New Capacity Pool window.">
            <a:extLst>
              <a:ext uri="{FF2B5EF4-FFF2-40B4-BE49-F238E27FC236}">
                <a16:creationId xmlns:a16="http://schemas.microsoft.com/office/drawing/2014/main" id="{4195F88D-4BD5-CA9A-BEDC-128A64EC50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4362" y="757946"/>
            <a:ext cx="1576311" cy="396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p:txBody>
          <a:bodyPr/>
          <a:lstStyle/>
          <a:p>
            <a:pPr algn="just"/>
            <a:r>
              <a:rPr lang="en-US" dirty="0">
                <a:hlinkClick r:id="rId2"/>
              </a:rPr>
              <a:t>Retirement: Upgrade </a:t>
            </a:r>
            <a:r>
              <a:rPr lang="en-US" dirty="0" err="1">
                <a:hlinkClick r:id="rId2"/>
              </a:rPr>
              <a:t>BlobFuse</a:t>
            </a:r>
            <a:r>
              <a:rPr lang="en-US" dirty="0">
                <a:hlinkClick r:id="rId2"/>
              </a:rPr>
              <a:t> v1 to latest version of </a:t>
            </a:r>
            <a:r>
              <a:rPr lang="en-US" dirty="0" err="1">
                <a:hlinkClick r:id="rId2"/>
              </a:rPr>
              <a:t>Blobfuse</a:t>
            </a:r>
            <a:r>
              <a:rPr lang="en-US" dirty="0">
                <a:hlinkClick r:id="rId2"/>
              </a:rPr>
              <a:t> v2</a:t>
            </a:r>
            <a:endParaRPr lang="en-US" dirty="0"/>
          </a:p>
          <a:p>
            <a:pPr algn="just"/>
            <a:r>
              <a:rPr lang="en-US" dirty="0"/>
              <a:t>MS recommend upgrading from </a:t>
            </a:r>
            <a:r>
              <a:rPr lang="en-US" b="1" dirty="0" err="1"/>
              <a:t>BlobFuse</a:t>
            </a:r>
            <a:r>
              <a:rPr lang="en-US" b="1" dirty="0"/>
              <a:t> v1 to </a:t>
            </a:r>
            <a:r>
              <a:rPr lang="en-US" b="1" dirty="0" err="1"/>
              <a:t>BlobFuse</a:t>
            </a:r>
            <a:r>
              <a:rPr lang="en-US" b="1" dirty="0"/>
              <a:t> v2</a:t>
            </a:r>
            <a:r>
              <a:rPr lang="en-US" dirty="0"/>
              <a:t>, as all future enhancements and innovations related to Azure Blob Storage file system access will be focused exclusively on </a:t>
            </a:r>
            <a:r>
              <a:rPr lang="en-US" dirty="0" err="1"/>
              <a:t>BlobFuse</a:t>
            </a:r>
            <a:r>
              <a:rPr lang="en-US" dirty="0"/>
              <a:t> v2. Please note that support for </a:t>
            </a:r>
            <a:r>
              <a:rPr lang="en-US" dirty="0" err="1"/>
              <a:t>BlobFuse</a:t>
            </a:r>
            <a:r>
              <a:rPr lang="en-US" dirty="0"/>
              <a:t> v1 will be </a:t>
            </a:r>
            <a:r>
              <a:rPr lang="en-US" b="1" dirty="0"/>
              <a:t>discontinued effective September 2026. </a:t>
            </a:r>
          </a:p>
        </p:txBody>
      </p:sp>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D64BA-533B-E316-DC16-275F7058784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C1B4D93-CE46-6D76-2BA9-979A9BB8C269}"/>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9820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PostgreSQL 18 Preview on Azure Postgres Flexible Server</a:t>
            </a:r>
            <a:endParaRPr lang="en-US" dirty="0"/>
          </a:p>
          <a:p>
            <a:r>
              <a:rPr lang="en-US" dirty="0"/>
              <a:t>MS announced the preview release of PostgreSQL 18 on Azure Database for PostgreSQL!</a:t>
            </a:r>
          </a:p>
          <a:p>
            <a:pPr marL="171450" indent="-171450">
              <a:buFont typeface="Arial" panose="020B0604020202020204" pitchFamily="34" charset="0"/>
              <a:buChar char="•"/>
            </a:pPr>
            <a:r>
              <a:rPr lang="en-US" dirty="0"/>
              <a:t>Asynchronous I/O (AIO)</a:t>
            </a:r>
          </a:p>
          <a:p>
            <a:pPr marL="171450" indent="-171450">
              <a:buFont typeface="Arial" panose="020B0604020202020204" pitchFamily="34" charset="0"/>
              <a:buChar char="•"/>
            </a:pPr>
            <a:r>
              <a:rPr lang="en-US" dirty="0"/>
              <a:t>Vacuuming enhancements</a:t>
            </a:r>
          </a:p>
          <a:p>
            <a:pPr marL="171450" indent="-171450">
              <a:buFont typeface="Arial" panose="020B0604020202020204" pitchFamily="34" charset="0"/>
              <a:buChar char="•"/>
            </a:pPr>
            <a:r>
              <a:rPr lang="en-US" dirty="0"/>
              <a:t>Virtual generated columns</a:t>
            </a:r>
          </a:p>
          <a:p>
            <a:pPr marL="171450" indent="-171450">
              <a:buFont typeface="Arial" panose="020B0604020202020204" pitchFamily="34" charset="0"/>
              <a:buChar char="•"/>
            </a:pPr>
            <a:r>
              <a:rPr lang="en-US" dirty="0"/>
              <a:t>UUIDv7 support - Timestamp-ordered UUIDs improve index locality</a:t>
            </a:r>
          </a:p>
          <a:p>
            <a:pPr marL="171450" indent="-171450">
              <a:buFont typeface="Arial" panose="020B0604020202020204" pitchFamily="34" charset="0"/>
              <a:buChar char="•"/>
            </a:pPr>
            <a:r>
              <a:rPr lang="en-US" dirty="0"/>
              <a:t>B-Tree Skip Scan</a:t>
            </a:r>
          </a:p>
          <a:p>
            <a:pPr marL="171450" indent="-171450">
              <a:buFont typeface="Arial" panose="020B0604020202020204" pitchFamily="34" charset="0"/>
              <a:buChar char="•"/>
            </a:pPr>
            <a:r>
              <a:rPr lang="en-US" dirty="0"/>
              <a:t>Logical Replication &amp; DDL</a:t>
            </a:r>
          </a:p>
          <a:p>
            <a:r>
              <a:rPr lang="en-US" dirty="0"/>
              <a:t>Preview limitations</a:t>
            </a:r>
          </a:p>
          <a:p>
            <a:pPr marL="171450" indent="-171450">
              <a:buFont typeface="Arial" panose="020B0604020202020204" pitchFamily="34" charset="0"/>
              <a:buChar char="•"/>
            </a:pPr>
            <a:r>
              <a:rPr lang="en-US" dirty="0"/>
              <a:t>Microsoft Entra ID authentication not yet available in preview (support coming soon).</a:t>
            </a:r>
          </a:p>
          <a:p>
            <a:pPr marL="171450" indent="-171450">
              <a:buFont typeface="Arial" panose="020B0604020202020204" pitchFamily="34" charset="0"/>
              <a:buChar char="•"/>
            </a:pPr>
            <a:r>
              <a:rPr lang="en-US" dirty="0"/>
              <a:t>Limited extension availability (see supported list).</a:t>
            </a:r>
          </a:p>
          <a:p>
            <a:pPr marL="171450" indent="-171450">
              <a:buFont typeface="Arial" panose="020B0604020202020204" pitchFamily="34" charset="0"/>
              <a:buChar char="•"/>
            </a:pPr>
            <a:r>
              <a:rPr lang="en-US" dirty="0"/>
              <a:t>Query store and index tuning not available.</a:t>
            </a:r>
          </a:p>
          <a:p>
            <a:pPr marL="171450" indent="-171450">
              <a:buFont typeface="Arial" panose="020B0604020202020204" pitchFamily="34" charset="0"/>
              <a:buChar char="•"/>
            </a:pPr>
            <a:r>
              <a:rPr lang="en-US" dirty="0"/>
              <a:t>Available only in East Asia region during preview.</a:t>
            </a:r>
          </a:p>
          <a:p>
            <a:endParaRPr lang="en-US" dirty="0"/>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pPr algn="just"/>
            <a:r>
              <a:rPr lang="en-US" sz="1000" dirty="0">
                <a:hlinkClick r:id="rId2"/>
              </a:rPr>
              <a:t>Announcing GPT‑5‑Codex: Redefining Developer Experience in Azure AI Foundry</a:t>
            </a:r>
            <a:endParaRPr lang="en-US" sz="1000" dirty="0"/>
          </a:p>
          <a:p>
            <a:pPr algn="just"/>
            <a:r>
              <a:rPr lang="en-US" sz="1000" dirty="0"/>
              <a:t>OpenAI’s GPT‑5‑Codex is generally available in Azure AI Foundry, and in public preview for GitHub Copilot in Visual Studio Code.</a:t>
            </a:r>
          </a:p>
          <a:p>
            <a:pPr algn="just"/>
            <a:r>
              <a:rPr lang="en-US" sz="1000" dirty="0"/>
              <a:t>Next-level features for developers</a:t>
            </a:r>
          </a:p>
          <a:p>
            <a:pPr marL="171450" indent="-171450" algn="just">
              <a:buFont typeface="Arial" panose="020B0604020202020204" pitchFamily="34" charset="0"/>
              <a:buChar char="•"/>
            </a:pPr>
            <a:r>
              <a:rPr lang="en-US" sz="1000" dirty="0"/>
              <a:t>Multimodal coding in a single flow: GPT-5-Codex accepts multimodal inputs including text and image. </a:t>
            </a:r>
          </a:p>
          <a:p>
            <a:pPr marL="171450" indent="-171450" algn="just">
              <a:buFont typeface="Arial" panose="020B0604020202020204" pitchFamily="34" charset="0"/>
              <a:buChar char="•"/>
            </a:pPr>
            <a:r>
              <a:rPr lang="en-US" sz="1000" dirty="0"/>
              <a:t>Advanced tool use across various experiences</a:t>
            </a:r>
          </a:p>
          <a:p>
            <a:pPr marL="171450" indent="-171450" algn="just">
              <a:buFont typeface="Arial" panose="020B0604020202020204" pitchFamily="34" charset="0"/>
              <a:buChar char="•"/>
            </a:pPr>
            <a:r>
              <a:rPr lang="en-US" sz="1000" dirty="0"/>
              <a:t>Code review expertise: GPT‑5‑Codex is specially trained to conduct code reviews and surface critical flows, helping developers catch issues early and improve code quality with AI-powered insights.</a:t>
            </a:r>
          </a:p>
          <a:p>
            <a:pPr algn="just"/>
            <a:endParaRPr lang="en-US" sz="1000" dirty="0"/>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pPr algn="just"/>
            <a:r>
              <a:rPr lang="en-US" dirty="0">
                <a:hlinkClick r:id="rId3"/>
              </a:rPr>
              <a:t>Generally Available: GitHub Copilot app modernization capabilities for Java and .NET are now available</a:t>
            </a:r>
            <a:endParaRPr lang="en-US" dirty="0"/>
          </a:p>
          <a:p>
            <a:pPr algn="just"/>
            <a:r>
              <a:rPr lang="en-US" dirty="0"/>
              <a:t>App modernization is essential for enterprises to stay secure, scalable and innovative—but traditionally it requires a lot of effort that can be redundant and complex. These new capabilities include:   </a:t>
            </a:r>
          </a:p>
          <a:p>
            <a:pPr marL="171450" indent="-171450" algn="just">
              <a:buFont typeface="Arial" panose="020B0604020202020204" pitchFamily="34" charset="0"/>
              <a:buChar char="•"/>
            </a:pPr>
            <a:r>
              <a:rPr lang="en-US" b="1" dirty="0"/>
              <a:t>General availability of upgrade for .NET and Java: </a:t>
            </a:r>
            <a:r>
              <a:rPr lang="en-US" dirty="0"/>
              <a:t>GitHub Copilot now uses AI to automate the upgrade </a:t>
            </a:r>
            <a:r>
              <a:rPr lang="en-US" b="1" dirty="0"/>
              <a:t>process for Java and .NET applications</a:t>
            </a:r>
            <a:r>
              <a:rPr lang="en-US" dirty="0"/>
              <a:t>. The AI agents in GitHub analyze codebase, detect breaking changes, suggest safe migration paths, and apply build fixes, CVE checks, and test validations with human in the loop throughout the entire process.   </a:t>
            </a:r>
          </a:p>
          <a:p>
            <a:pPr marL="171450" indent="-171450" algn="just">
              <a:buFont typeface="Arial" panose="020B0604020202020204" pitchFamily="34" charset="0"/>
              <a:buChar char="•"/>
            </a:pPr>
            <a:r>
              <a:rPr lang="en-US" b="1" dirty="0"/>
              <a:t>General availability of app modernization for Java, and Public Preview of app modernization for .NET: </a:t>
            </a:r>
            <a:r>
              <a:rPr lang="en-US" dirty="0"/>
              <a:t>GitHub Copilot now streamlines end-to-end app modernization journey on Azure. The AI agents within GitHub Copilot analyze your application, identify dependencies, fix platform-specific issues, containerize the app, generate deployment artifacts, and deploy to Azure dev/test environments, all while aligning with your organization’s security and compliance standards. </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91E86-1EBC-4F6B-6E64-6EB5FD91F4A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14285B5-6219-941D-B080-ACB23944E4D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F0107EA6-8DB4-F344-F529-449034C075F0}"/>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DA4EB956-5F49-48E0-B1D6-AE1A636CECB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383DE5A4-66B0-B9DC-0E46-93B58BC9C3FE}"/>
              </a:ext>
            </a:extLst>
          </p:cNvPr>
          <p:cNvSpPr>
            <a:spLocks noGrp="1"/>
          </p:cNvSpPr>
          <p:nvPr>
            <p:ph type="body" sz="quarter" idx="16"/>
          </p:nvPr>
        </p:nvSpPr>
        <p:spPr/>
        <p:txBody>
          <a:bodyPr/>
          <a:lstStyle/>
          <a:p>
            <a:r>
              <a:rPr lang="en-US" dirty="0">
                <a:hlinkClick r:id="rId2"/>
              </a:rPr>
              <a:t>Announcing the Grok 4 Fast Models from </a:t>
            </a:r>
            <a:r>
              <a:rPr lang="en-US" dirty="0" err="1">
                <a:hlinkClick r:id="rId2"/>
              </a:rPr>
              <a:t>xAI</a:t>
            </a:r>
            <a:r>
              <a:rPr lang="en-US" dirty="0">
                <a:hlinkClick r:id="rId2"/>
              </a:rPr>
              <a:t>: Now Available in Azure AI Foundry</a:t>
            </a:r>
            <a:endParaRPr lang="en-US" dirty="0"/>
          </a:p>
          <a:p>
            <a:r>
              <a:rPr lang="en-US" dirty="0"/>
              <a:t>grok-4-fast-reasoning and grok-4-fast-non-reasoning are now available in Public Preview in Azure AI Foundry</a:t>
            </a:r>
          </a:p>
        </p:txBody>
      </p:sp>
    </p:spTree>
    <p:extLst>
      <p:ext uri="{BB962C8B-B14F-4D97-AF65-F5344CB8AC3E}">
        <p14:creationId xmlns:p14="http://schemas.microsoft.com/office/powerpoint/2010/main" val="38499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51C19-26D9-F0EC-D258-E03F4480B96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17E32E8D-64A0-E920-A41E-F85F4412591D}"/>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3A7A328E-9FAE-90A5-47FC-D76F4B57B99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605F26D-C766-BADD-96A7-69DE7AF10B9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E6A30BB-2292-9F3C-31D8-001F91B8B143}"/>
              </a:ext>
            </a:extLst>
          </p:cNvPr>
          <p:cNvSpPr>
            <a:spLocks noGrp="1"/>
          </p:cNvSpPr>
          <p:nvPr>
            <p:ph type="body" sz="quarter" idx="16"/>
          </p:nvPr>
        </p:nvSpPr>
        <p:spPr>
          <a:xfrm>
            <a:off x="342900" y="855081"/>
            <a:ext cx="3955312" cy="1846556"/>
          </a:xfrm>
        </p:spPr>
        <p:txBody>
          <a:bodyPr/>
          <a:lstStyle/>
          <a:p>
            <a:pPr algn="just"/>
            <a:r>
              <a:rPr lang="en-US" dirty="0">
                <a:hlinkClick r:id="rId2"/>
              </a:rPr>
              <a:t>Retirement: Entity Linking from Azure AI Language</a:t>
            </a:r>
            <a:endParaRPr lang="en-US" dirty="0"/>
          </a:p>
          <a:p>
            <a:pPr algn="just"/>
            <a:r>
              <a:rPr lang="en-US" dirty="0"/>
              <a:t>Microsoft is announcing the planned retirement of Entity Linking from Azure AI Language. MS recommend considering a replacement solution; Named Entity Recognition from Azure AI Language also supports entity identification. </a:t>
            </a:r>
          </a:p>
          <a:p>
            <a:pPr algn="just"/>
            <a:r>
              <a:rPr lang="en-US" dirty="0"/>
              <a:t>Microsoft will provide full support for all existing Entity Linking until </a:t>
            </a:r>
            <a:r>
              <a:rPr lang="en-US" b="1" dirty="0"/>
              <a:t>September 8, 2028. </a:t>
            </a:r>
          </a:p>
        </p:txBody>
      </p:sp>
    </p:spTree>
    <p:extLst>
      <p:ext uri="{BB962C8B-B14F-4D97-AF65-F5344CB8AC3E}">
        <p14:creationId xmlns:p14="http://schemas.microsoft.com/office/powerpoint/2010/main" val="3656198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Azure DDoS Protection now supports QUIC protocol</a:t>
            </a:r>
            <a:endParaRPr lang="en-US" sz="1000" dirty="0"/>
          </a:p>
          <a:p>
            <a:pPr algn="just"/>
            <a:r>
              <a:rPr lang="en-US" sz="1000" dirty="0"/>
              <a:t>QUIC was originally developed by Google and standardized by the IETF in 2021 (RFC 9000). Unlike traditional HTTP/2 over TCP, QUIC runs over UDP port 443, combining transport and security layers into a single handshake. This allows a secure, encrypted connection to be established in just one round trip — or even zero round trips for repeat connections.</a:t>
            </a:r>
          </a:p>
          <a:p>
            <a:pPr algn="just"/>
            <a:r>
              <a:rPr lang="en-US" sz="1000" dirty="0"/>
              <a:t>Azure DDoS Protection now supports QUIC mitigation by default: </a:t>
            </a:r>
          </a:p>
          <a:p>
            <a:pPr marL="171450" indent="-171450" algn="just">
              <a:buFont typeface="Arial" panose="020B0604020202020204" pitchFamily="34" charset="0"/>
              <a:buChar char="•"/>
            </a:pPr>
            <a:r>
              <a:rPr lang="en-US" sz="1000" b="1" dirty="0"/>
              <a:t>Protocol Compliance Validation</a:t>
            </a:r>
          </a:p>
          <a:p>
            <a:pPr marL="171450" indent="-171450" algn="just">
              <a:buFont typeface="Arial" panose="020B0604020202020204" pitchFamily="34" charset="0"/>
              <a:buChar char="•"/>
            </a:pPr>
            <a:r>
              <a:rPr lang="en-US" sz="1000" b="1" dirty="0"/>
              <a:t>Initial Packet Verification</a:t>
            </a:r>
          </a:p>
          <a:p>
            <a:pPr marL="171450" indent="-171450" algn="just">
              <a:buFont typeface="Arial" panose="020B0604020202020204" pitchFamily="34" charset="0"/>
              <a:buChar char="•"/>
            </a:pPr>
            <a:r>
              <a:rPr lang="en-US" sz="1000" b="1" dirty="0"/>
              <a:t>Source &amp; Destination Rate Limiting</a:t>
            </a:r>
          </a:p>
          <a:p>
            <a:pPr marL="171450" indent="-171450" algn="just">
              <a:buFont typeface="Arial" panose="020B0604020202020204" pitchFamily="34" charset="0"/>
              <a:buChar char="•"/>
            </a:pPr>
            <a:r>
              <a:rPr lang="en-US" sz="1000" b="1" dirty="0"/>
              <a:t>Global Limit IDs (GLID)</a:t>
            </a:r>
          </a:p>
          <a:p>
            <a:pPr marL="171450" indent="-171450" algn="just">
              <a:buFont typeface="Arial" panose="020B0604020202020204" pitchFamily="34" charset="0"/>
              <a:buChar char="•"/>
            </a:pPr>
            <a:r>
              <a:rPr lang="en-US" sz="1000" b="1" dirty="0"/>
              <a:t>Retry Authentication</a:t>
            </a:r>
          </a:p>
          <a:p>
            <a:pPr marL="171450" indent="-171450" algn="just">
              <a:buFont typeface="Arial" panose="020B0604020202020204" pitchFamily="34" charset="0"/>
              <a:buChar char="•"/>
            </a:pPr>
            <a:r>
              <a:rPr lang="en-US" sz="1000" b="1" dirty="0"/>
              <a:t>Packet Rate Limiting by Connection ID</a:t>
            </a:r>
          </a:p>
          <a:p>
            <a:pPr marL="171450" indent="-171450" algn="just">
              <a:buFont typeface="Arial" panose="020B0604020202020204" pitchFamily="34" charset="0"/>
              <a:buChar char="•"/>
            </a:pPr>
            <a:r>
              <a:rPr lang="en-US" sz="1000" b="1" dirty="0"/>
              <a:t>Malformed Packet Filtering</a:t>
            </a:r>
          </a:p>
          <a:p>
            <a:pPr marL="171450" indent="-171450" algn="just">
              <a:buFont typeface="Arial" panose="020B0604020202020204" pitchFamily="34" charset="0"/>
              <a:buChar char="•"/>
            </a:pPr>
            <a:r>
              <a:rPr lang="en-US" sz="1000" b="1" dirty="0"/>
              <a:t>Version Pinning</a:t>
            </a:r>
          </a:p>
          <a:p>
            <a:pPr algn="just"/>
            <a:r>
              <a:rPr lang="en-US" sz="1000" dirty="0"/>
              <a:t>All existing Layer 4 protections for UDP traffic — such as flood detection, anomaly scoring, and adaptive thresholds — are fully applied to QUIC.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973719"/>
          </a:xfrm>
        </p:spPr>
        <p:txBody>
          <a:bodyPr/>
          <a:lstStyle/>
          <a:p>
            <a:pPr algn="just"/>
            <a:r>
              <a:rPr lang="en-US" dirty="0">
                <a:hlinkClick r:id="rId3"/>
              </a:rPr>
              <a:t>Generally Available: Using Server-sent events with Application Gateway</a:t>
            </a:r>
            <a:endParaRPr lang="en-US" dirty="0"/>
          </a:p>
          <a:p>
            <a:pPr algn="just"/>
            <a:r>
              <a:rPr lang="en-US" dirty="0"/>
              <a:t>Azure Application Gateway supports use of </a:t>
            </a:r>
            <a:r>
              <a:rPr lang="en-US" b="1" dirty="0"/>
              <a:t>Server-sent event</a:t>
            </a:r>
            <a:r>
              <a:rPr lang="en-US" dirty="0"/>
              <a:t>s in general availability, enabling real-time data streaming from server to client. Server-sent events utilize server push technology on a persistent HTTP connection for seamless updates to the clients.  </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Microsoft Azure Introduces Azure Integrated HSM: A Key Cache for Virtual Machines</a:t>
            </a:r>
            <a:endParaRPr lang="en-US" dirty="0"/>
          </a:p>
          <a:p>
            <a:pPr algn="just"/>
            <a:r>
              <a:rPr lang="en-US" dirty="0"/>
              <a:t>Azure Integrated HSM is hardware security module (HSM) cache and crypto offload designed to enhance the security and performance of cryptographic operations in virtual machines. Azure Integrated HSM protects keys and security assets while these assets are in-use. </a:t>
            </a:r>
            <a:r>
              <a:rPr lang="en-US" b="1" dirty="0"/>
              <a:t>Azure Integrated HSM has specialized hardware cryptographic accelerators </a:t>
            </a:r>
            <a:r>
              <a:rPr lang="en-US" dirty="0"/>
              <a:t>to perform encryption, decryption, signing, and verification operations while they remain within the bounds of </a:t>
            </a:r>
            <a:r>
              <a:rPr lang="en-US" b="1" dirty="0"/>
              <a:t>the integrated HSM</a:t>
            </a:r>
            <a:r>
              <a:rPr lang="en-US" dirty="0"/>
              <a:t>. Azure Integrated HSM eliminates the classic tradeoff </a:t>
            </a:r>
            <a:r>
              <a:rPr lang="en-US" b="1" dirty="0"/>
              <a:t>between increased network round trip latency to remote HSM </a:t>
            </a:r>
            <a:r>
              <a:rPr lang="en-US" dirty="0"/>
              <a:t>services or seeking the release of keys from the remote HSMs.</a:t>
            </a:r>
          </a:p>
          <a:p>
            <a:pPr algn="just"/>
            <a:r>
              <a:rPr lang="en-US" dirty="0"/>
              <a:t>Azure Integrated HSM is now available to use in preview on the </a:t>
            </a:r>
            <a:r>
              <a:rPr lang="en-US" b="1" dirty="0"/>
              <a:t>AMD v7 preview platform with support</a:t>
            </a:r>
            <a:r>
              <a:rPr lang="en-US" dirty="0"/>
              <a:t> for general purpose </a:t>
            </a:r>
            <a:r>
              <a:rPr lang="en-US" b="1" dirty="0"/>
              <a:t>Dasv7-series, Dadsv7-series, Easv7-series and Eadsv7-series for 8 </a:t>
            </a:r>
            <a:r>
              <a:rPr lang="en-US" b="1" dirty="0" err="1"/>
              <a:t>vCores</a:t>
            </a:r>
            <a:r>
              <a:rPr lang="en-US" b="1" dirty="0"/>
              <a:t> </a:t>
            </a:r>
            <a:r>
              <a:rPr lang="en-US" dirty="0"/>
              <a:t>VMs and above. Use of this feature requires the VM to be launched with </a:t>
            </a:r>
            <a:r>
              <a:rPr lang="en-US" b="1" dirty="0"/>
              <a:t>Trusted Launch enabled</a:t>
            </a:r>
            <a:r>
              <a:rPr lang="en-US" dirty="0"/>
              <a:t>. The Azure Integrated HSM preview will initially have Windows support only, with Linux support coming soon. This feature will be offered at no additional cost.</a:t>
            </a:r>
          </a:p>
          <a:p>
            <a:pPr algn="just"/>
            <a:endParaRPr lang="en-US" dirty="0"/>
          </a:p>
          <a:p>
            <a:pPr algn="just"/>
            <a:endParaRPr lang="en-US" dirty="0"/>
          </a:p>
        </p:txBody>
      </p:sp>
      <p:pic>
        <p:nvPicPr>
          <p:cNvPr id="3" name="Picture 2">
            <a:extLst>
              <a:ext uri="{FF2B5EF4-FFF2-40B4-BE49-F238E27FC236}">
                <a16:creationId xmlns:a16="http://schemas.microsoft.com/office/drawing/2014/main" id="{79DE0A21-68A1-CB46-9A5D-E08BFFAD9DBF}"/>
              </a:ext>
            </a:extLst>
          </p:cNvPr>
          <p:cNvPicPr>
            <a:picLocks noChangeAspect="1"/>
          </p:cNvPicPr>
          <p:nvPr/>
        </p:nvPicPr>
        <p:blipFill>
          <a:blip r:embed="rId3"/>
          <a:stretch>
            <a:fillRect/>
          </a:stretch>
        </p:blipFill>
        <p:spPr>
          <a:xfrm>
            <a:off x="4572000" y="855080"/>
            <a:ext cx="4088772" cy="2947993"/>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Discover on-premises PostgreSQL deployments </a:t>
            </a:r>
            <a:r>
              <a:rPr lang="en-US" sz="1000" b="1" dirty="0" err="1"/>
              <a:t>agentlessly</a:t>
            </a:r>
            <a:r>
              <a:rPr lang="en-US" sz="1000" dirty="0"/>
              <a:t>, using lightweight Azure Migrate appliance—no need to install agents on each host</a:t>
            </a:r>
          </a:p>
          <a:p>
            <a:pPr marL="171450" indent="-171450" algn="just">
              <a:buFont typeface="Arial" panose="020B0604020202020204" pitchFamily="34" charset="0"/>
              <a:buChar char="•"/>
            </a:pPr>
            <a:r>
              <a:rPr lang="en-US" sz="1000" b="1" dirty="0"/>
              <a:t>Identify installed applications </a:t>
            </a:r>
            <a:r>
              <a:rPr lang="en-US" sz="1000" dirty="0"/>
              <a:t>and software running on server.</a:t>
            </a:r>
          </a:p>
          <a:p>
            <a:pPr marL="171450" indent="-171450" algn="just">
              <a:buFont typeface="Arial" panose="020B0604020202020204" pitchFamily="34" charset="0"/>
              <a:buChar char="•"/>
            </a:pPr>
            <a:r>
              <a:rPr lang="en-US" sz="1000" dirty="0"/>
              <a:t>Use </a:t>
            </a:r>
            <a:r>
              <a:rPr lang="en-US" sz="1000" b="1" dirty="0"/>
              <a:t>agentless dependency </a:t>
            </a:r>
            <a:r>
              <a:rPr lang="en-US" sz="1000" dirty="0"/>
              <a:t>mapping to visualize application tiers and interdependent workloads that connect to PostgreSQL servers—helping ensure that no workload is left behind during migration. </a:t>
            </a:r>
          </a:p>
          <a:p>
            <a:pPr marL="171450" indent="-171450" algn="just">
              <a:buFont typeface="Arial" panose="020B0604020202020204" pitchFamily="34" charset="0"/>
              <a:buChar char="•"/>
            </a:pPr>
            <a:r>
              <a:rPr lang="en-US" sz="1000" b="1" dirty="0"/>
              <a:t>Determine configuration </a:t>
            </a:r>
            <a:r>
              <a:rPr lang="en-US" sz="1000" dirty="0"/>
              <a:t>details such as support status, PostgreSQL version, extensions, max server memory</a:t>
            </a:r>
          </a:p>
          <a:p>
            <a:pPr marL="171450" indent="-171450" algn="just">
              <a:buFont typeface="Arial" panose="020B0604020202020204" pitchFamily="34" charset="0"/>
              <a:buChar char="•"/>
            </a:pPr>
            <a:r>
              <a:rPr lang="en-US" sz="1000" dirty="0"/>
              <a:t>Tag related workloads together such as define application etc.</a:t>
            </a:r>
          </a:p>
          <a:p>
            <a:pPr marL="171450" indent="-171450" algn="just">
              <a:buFont typeface="Arial" panose="020B0604020202020204" pitchFamily="34" charset="0"/>
              <a:buChar char="•"/>
            </a:pPr>
            <a:r>
              <a:rPr lang="en-US" sz="1000" dirty="0"/>
              <a:t>Assess </a:t>
            </a:r>
            <a:r>
              <a:rPr lang="en-US" sz="1000" b="1" dirty="0"/>
              <a:t>the readiness of PostgreSQL server </a:t>
            </a:r>
            <a:r>
              <a:rPr lang="en-US" sz="1000" dirty="0"/>
              <a:t>for desired migration target, including configuration compatibility and supported extensions for</a:t>
            </a:r>
          </a:p>
          <a:p>
            <a:pPr marL="171450" indent="-171450" algn="just">
              <a:buFont typeface="Arial" panose="020B0604020202020204" pitchFamily="34" charset="0"/>
              <a:buChar char="•"/>
            </a:pPr>
            <a:r>
              <a:rPr lang="en-US" sz="1000" dirty="0"/>
              <a:t>Modernize </a:t>
            </a:r>
            <a:r>
              <a:rPr lang="en-US" sz="1000" b="1" dirty="0"/>
              <a:t>to Azure database for PostgreSQL </a:t>
            </a:r>
            <a:r>
              <a:rPr lang="en-US" sz="1000" dirty="0"/>
              <a:t>- Flexible Server (PaaS)</a:t>
            </a:r>
          </a:p>
          <a:p>
            <a:pPr marL="171450" indent="-171450" algn="just">
              <a:buFont typeface="Arial" panose="020B0604020202020204" pitchFamily="34" charset="0"/>
              <a:buChar char="•"/>
            </a:pPr>
            <a:r>
              <a:rPr lang="en-US" sz="1000" dirty="0"/>
              <a:t>Migration </a:t>
            </a:r>
            <a:r>
              <a:rPr lang="en-US" sz="1000" b="1" dirty="0"/>
              <a:t>to Azure VM (IaaS)</a:t>
            </a:r>
          </a:p>
          <a:p>
            <a:pPr marL="171450" indent="-171450" algn="just">
              <a:buFont typeface="Arial" panose="020B0604020202020204" pitchFamily="34" charset="0"/>
              <a:buChar char="•"/>
            </a:pPr>
            <a:r>
              <a:rPr lang="en-US" sz="1000" dirty="0"/>
              <a:t>Determine </a:t>
            </a:r>
            <a:r>
              <a:rPr lang="en-US" sz="1000" b="1" dirty="0"/>
              <a:t>Azure compute SKU, storage SKU</a:t>
            </a:r>
            <a:r>
              <a:rPr lang="en-US" sz="1000" dirty="0"/>
              <a:t>, its respective cost, migration blockers and migration guidance for each feasible migration target based on desired Azure region, environment, cost savings options and target service tier.</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1"/>
            <a:ext cx="3955312" cy="2375732"/>
          </a:xfrm>
        </p:spPr>
        <p:txBody>
          <a:bodyPr/>
          <a:lstStyle/>
          <a:p>
            <a:pPr algn="just"/>
            <a:r>
              <a:rPr lang="en-US" dirty="0">
                <a:hlinkClick r:id="rId2"/>
              </a:rPr>
              <a:t>Public Preview: Discover and assess PostgreSQL in Azure Migrate</a:t>
            </a:r>
            <a:endParaRPr lang="en-US" dirty="0"/>
          </a:p>
          <a:p>
            <a:pPr algn="just"/>
            <a:r>
              <a:rPr lang="en-US" dirty="0"/>
              <a:t>Azure Migrate now allows to </a:t>
            </a:r>
            <a:r>
              <a:rPr lang="en-US" b="1" dirty="0"/>
              <a:t>discover and assess PostgreSQL resources </a:t>
            </a:r>
            <a:r>
              <a:rPr lang="en-US" dirty="0"/>
              <a:t>across VMware, Hyper‑V, physical servers, and other cloud environments. Azure Migrate provides a centralized hub for discovering, assessing, and migrating on-premises assets—such as servers, databases, and web applications—hosted on physical or virtual environments to Azure targets at scale, including both platform as a service (PaaS) and infrastructure as a service (IaaS). </a:t>
            </a:r>
          </a:p>
          <a:p>
            <a:pPr algn="just"/>
            <a:r>
              <a:rPr lang="en-US" dirty="0"/>
              <a:t>With the PostgreSQL discovery and assessment capability in Azure Migrate, it is possible </a:t>
            </a:r>
            <a:r>
              <a:rPr lang="en-US" b="1" dirty="0"/>
              <a:t>to inventory PostgreSQL instances and their attributes</a:t>
            </a:r>
            <a:r>
              <a:rPr lang="en-US" dirty="0"/>
              <a:t>, evaluate </a:t>
            </a:r>
            <a:r>
              <a:rPr lang="en-US" b="1" dirty="0"/>
              <a:t>migration readiness for Azure Database for PostgreSQL flexible server</a:t>
            </a:r>
            <a:r>
              <a:rPr lang="en-US" dirty="0"/>
              <a:t>, and receive recommendations on compute and storage options with detailed cost estimates.</a:t>
            </a:r>
          </a:p>
        </p:txBody>
      </p:sp>
      <p:pic>
        <p:nvPicPr>
          <p:cNvPr id="3" name="Picture 2">
            <a:extLst>
              <a:ext uri="{FF2B5EF4-FFF2-40B4-BE49-F238E27FC236}">
                <a16:creationId xmlns:a16="http://schemas.microsoft.com/office/drawing/2014/main" id="{CA8E8C0C-EB7B-64B7-C37D-B889AB6E137C}"/>
              </a:ext>
            </a:extLst>
          </p:cNvPr>
          <p:cNvPicPr>
            <a:picLocks noChangeAspect="1"/>
          </p:cNvPicPr>
          <p:nvPr/>
        </p:nvPicPr>
        <p:blipFill>
          <a:blip r:embed="rId3"/>
          <a:stretch>
            <a:fillRect/>
          </a:stretch>
        </p:blipFill>
        <p:spPr>
          <a:xfrm>
            <a:off x="342900" y="3230812"/>
            <a:ext cx="3782439" cy="1398337"/>
          </a:xfrm>
          <a:prstGeom prst="rect">
            <a:avLst/>
          </a:prstGeom>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D6721B-3B31-5CB7-AD32-FA627E13DAB0}"/>
              </a:ext>
            </a:extLst>
          </p:cNvPr>
          <p:cNvSpPr>
            <a:spLocks noGrp="1"/>
          </p:cNvSpPr>
          <p:nvPr>
            <p:ph type="title"/>
          </p:nvPr>
        </p:nvSpPr>
        <p:spPr/>
        <p:txBody>
          <a:bodyPr/>
          <a:lstStyle/>
          <a:p>
            <a:r>
              <a:rPr lang="en-US" sz="1600" dirty="0"/>
              <a:t>Management &amp; Governance Updates</a:t>
            </a:r>
            <a:endParaRPr lang="en-US" dirty="0"/>
          </a:p>
        </p:txBody>
      </p:sp>
      <p:sp>
        <p:nvSpPr>
          <p:cNvPr id="4" name="Text Placeholder 3">
            <a:extLst>
              <a:ext uri="{FF2B5EF4-FFF2-40B4-BE49-F238E27FC236}">
                <a16:creationId xmlns:a16="http://schemas.microsoft.com/office/drawing/2014/main" id="{631EE909-BB63-DD29-5518-81F360E740FB}"/>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C74861FB-7BCC-FCF3-3EB8-DBA1BB0F3D40}"/>
              </a:ext>
            </a:extLst>
          </p:cNvPr>
          <p:cNvSpPr>
            <a:spLocks noGrp="1"/>
          </p:cNvSpPr>
          <p:nvPr>
            <p:ph type="body" sz="quarter" idx="16"/>
          </p:nvPr>
        </p:nvSpPr>
        <p:spPr/>
        <p:txBody>
          <a:bodyPr/>
          <a:lstStyle/>
          <a:p>
            <a:pPr algn="just"/>
            <a:r>
              <a:rPr lang="en-US" dirty="0">
                <a:hlinkClick r:id="rId2"/>
              </a:rPr>
              <a:t>Grafana dashboards in Azure Container Apps (preview)</a:t>
            </a:r>
            <a:endParaRPr lang="en-US" dirty="0"/>
          </a:p>
          <a:p>
            <a:pPr algn="just"/>
            <a:r>
              <a:rPr lang="en-US" dirty="0"/>
              <a:t>Azure Monitor Dashboards with Grafana provides prebuilt monitoring visualizations for Azure Container Apps. These dashboards are available directly within the Azure portal, with no extra setup or costs.</a:t>
            </a:r>
          </a:p>
          <a:p>
            <a:pPr marL="171450" indent="-171450" algn="just">
              <a:buFont typeface="Arial" panose="020B0604020202020204" pitchFamily="34" charset="0"/>
              <a:buChar char="•"/>
            </a:pPr>
            <a:r>
              <a:rPr lang="en-US" b="1" dirty="0"/>
              <a:t>Integrated observability</a:t>
            </a:r>
            <a:r>
              <a:rPr lang="en-US" dirty="0"/>
              <a:t>: Access powerful visualizations directly in the Azure portal</a:t>
            </a:r>
          </a:p>
          <a:p>
            <a:pPr marL="171450" indent="-171450" algn="just">
              <a:buFont typeface="Arial" panose="020B0604020202020204" pitchFamily="34" charset="0"/>
              <a:buChar char="•"/>
            </a:pPr>
            <a:r>
              <a:rPr lang="en-US" b="1" dirty="0"/>
              <a:t>Centralized monitoring</a:t>
            </a:r>
            <a:r>
              <a:rPr lang="en-US" dirty="0"/>
              <a:t>: View metrics for both individual apps and across your entire environment</a:t>
            </a:r>
          </a:p>
          <a:p>
            <a:pPr marL="171450" indent="-171450" algn="just">
              <a:buFont typeface="Arial" panose="020B0604020202020204" pitchFamily="34" charset="0"/>
              <a:buChar char="•"/>
            </a:pPr>
            <a:r>
              <a:rPr lang="en-US" b="1" dirty="0"/>
              <a:t>Customizable views</a:t>
            </a:r>
            <a:r>
              <a:rPr lang="en-US" dirty="0"/>
              <a:t>: Modify dashboards to meet your specific monitoring requirements</a:t>
            </a:r>
          </a:p>
          <a:p>
            <a:pPr marL="171450" indent="-171450" algn="just">
              <a:buFont typeface="Arial" panose="020B0604020202020204" pitchFamily="34" charset="0"/>
              <a:buChar char="•"/>
            </a:pPr>
            <a:r>
              <a:rPr lang="en-US" b="1" dirty="0"/>
              <a:t>Grafana compatibility</a:t>
            </a:r>
            <a:r>
              <a:rPr lang="en-US" dirty="0"/>
              <a:t>: Export and use dashboards with any Grafana instance</a:t>
            </a:r>
          </a:p>
          <a:p>
            <a:pPr marL="171450" indent="-171450" algn="just">
              <a:buFont typeface="Arial" panose="020B0604020202020204" pitchFamily="34" charset="0"/>
              <a:buChar char="•"/>
            </a:pPr>
            <a:r>
              <a:rPr lang="en-US" b="1" dirty="0"/>
              <a:t>Secure sharing</a:t>
            </a:r>
            <a:r>
              <a:rPr lang="en-US" dirty="0"/>
              <a:t>: Use Azure role-based access control (RBAC) to control dashboard access across your team</a:t>
            </a:r>
          </a:p>
          <a:p>
            <a:pPr algn="just"/>
            <a:endParaRPr lang="en-US" dirty="0"/>
          </a:p>
        </p:txBody>
      </p:sp>
      <p:pic>
        <p:nvPicPr>
          <p:cNvPr id="2050" name="Picture 2">
            <a:extLst>
              <a:ext uri="{FF2B5EF4-FFF2-40B4-BE49-F238E27FC236}">
                <a16:creationId xmlns:a16="http://schemas.microsoft.com/office/drawing/2014/main" id="{C5961FFD-4BEE-349A-5740-2F14837B615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5670" y="1025235"/>
            <a:ext cx="4282796" cy="2490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31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Vaulted backup for Azure Files (Premium)</a:t>
            </a:r>
            <a:endParaRPr lang="en-US" sz="1000" dirty="0"/>
          </a:p>
          <a:p>
            <a:pPr algn="just"/>
            <a:r>
              <a:rPr lang="en-US" sz="1000" dirty="0"/>
              <a:t>Azure Backup brings vaulted protection </a:t>
            </a:r>
            <a:r>
              <a:rPr lang="en-US" sz="1000" b="1" dirty="0"/>
              <a:t>to Azure Files shares premium</a:t>
            </a:r>
            <a:r>
              <a:rPr lang="en-US" sz="1000" dirty="0"/>
              <a:t>, to ensure business continuity and compliance, even in the face of accidental deletion, malicious activity, or ransomware. Vaulted backup provides a secure, off-site copy of data that’s independent of the source account.</a:t>
            </a:r>
          </a:p>
          <a:p>
            <a:pPr algn="just"/>
            <a:r>
              <a:rPr lang="en-US" sz="1000" dirty="0"/>
              <a:t>Key capabilities of vaulted backups:</a:t>
            </a:r>
          </a:p>
          <a:p>
            <a:pPr marL="171450" indent="-171450" algn="just">
              <a:buFont typeface="Arial" panose="020B0604020202020204" pitchFamily="34" charset="0"/>
              <a:buChar char="•"/>
            </a:pPr>
            <a:r>
              <a:rPr lang="en-US" sz="1000" dirty="0"/>
              <a:t>Off-site protection</a:t>
            </a:r>
          </a:p>
          <a:p>
            <a:pPr marL="171450" indent="-171450" algn="just">
              <a:buFont typeface="Arial" panose="020B0604020202020204" pitchFamily="34" charset="0"/>
              <a:buChar char="•"/>
            </a:pPr>
            <a:r>
              <a:rPr lang="en-US" sz="1000" dirty="0"/>
              <a:t>Deletion and attack resilience</a:t>
            </a:r>
          </a:p>
          <a:p>
            <a:pPr marL="171450" indent="-171450" algn="just">
              <a:buFont typeface="Arial" panose="020B0604020202020204" pitchFamily="34" charset="0"/>
              <a:buChar char="•"/>
            </a:pPr>
            <a:r>
              <a:rPr lang="en-US" sz="1000" dirty="0"/>
              <a:t>Automated and flexible backups</a:t>
            </a:r>
          </a:p>
          <a:p>
            <a:pPr marL="171450" indent="-171450" algn="just">
              <a:buFont typeface="Arial" panose="020B0604020202020204" pitchFamily="34" charset="0"/>
              <a:buChar char="•"/>
            </a:pPr>
            <a:r>
              <a:rPr lang="en-US" sz="1000" dirty="0"/>
              <a:t>Long-term retention</a:t>
            </a:r>
          </a:p>
          <a:p>
            <a:pPr marL="171450" indent="-171450" algn="just">
              <a:buFont typeface="Arial" panose="020B0604020202020204" pitchFamily="34" charset="0"/>
              <a:buChar char="•"/>
            </a:pPr>
            <a:r>
              <a:rPr lang="en-US" sz="1000" dirty="0"/>
              <a:t>Security-first design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Delete on-demand backup in Azure DB for MySQL - Flexible Server</a:t>
            </a:r>
            <a:endParaRPr lang="en-US" dirty="0"/>
          </a:p>
          <a:p>
            <a:pPr algn="just"/>
            <a:r>
              <a:rPr lang="en-US" dirty="0"/>
              <a:t>It is possible to manually trigger on-demand backups </a:t>
            </a:r>
            <a:r>
              <a:rPr lang="en-US" b="1" dirty="0"/>
              <a:t>in Azure DB for MySQL - Flexible Server instead </a:t>
            </a:r>
            <a:r>
              <a:rPr lang="en-US" dirty="0"/>
              <a:t>of solely relying on the system-initiated automated backups and schedule. </a:t>
            </a:r>
          </a:p>
          <a:p>
            <a:pPr algn="just"/>
            <a:r>
              <a:rPr lang="en-US" dirty="0"/>
              <a:t>As part of this release, it will be also possible to delete on-demand backups that are no longer needed and get more control over backup management and storage costs.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1491</TotalTime>
  <Words>3050</Words>
  <Application>Microsoft Office PowerPoint</Application>
  <PresentationFormat>On-screen Show (16:9)</PresentationFormat>
  <Paragraphs>162</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Human Sans</vt:lpstr>
      <vt:lpstr>Human Sans Regular</vt:lpstr>
      <vt:lpstr>Continuum Theme</vt:lpstr>
      <vt:lpstr>Azure Times #180</vt:lpstr>
      <vt:lpstr>PowerPoint Presentation</vt:lpstr>
      <vt:lpstr>Networking Updates</vt:lpstr>
      <vt:lpstr>PowerPoint Presentation</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PowerPoint Presentation</vt:lpstr>
      <vt:lpstr>ML &amp; AI &amp; IOT Updates</vt:lpstr>
      <vt:lpstr>ML &amp; AI &amp; IOT Updates</vt:lpstr>
      <vt:lpstr>ML &amp; AI &amp; IOT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192</cp:revision>
  <dcterms:created xsi:type="dcterms:W3CDTF">2018-01-26T19:23:30Z</dcterms:created>
  <dcterms:modified xsi:type="dcterms:W3CDTF">2025-09-27T08:57:20Z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