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40"/>
  </p:notesMasterIdLst>
  <p:handoutMasterIdLst>
    <p:handoutMasterId r:id="rId41"/>
  </p:handoutMasterIdLst>
  <p:sldIdLst>
    <p:sldId id="2142532340" r:id="rId5"/>
    <p:sldId id="2146847045" r:id="rId6"/>
    <p:sldId id="10657" r:id="rId7"/>
    <p:sldId id="2146847127" r:id="rId8"/>
    <p:sldId id="2146847046" r:id="rId9"/>
    <p:sldId id="2146847089" r:id="rId10"/>
    <p:sldId id="2146847157" r:id="rId11"/>
    <p:sldId id="2146847158" r:id="rId12"/>
    <p:sldId id="2146847159" r:id="rId13"/>
    <p:sldId id="2146847129" r:id="rId14"/>
    <p:sldId id="2146847130" r:id="rId15"/>
    <p:sldId id="2146847128" r:id="rId16"/>
    <p:sldId id="2146847048" r:id="rId17"/>
    <p:sldId id="2146847049" r:id="rId18"/>
    <p:sldId id="2146847133" r:id="rId19"/>
    <p:sldId id="2146847050" r:id="rId20"/>
    <p:sldId id="2146847096" r:id="rId21"/>
    <p:sldId id="2146847156" r:id="rId22"/>
    <p:sldId id="2146847134" r:id="rId23"/>
    <p:sldId id="2146847135" r:id="rId24"/>
    <p:sldId id="2146847136" r:id="rId25"/>
    <p:sldId id="2146847052" r:id="rId26"/>
    <p:sldId id="2146847137" r:id="rId27"/>
    <p:sldId id="2146847138" r:id="rId28"/>
    <p:sldId id="2146847100" r:id="rId29"/>
    <p:sldId id="2146847054" r:id="rId30"/>
    <p:sldId id="2146847103" r:id="rId31"/>
    <p:sldId id="2146847141" r:id="rId32"/>
    <p:sldId id="2146847058" r:id="rId33"/>
    <p:sldId id="2146847111" r:id="rId34"/>
    <p:sldId id="2146847146" r:id="rId35"/>
    <p:sldId id="2146847147" r:id="rId36"/>
    <p:sldId id="2146847085" r:id="rId37"/>
    <p:sldId id="2146847084" r:id="rId38"/>
    <p:sldId id="2146847064" r:id="rId39"/>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 id="2146847127"/>
          </p14:sldIdLst>
        </p14:section>
        <p14:section name="Security &amp; Identity" id="{1AA42572-B3BD-44F7-813B-C2C647DDBB3C}">
          <p14:sldIdLst>
            <p14:sldId id="2146847046"/>
            <p14:sldId id="2146847089"/>
            <p14:sldId id="2146847157"/>
            <p14:sldId id="2146847158"/>
            <p14:sldId id="2146847159"/>
            <p14:sldId id="2146847129"/>
            <p14:sldId id="2146847130"/>
            <p14:sldId id="2146847128"/>
          </p14:sldIdLst>
        </p14:section>
        <p14:section name="Management &amp; Governance" id="{34181601-6D48-4406-A525-C7B5A12C6C5B}">
          <p14:sldIdLst>
            <p14:sldId id="2146847048"/>
            <p14:sldId id="2146847049"/>
            <p14:sldId id="2146847133"/>
          </p14:sldIdLst>
        </p14:section>
        <p14:section name="Compute" id="{05AA80BB-8802-49AB-8336-A884227CE2F7}">
          <p14:sldIdLst>
            <p14:sldId id="2146847050"/>
            <p14:sldId id="2146847096"/>
            <p14:sldId id="2146847156"/>
            <p14:sldId id="2146847134"/>
            <p14:sldId id="2146847135"/>
            <p14:sldId id="2146847136"/>
          </p14:sldIdLst>
        </p14:section>
        <p14:section name="Storage &amp; Data" id="{1F159046-CE0A-45BC-9D5B-6E6C95980F78}">
          <p14:sldIdLst>
            <p14:sldId id="2146847052"/>
            <p14:sldId id="2146847137"/>
            <p14:sldId id="2146847138"/>
            <p14:sldId id="2146847100"/>
          </p14:sldIdLst>
        </p14:section>
        <p14:section name="Databases" id="{AEAFAE72-AD56-48F3-926B-38BAE269038F}">
          <p14:sldIdLst>
            <p14:sldId id="2146847054"/>
            <p14:sldId id="2146847103"/>
            <p14:sldId id="2146847141"/>
          </p14:sldIdLst>
        </p14:section>
        <p14:section name="Integration" id="{ACBD46A3-6F1C-451B-A154-0A056E0DEFF6}">
          <p14:sldIdLst/>
        </p14:section>
        <p14:section name="ML &amp; AI &amp; IOT" id="{F4E1EAF1-55E9-4CA4-8ADC-28B69C1D66D2}">
          <p14:sldIdLst>
            <p14:sldId id="2146847058"/>
            <p14:sldId id="2146847111"/>
            <p14:sldId id="2146847146"/>
            <p14:sldId id="2146847147"/>
          </p14:sldIdLst>
        </p14:section>
        <p14:section name="Miscellaneous" id="{A1456D7A-93BE-4023-90AA-7269D2F177BA}">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varScale="1">
        <p:scale>
          <a:sx n="138" d="100"/>
          <a:sy n="138" d="100"/>
        </p:scale>
        <p:origin x="2688" y="120"/>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10/4/2025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10/4/2025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techcommunity.microsoft.com/blog/microsoft-security-blog/introducing-microsoft-security-store/4456417"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techcommunity.microsoft.com/blog/microsoft-security-blog/microsoft-sentinel-data-lake-is-now-generally-available/4456342" TargetMode="External"/><Relationship Id="rId2" Type="http://schemas.openxmlformats.org/officeDocument/2006/relationships/hyperlink" Target="https://learn.microsoft.com/en-us/entra/fundamentals/whats-new#general-availability---cross-tenant-synchronization-cross-cloud" TargetMode="Externa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hyperlink" Target="https://learn.microsoft.com/en-us/entra/fundamentals/whats-new#retirement---microsoft-authentication-library-to-msal-recommendations-api"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zure.microsoft.com/ru-ru/updates?id=506317" TargetMode="External"/><Relationship Id="rId2" Type="http://schemas.openxmlformats.org/officeDocument/2006/relationships/hyperlink" Target="https://techcommunity.microsoft.com/blog/azurearcblog/announcing-general-availability-of-azure-local-on-microsoft-azure-government-clo/4458013"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azure.microsoft.com/ru-ru/updates?id=501692"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azure.microsoft.com/ru-ru/updates?id=506886" TargetMode="External"/><Relationship Id="rId2" Type="http://schemas.openxmlformats.org/officeDocument/2006/relationships/hyperlink" Target="https://techcommunity.microsoft.com/blog/appsonazureblog/announcing-public-preview-asev3-outbound-network-segmentation/4458398" TargetMode="Externa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hyperlink" Target="https://learn.microsoft.com/en-us/azure/virtual-desktop/whats-new#azure-virtual-desktop-support-for-external-identities-without-fslogix-preview" TargetMode="External"/><Relationship Id="rId2" Type="http://schemas.openxmlformats.org/officeDocument/2006/relationships/hyperlink" Target="https://learn.microsoft.com/en-us/windows-365/enterprise/whats-new#windows-365-support-for-external-identities-preview" TargetMode="External"/><Relationship Id="rId1" Type="http://schemas.openxmlformats.org/officeDocument/2006/relationships/slideLayout" Target="../slideLayouts/slideLayout7.xml"/><Relationship Id="rId4" Type="http://schemas.openxmlformats.org/officeDocument/2006/relationships/hyperlink" Target="https://learn.microsoft.com/en-us/azure/virtual-desktop/authentication#external-identity-preview"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azure.microsoft.com/ru-ru/updates?id=503258" TargetMode="External"/><Relationship Id="rId2" Type="http://schemas.openxmlformats.org/officeDocument/2006/relationships/hyperlink" Target="https://techcommunity.microsoft.com/blog/sqlserver/announcement-upcoming-changes-to-sql-server-on-linux-virtual-machine-vm-provisio/4457324"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zure.microsoft.com/ru-ru/updates?id=500268" TargetMode="External"/><Relationship Id="rId2" Type="http://schemas.openxmlformats.org/officeDocument/2006/relationships/hyperlink" Target="https://azure.microsoft.com/ru-ru/updates?id=501528"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azure.microsoft.com/ru-ru/updates?id=500578" TargetMode="External"/><Relationship Id="rId2" Type="http://schemas.openxmlformats.org/officeDocument/2006/relationships/hyperlink" Target="https://azure.microsoft.com/ru-ru/updates?id=500848"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azure.microsoft.com/ru-ru/updates?id=508748"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azure.microsoft.com/ru-ru/updates?id=501340"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azure.microsoft.com/ru-ru/updates?id=496964"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azure.microsoft.com/ru-ru/updates?id=503612" TargetMode="External"/><Relationship Id="rId2" Type="http://schemas.openxmlformats.org/officeDocument/2006/relationships/hyperlink" Target="https://azure.microsoft.com/ru-ru/updates?id=503646" TargetMode="Externa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2" Type="http://schemas.openxmlformats.org/officeDocument/2006/relationships/hyperlink" Target="https://techcommunity.microsoft.com/blog/oracleonazureblog/oracle-databaseazure-now-supports-oracle-database-19c-on-exadata-exascale-and-ne/4458643"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zure.microsoft.com/ru-ru/updates?id=509097"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techcommunity.microsoft.com/blog/appsonazureblog/expanding-the-public-preview-of-the-azure-sre-agent/4458514" TargetMode="External"/><Relationship Id="rId2" Type="http://schemas.openxmlformats.org/officeDocument/2006/relationships/hyperlink" Target="https://techcommunity.microsoft.com/blog/azuredevcommunityblog/introducing-the-microsoft-agent-framework/4458377"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techcommunity.microsoft.com/blog/microsoft-entra-blog/the-microsoft-entra-agent-for-smarter-access-governance-access-review-agent/4279689"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s://azure.microsoft.com/ru-ru/updates?id=502602" TargetMode="External"/><Relationship Id="rId2" Type="http://schemas.openxmlformats.org/officeDocument/2006/relationships/hyperlink" Target="https://azure.microsoft.com/ru-ru/updates?id=501692"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zure.microsoft.com/ru-ru/updates?id=499923"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techcommunity.microsoft.com/blog/microsoft-security-blog/announcing-microsoft-sentinel-model-context-protocol-mcp-server-%E2%80%93-public-preview/4456405" TargetMode="Externa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s://techcommunity.microsoft.com/blog/microsoft-security-blog/introducing-microsoft-sentinel-graph-public-preview/4456368"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learn.microsoft.com/en-us/entra/fundamentals/whats-new#public-preview---basic-html-support-in-lifecycle-workflow-custom-email-notifications" TargetMode="External"/><Relationship Id="rId2" Type="http://schemas.openxmlformats.org/officeDocument/2006/relationships/hyperlink" Target="https://learn.microsoft.com/en-us/entra/fundamentals/whats-new#public-preview---global-secure-access-internet-profile-support-for-ios-client"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learn.microsoft.com/en-us/entra/fundamentals/whats-new#public-preview---trigger-workflows-for-inactive-employees-and-guests-in-lifecycle-workflows" TargetMode="External"/><Relationship Id="rId2" Type="http://schemas.openxmlformats.org/officeDocument/2006/relationships/hyperlink" Target="https://learn.microsoft.com/en-us/entra/fundamentals/whats-new#public-preview---reprocess-failed-users-and-workflows-in-lifecycle-workflows"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learn.microsoft.com/en-us/entra/fundamentals/whats-new#public-preview---delegate-approvals-in-my-access" TargetMode="External"/><Relationship Id="rId2" Type="http://schemas.openxmlformats.org/officeDocument/2006/relationships/hyperlink" Target="https://learn.microsoft.com/en-us/entra/fundamentals/whats-new#public-preview---use-sms-as-a-verification-method-in-password-reset-flows-in-microsoft-entra-external-id"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a:t>
            </a:r>
            <a:r>
              <a:rPr lang="ru-RU" sz="5400" dirty="0"/>
              <a:t>181</a:t>
            </a:r>
            <a:endParaRPr lang="en-US" sz="5400" dirty="0"/>
          </a:p>
        </p:txBody>
      </p:sp>
      <p:sp>
        <p:nvSpPr>
          <p:cNvPr id="4" name="Text Placeholder 3"/>
          <p:cNvSpPr>
            <a:spLocks noGrp="1"/>
          </p:cNvSpPr>
          <p:nvPr>
            <p:ph type="body" sz="quarter" idx="11"/>
          </p:nvPr>
        </p:nvSpPr>
        <p:spPr/>
        <p:txBody>
          <a:bodyPr/>
          <a:lstStyle/>
          <a:p>
            <a:r>
              <a:rPr lang="en-US" spc="300" dirty="0"/>
              <a:t>October 6, 2025</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DF80C-C4B2-CA2E-DC53-D014432A0FBB}"/>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53E3FAB3-0EAA-3876-F96C-F85CCCDCCDD7}"/>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F0B3E087-D7E0-A826-1AA8-170A462C1EA4}"/>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7848980B-3A78-D666-3450-DFE397878148}"/>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53B30361-210F-0C86-1A80-ECA062F48EE8}"/>
              </a:ext>
            </a:extLst>
          </p:cNvPr>
          <p:cNvSpPr>
            <a:spLocks noGrp="1"/>
          </p:cNvSpPr>
          <p:nvPr>
            <p:ph type="body" sz="quarter" idx="16"/>
          </p:nvPr>
        </p:nvSpPr>
        <p:spPr/>
        <p:txBody>
          <a:bodyPr/>
          <a:lstStyle/>
          <a:p>
            <a:pPr algn="just"/>
            <a:r>
              <a:rPr lang="en-US" dirty="0">
                <a:hlinkClick r:id="rId2"/>
              </a:rPr>
              <a:t>Introducing Microsoft Security Store</a:t>
            </a:r>
            <a:endParaRPr lang="en-US" dirty="0"/>
          </a:p>
          <a:p>
            <a:pPr algn="just"/>
            <a:r>
              <a:rPr lang="en-US" b="1" dirty="0"/>
              <a:t>Microsoft Security Store </a:t>
            </a:r>
            <a:r>
              <a:rPr lang="en-US" dirty="0"/>
              <a:t>- a storefront designed for security professionals to discover, buy, and deploy security SaaS solutions and AI agents from our ecosystem partners such as Darktrace, Illumio, and </a:t>
            </a:r>
            <a:r>
              <a:rPr lang="en-US" dirty="0" err="1"/>
              <a:t>BlueVoyant</a:t>
            </a:r>
            <a:r>
              <a:rPr lang="en-US" dirty="0"/>
              <a:t>. Security SaaS solutions and AI agents on Security Store integrate with Microsoft Security products, including Sentinel platform, to enhance end-to-end protection. These integrated solutions and agents collaborate intelligently, sharing insights and leveraging AI to enhance critical security tasks like triage, threat hunting, and access management.</a:t>
            </a:r>
          </a:p>
        </p:txBody>
      </p:sp>
    </p:spTree>
    <p:extLst>
      <p:ext uri="{BB962C8B-B14F-4D97-AF65-F5344CB8AC3E}">
        <p14:creationId xmlns:p14="http://schemas.microsoft.com/office/powerpoint/2010/main" val="199692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54E758-0E9C-1A59-D8C1-58D462C9879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4EFDCEC-74D7-CC9F-3A0E-1009C7BB635B}"/>
              </a:ext>
            </a:extLst>
          </p:cNvPr>
          <p:cNvSpPr>
            <a:spLocks noGrp="1"/>
          </p:cNvSpPr>
          <p:nvPr>
            <p:ph type="body" sz="quarter" idx="10"/>
          </p:nvPr>
        </p:nvSpPr>
        <p:spPr>
          <a:xfrm>
            <a:off x="4433776" y="855081"/>
            <a:ext cx="4365038" cy="1410138"/>
          </a:xfrm>
        </p:spPr>
        <p:txBody>
          <a:bodyPr/>
          <a:lstStyle/>
          <a:p>
            <a:pPr algn="just"/>
            <a:r>
              <a:rPr lang="en-US" sz="1000" dirty="0">
                <a:hlinkClick r:id="rId2"/>
              </a:rPr>
              <a:t>General Availability - Cross-tenant synchronization (cross-cloud)</a:t>
            </a:r>
            <a:endParaRPr lang="en-US" sz="1000" dirty="0"/>
          </a:p>
          <a:p>
            <a:pPr algn="just"/>
            <a:r>
              <a:rPr lang="en-US" sz="1000" dirty="0"/>
              <a:t>Automate creating, updating, and deleting users across tenants across Microsoft clouds. The following combinations are supported:</a:t>
            </a:r>
          </a:p>
          <a:p>
            <a:pPr marL="171450" indent="-171450" algn="just">
              <a:buFont typeface="Arial" panose="020B0604020202020204" pitchFamily="34" charset="0"/>
              <a:buChar char="•"/>
            </a:pPr>
            <a:r>
              <a:rPr lang="en-US" sz="1000" dirty="0"/>
              <a:t>Commercial -&gt; US Gov</a:t>
            </a:r>
          </a:p>
          <a:p>
            <a:pPr marL="171450" indent="-171450" algn="just">
              <a:buFont typeface="Arial" panose="020B0604020202020204" pitchFamily="34" charset="0"/>
              <a:buChar char="•"/>
            </a:pPr>
            <a:r>
              <a:rPr lang="en-US" sz="1000" dirty="0"/>
              <a:t>US Gov -&gt; Commercial</a:t>
            </a:r>
          </a:p>
          <a:p>
            <a:pPr marL="171450" indent="-171450" algn="just">
              <a:buFont typeface="Arial" panose="020B0604020202020204" pitchFamily="34" charset="0"/>
              <a:buChar char="•"/>
            </a:pPr>
            <a:r>
              <a:rPr lang="en-US" sz="1000" dirty="0"/>
              <a:t>Commercial -&gt; China</a:t>
            </a:r>
          </a:p>
        </p:txBody>
      </p:sp>
      <p:sp>
        <p:nvSpPr>
          <p:cNvPr id="11" name="Title 10">
            <a:extLst>
              <a:ext uri="{FF2B5EF4-FFF2-40B4-BE49-F238E27FC236}">
                <a16:creationId xmlns:a16="http://schemas.microsoft.com/office/drawing/2014/main" id="{108EB9BC-7C8E-C179-D7B3-FA8C3832EAD4}"/>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5B52A8BE-107A-17D0-9868-4A2D8C2F4337}"/>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25CF61-DD31-42B7-98F6-ACEF3D4AB8DC}"/>
              </a:ext>
            </a:extLst>
          </p:cNvPr>
          <p:cNvSpPr>
            <a:spLocks noGrp="1"/>
          </p:cNvSpPr>
          <p:nvPr>
            <p:ph type="body" sz="quarter" idx="16"/>
          </p:nvPr>
        </p:nvSpPr>
        <p:spPr>
          <a:xfrm>
            <a:off x="342900" y="855080"/>
            <a:ext cx="3955312" cy="2331465"/>
          </a:xfrm>
        </p:spPr>
        <p:txBody>
          <a:bodyPr/>
          <a:lstStyle/>
          <a:p>
            <a:pPr algn="just"/>
            <a:r>
              <a:rPr lang="en-US" dirty="0">
                <a:hlinkClick r:id="rId3"/>
              </a:rPr>
              <a:t>Microsoft Sentinel data lake is now generally available</a:t>
            </a:r>
            <a:endParaRPr lang="en-US" dirty="0"/>
          </a:p>
          <a:p>
            <a:pPr algn="just"/>
            <a:r>
              <a:rPr lang="en-US" dirty="0"/>
              <a:t>Microsoft Sentinel data lake is a purpose-built, cloud-native security data lake that transforms how organizations manage and analyze security data. Designed as a true data lake, it ingests, stores, and analyzes large volumes of diverse security data at scale. </a:t>
            </a:r>
            <a:r>
              <a:rPr lang="en-US" b="1" dirty="0"/>
              <a:t>By centralizing security data into a single, open-format, extensible platform</a:t>
            </a:r>
            <a:r>
              <a:rPr lang="en-US" dirty="0"/>
              <a:t>, it provides deep visibility, long-term retention, and advanced analytics.</a:t>
            </a:r>
          </a:p>
          <a:p>
            <a:pPr algn="just"/>
            <a:r>
              <a:rPr lang="en-US" dirty="0"/>
              <a:t>The Microsoft Sentinel data lake is fully managed and provides a unified data platform for end-to-end threat analysis and response. It stores a single copy of security data across assets, activity logs, and threat intelligence in the lake and leverages multiple analytics tools like KQL and </a:t>
            </a:r>
            <a:r>
              <a:rPr lang="en-US" dirty="0" err="1"/>
              <a:t>Jupyter</a:t>
            </a:r>
            <a:r>
              <a:rPr lang="en-US" dirty="0"/>
              <a:t> notebooks for deep security analytics.</a:t>
            </a:r>
          </a:p>
        </p:txBody>
      </p:sp>
      <p:pic>
        <p:nvPicPr>
          <p:cNvPr id="1026" name="Picture 2" descr="Screenshot of the KQL query editor in the Microsoft Sentinel data lake.">
            <a:extLst>
              <a:ext uri="{FF2B5EF4-FFF2-40B4-BE49-F238E27FC236}">
                <a16:creationId xmlns:a16="http://schemas.microsoft.com/office/drawing/2014/main" id="{BF1E54C0-CF02-D32D-468D-DFE1A81AEF2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2393" y="3041073"/>
            <a:ext cx="2677554" cy="165337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Diagram that shows cross-tenant synchronization between source tenant and target tenant.">
            <a:extLst>
              <a:ext uri="{FF2B5EF4-FFF2-40B4-BE49-F238E27FC236}">
                <a16:creationId xmlns:a16="http://schemas.microsoft.com/office/drawing/2014/main" id="{7588F0EB-B3C5-5B78-7574-3D53E81349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5790" y="2330155"/>
            <a:ext cx="3476769" cy="2215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36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CEDDB4-7621-798A-090B-3F48CD980D51}"/>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2EA49D73-280D-0307-3C1A-932883BD3815}"/>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9812FFA8-51B7-6884-CF0E-C93CC8AFDF47}"/>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181E9D90-FC8D-4BB4-1192-06287944D69A}"/>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57653CBA-7798-1DDA-935D-84A87F7469B1}"/>
              </a:ext>
            </a:extLst>
          </p:cNvPr>
          <p:cNvSpPr>
            <a:spLocks noGrp="1"/>
          </p:cNvSpPr>
          <p:nvPr>
            <p:ph type="body" sz="quarter" idx="16"/>
          </p:nvPr>
        </p:nvSpPr>
        <p:spPr>
          <a:xfrm>
            <a:off x="342900" y="855080"/>
            <a:ext cx="3955312" cy="1631811"/>
          </a:xfrm>
        </p:spPr>
        <p:txBody>
          <a:bodyPr/>
          <a:lstStyle/>
          <a:p>
            <a:pPr algn="just"/>
            <a:r>
              <a:rPr lang="en-US" dirty="0">
                <a:hlinkClick r:id="rId2"/>
              </a:rPr>
              <a:t>Retirement - Microsoft Authentication Library to MSAL Recommendations API</a:t>
            </a:r>
            <a:endParaRPr lang="en-US" dirty="0"/>
          </a:p>
          <a:p>
            <a:pPr algn="just"/>
            <a:r>
              <a:rPr lang="en-US" dirty="0"/>
              <a:t>MS is retiring the ADAL to MSAL Recommendations API on </a:t>
            </a:r>
            <a:r>
              <a:rPr lang="en-US" b="1" dirty="0"/>
              <a:t>December 15, 2025</a:t>
            </a:r>
            <a:r>
              <a:rPr lang="en-US" dirty="0"/>
              <a:t>.</a:t>
            </a:r>
          </a:p>
          <a:p>
            <a:pPr algn="just"/>
            <a:r>
              <a:rPr lang="en-US" dirty="0"/>
              <a:t>To continue monitoring authentication library usage, customers can query sign-in logs manually via Microsoft Graph API. The relevant data is available in the </a:t>
            </a:r>
            <a:r>
              <a:rPr lang="en-US" dirty="0" err="1"/>
              <a:t>authenticationProcessingDetails</a:t>
            </a:r>
            <a:r>
              <a:rPr lang="en-US" dirty="0"/>
              <a:t> field under the key "Azure AD App Authentication Library".</a:t>
            </a:r>
          </a:p>
        </p:txBody>
      </p:sp>
    </p:spTree>
    <p:extLst>
      <p:ext uri="{BB962C8B-B14F-4D97-AF65-F5344CB8AC3E}">
        <p14:creationId xmlns:p14="http://schemas.microsoft.com/office/powerpoint/2010/main" val="310771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Announcing General Availability of Azure Local on Microsoft Azure Government Cloud</a:t>
            </a:r>
            <a:endParaRPr lang="en-US" dirty="0"/>
          </a:p>
          <a:p>
            <a:pPr algn="just"/>
            <a:r>
              <a:rPr lang="en-US" dirty="0"/>
              <a:t>MS announced that Azure Local is now generally available for Azure Government customers. Building on the momentum from public preview, Azure Local is ready for production deployments, enabling government organizations to run cloud-connected infrastructure at their own physical locations under their operational control and helps them align compliance with stringent regulatory and security requirements.</a:t>
            </a:r>
          </a:p>
        </p:txBody>
      </p:sp>
      <p:sp>
        <p:nvSpPr>
          <p:cNvPr id="2" name="Text Placeholder 13">
            <a:extLst>
              <a:ext uri="{FF2B5EF4-FFF2-40B4-BE49-F238E27FC236}">
                <a16:creationId xmlns:a16="http://schemas.microsoft.com/office/drawing/2014/main" id="{4B5FF973-31C8-BEFD-DC1E-6209231AED94}"/>
              </a:ext>
            </a:extLst>
          </p:cNvPr>
          <p:cNvSpPr txBox="1">
            <a:spLocks/>
          </p:cNvSpPr>
          <p:nvPr/>
        </p:nvSpPr>
        <p:spPr>
          <a:xfrm>
            <a:off x="4506191" y="855079"/>
            <a:ext cx="3955312" cy="377406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3"/>
              </a:rPr>
              <a:t>Generally Available: Visualize New Azure Resource Manager Metrics through Azure Monitor</a:t>
            </a:r>
            <a:endParaRPr lang="en-US" dirty="0"/>
          </a:p>
          <a:p>
            <a:pPr algn="just"/>
            <a:r>
              <a:rPr lang="en-US" dirty="0"/>
              <a:t>MS Announced that Azure Resource Manager now offers enhanced integration with Azure Monitor Metrics! </a:t>
            </a:r>
          </a:p>
          <a:p>
            <a:pPr algn="just"/>
            <a:r>
              <a:rPr lang="en-US" dirty="0"/>
              <a:t>It is now possible to access traffic, latency, and throttling insights by choosing the Azure Resource Manager metric in Azure Monitor. </a:t>
            </a:r>
          </a:p>
          <a:p>
            <a:pPr algn="just"/>
            <a:r>
              <a:rPr lang="en-US" dirty="0"/>
              <a:t>New Dimensions Available: </a:t>
            </a:r>
          </a:p>
          <a:p>
            <a:pPr marL="171450" indent="-171450" algn="just">
              <a:buFont typeface="Arial" panose="020B0604020202020204" pitchFamily="34" charset="0"/>
              <a:buChar char="•"/>
            </a:pPr>
            <a:r>
              <a:rPr lang="en-US" dirty="0"/>
              <a:t>Operation type: By high customer demand, you can now distinguish between different operation categories (read, write, delete)!</a:t>
            </a:r>
          </a:p>
          <a:p>
            <a:pPr marL="171450" indent="-171450" algn="just">
              <a:buFont typeface="Arial" panose="020B0604020202020204" pitchFamily="34" charset="0"/>
              <a:buChar char="•"/>
            </a:pPr>
            <a:r>
              <a:rPr lang="en-US" dirty="0"/>
              <a:t>ARM request region: Identify where requests originate and monitor regional trends.</a:t>
            </a:r>
          </a:p>
          <a:p>
            <a:pPr marL="171450" indent="-171450" algn="just">
              <a:buFont typeface="Arial" panose="020B0604020202020204" pitchFamily="34" charset="0"/>
              <a:buChar char="•"/>
            </a:pPr>
            <a:r>
              <a:rPr lang="en-US" dirty="0"/>
              <a:t>HTTP method: Break down metrics by request type (GET, POST, etc.).</a:t>
            </a:r>
          </a:p>
          <a:p>
            <a:pPr marL="171450" indent="-171450" algn="just">
              <a:buFont typeface="Arial" panose="020B0604020202020204" pitchFamily="34" charset="0"/>
              <a:buChar char="•"/>
            </a:pPr>
            <a:r>
              <a:rPr lang="en-US" dirty="0"/>
              <a:t>HTTP status code: Track specific response codes for better troubleshooting.</a:t>
            </a:r>
          </a:p>
          <a:p>
            <a:pPr marL="171450" indent="-171450" algn="just">
              <a:buFont typeface="Arial" panose="020B0604020202020204" pitchFamily="34" charset="0"/>
              <a:buChar char="•"/>
            </a:pPr>
            <a:r>
              <a:rPr lang="en-US" dirty="0"/>
              <a:t>HTTP status code class: Group responses by class (2xx, 4xx, 5xx) for high-level insights.</a:t>
            </a:r>
          </a:p>
          <a:p>
            <a:pPr marL="171450" indent="-171450" algn="just">
              <a:buFont typeface="Arial" panose="020B0604020202020204" pitchFamily="34" charset="0"/>
              <a:buChar char="•"/>
            </a:pPr>
            <a:r>
              <a:rPr lang="en-US" dirty="0"/>
              <a:t>Resource type: Filter metrics by the type of Azure resource.</a:t>
            </a:r>
          </a:p>
          <a:p>
            <a:pPr marL="171450" indent="-171450" algn="just">
              <a:buFont typeface="Arial" panose="020B0604020202020204" pitchFamily="34" charset="0"/>
              <a:buChar char="•"/>
            </a:pPr>
            <a:r>
              <a:rPr lang="en-US" dirty="0"/>
              <a:t>RP namespace: Analyze metrics by resource provider namespace.</a:t>
            </a:r>
          </a:p>
        </p:txBody>
      </p:sp>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43C16-70E1-76E8-34FC-4D971266F2E4}"/>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6EFEF9D-C531-5164-3001-CAB3E530800A}"/>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1469B97F-5DC9-9FCE-E7F9-3A690CE53011}"/>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21B9C0FA-660D-52E2-A52D-5071C6022C4D}"/>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4278EE4-80FF-FF66-93C7-3BE34B7B9EDB}"/>
              </a:ext>
            </a:extLst>
          </p:cNvPr>
          <p:cNvSpPr>
            <a:spLocks noGrp="1"/>
          </p:cNvSpPr>
          <p:nvPr>
            <p:ph type="body" sz="quarter" idx="16"/>
          </p:nvPr>
        </p:nvSpPr>
        <p:spPr/>
        <p:txBody>
          <a:bodyPr/>
          <a:lstStyle/>
          <a:p>
            <a:pPr algn="just"/>
            <a:r>
              <a:rPr lang="en-US" dirty="0">
                <a:hlinkClick r:id="rId2"/>
              </a:rPr>
              <a:t>Retirement: Azure Monitor SCOM Managed Instance will be retired on Sep 30, 2026</a:t>
            </a:r>
            <a:endParaRPr lang="en-US" dirty="0"/>
          </a:p>
          <a:p>
            <a:pPr algn="just"/>
            <a:r>
              <a:rPr lang="en-US" dirty="0"/>
              <a:t>Azure Monitor SCOM Managed Instance is no longer in support and is planned to be deprecated by 30 September 2026. </a:t>
            </a:r>
          </a:p>
          <a:p>
            <a:pPr algn="just"/>
            <a:r>
              <a:rPr lang="en-US" dirty="0"/>
              <a:t>MS recommend </a:t>
            </a:r>
            <a:r>
              <a:rPr lang="en-US" b="1" dirty="0"/>
              <a:t>Azure Monitor or System Center Operations Manager </a:t>
            </a:r>
            <a:r>
              <a:rPr lang="en-US" dirty="0"/>
              <a:t>as an alternative solution, based on your requirements.</a:t>
            </a:r>
          </a:p>
        </p:txBody>
      </p:sp>
    </p:spTree>
    <p:extLst>
      <p:ext uri="{BB962C8B-B14F-4D97-AF65-F5344CB8AC3E}">
        <p14:creationId xmlns:p14="http://schemas.microsoft.com/office/powerpoint/2010/main" val="3594889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1957393"/>
          </a:xfrm>
        </p:spPr>
        <p:txBody>
          <a:bodyPr/>
          <a:lstStyle/>
          <a:p>
            <a:pPr algn="just"/>
            <a:r>
              <a:rPr lang="en-US" sz="1000" dirty="0">
                <a:hlinkClick r:id="rId2"/>
              </a:rPr>
              <a:t>Announcing Public Preview: ASEv3 Outbound Network Segmentation</a:t>
            </a:r>
            <a:endParaRPr lang="en-US" sz="1000" dirty="0"/>
          </a:p>
          <a:p>
            <a:pPr algn="just"/>
            <a:r>
              <a:rPr lang="en-US" sz="1000" dirty="0"/>
              <a:t>Outbound Network Segmentation allows you to define and </a:t>
            </a:r>
            <a:r>
              <a:rPr lang="en-US" sz="1000" b="1" dirty="0"/>
              <a:t>control how outbound traffic is routed from App Service Environment v3 apps</a:t>
            </a:r>
            <a:r>
              <a:rPr lang="en-US" sz="1000" dirty="0"/>
              <a:t>. This means you can now </a:t>
            </a:r>
            <a:r>
              <a:rPr lang="en-US" sz="1000" b="1" dirty="0"/>
              <a:t>segment outbound traffic at an app level, </a:t>
            </a:r>
            <a:r>
              <a:rPr lang="en-US" sz="1000" dirty="0"/>
              <a:t>enabling fine-grained egress control that aligns with enterprise security policies and compliance requirements.</a:t>
            </a:r>
          </a:p>
          <a:p>
            <a:pPr algn="just"/>
            <a:r>
              <a:rPr lang="en-US" sz="1000" dirty="0"/>
              <a:t>Previously, all outbound traffic from an App Service Environment v3 originated from the full subnet range hosting the App Service Environment, making it difficult for networking teams to apply per-app restrictions, like what is available with the multi-tenant App Service offering.</a:t>
            </a:r>
          </a:p>
          <a:p>
            <a:pPr algn="just"/>
            <a:r>
              <a:rPr lang="en-US" sz="1000" dirty="0"/>
              <a:t>Enabling this feature on existing App Service Environments is not supported.</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Public Preview: Soft Delete feature in Azure Compute Gallery</a:t>
            </a:r>
            <a:endParaRPr lang="en-US" dirty="0"/>
          </a:p>
          <a:p>
            <a:pPr algn="just"/>
            <a:r>
              <a:rPr lang="en-US" dirty="0"/>
              <a:t>The Soft Delete feature in </a:t>
            </a:r>
            <a:r>
              <a:rPr lang="en-US" b="1" dirty="0"/>
              <a:t>Azure Compute Gallery </a:t>
            </a:r>
            <a:r>
              <a:rPr lang="en-US" dirty="0"/>
              <a:t>lets recover accidentally deleted images within </a:t>
            </a:r>
            <a:r>
              <a:rPr lang="en-US" b="1" dirty="0"/>
              <a:t>a 7-day retention period</a:t>
            </a:r>
            <a:r>
              <a:rPr lang="en-US" dirty="0"/>
              <a:t>. After this timeframe, the platform permanently deletes the resources. This grace period gives users time to restore any images that were mistakenly deleted.</a:t>
            </a:r>
          </a:p>
          <a:p>
            <a:pPr algn="just"/>
            <a:r>
              <a:rPr lang="en-US" dirty="0"/>
              <a:t>imitations</a:t>
            </a:r>
          </a:p>
          <a:p>
            <a:pPr marL="171450" indent="-171450" algn="just">
              <a:buFont typeface="Arial" panose="020B0604020202020204" pitchFamily="34" charset="0"/>
              <a:buChar char="•"/>
            </a:pPr>
            <a:r>
              <a:rPr lang="en-US" dirty="0"/>
              <a:t>Soft Delete is only supported in the Azure portal or Rest API with some limitations.</a:t>
            </a:r>
          </a:p>
          <a:p>
            <a:pPr marL="171450" indent="-171450" algn="just">
              <a:buFont typeface="Arial" panose="020B0604020202020204" pitchFamily="34" charset="0"/>
              <a:buChar char="•"/>
            </a:pPr>
            <a:r>
              <a:rPr lang="en-US" dirty="0"/>
              <a:t>Virtual Machine Apps Recovery isn't supported.</a:t>
            </a:r>
          </a:p>
          <a:p>
            <a:pPr marL="171450" indent="-171450" algn="just">
              <a:buFont typeface="Arial" panose="020B0604020202020204" pitchFamily="34" charset="0"/>
              <a:buChar char="•"/>
            </a:pPr>
            <a:r>
              <a:rPr lang="en-US" dirty="0"/>
              <a:t>Deleting a gallery or image definition with Soft Deleted resources isn't supported.</a:t>
            </a:r>
          </a:p>
          <a:p>
            <a:pPr marL="171450" indent="-171450" algn="just">
              <a:buFont typeface="Arial" panose="020B0604020202020204" pitchFamily="34" charset="0"/>
              <a:buChar char="•"/>
            </a:pPr>
            <a:r>
              <a:rPr lang="en-US" dirty="0"/>
              <a:t>Not supported in National Clouds.</a:t>
            </a:r>
          </a:p>
          <a:p>
            <a:pPr marL="171450" indent="-171450" algn="just">
              <a:buFont typeface="Arial" panose="020B0604020202020204" pitchFamily="34" charset="0"/>
              <a:buChar char="•"/>
            </a:pPr>
            <a:r>
              <a:rPr lang="en-US" dirty="0"/>
              <a:t>You can't enable Soft Delete if the gallery or image definition and image version are in different locations.</a:t>
            </a:r>
          </a:p>
          <a:p>
            <a:pPr marL="171450" indent="-171450" algn="just">
              <a:buFont typeface="Arial" panose="020B0604020202020204" pitchFamily="34" charset="0"/>
              <a:buChar char="•"/>
            </a:pPr>
            <a:r>
              <a:rPr lang="en-US" dirty="0"/>
              <a:t>Virtual Machine Scale Sets in Flexible orchestration aren't compatible with the Soft Delete feature.</a:t>
            </a:r>
          </a:p>
          <a:p>
            <a:pPr algn="just"/>
            <a:endParaRPr lang="en-US" dirty="0"/>
          </a:p>
        </p:txBody>
      </p:sp>
      <p:pic>
        <p:nvPicPr>
          <p:cNvPr id="3" name="Picture 2">
            <a:extLst>
              <a:ext uri="{FF2B5EF4-FFF2-40B4-BE49-F238E27FC236}">
                <a16:creationId xmlns:a16="http://schemas.microsoft.com/office/drawing/2014/main" id="{D0AD189E-8367-D6B5-764B-59A606A29F6E}"/>
              </a:ext>
            </a:extLst>
          </p:cNvPr>
          <p:cNvPicPr>
            <a:picLocks noChangeAspect="1"/>
          </p:cNvPicPr>
          <p:nvPr/>
        </p:nvPicPr>
        <p:blipFill>
          <a:blip r:embed="rId4"/>
          <a:stretch>
            <a:fillRect/>
          </a:stretch>
        </p:blipFill>
        <p:spPr>
          <a:xfrm>
            <a:off x="4792014" y="2742114"/>
            <a:ext cx="3648562" cy="2331026"/>
          </a:xfrm>
          <a:prstGeom prst="rect">
            <a:avLst/>
          </a:prstGeom>
        </p:spPr>
      </p:pic>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89EA0B-ACF3-9F79-A0E3-71ACEBBCA44C}"/>
              </a:ext>
            </a:extLst>
          </p:cNvPr>
          <p:cNvSpPr>
            <a:spLocks noGrp="1"/>
          </p:cNvSpPr>
          <p:nvPr>
            <p:ph type="body" sz="quarter" idx="10"/>
          </p:nvPr>
        </p:nvSpPr>
        <p:spPr/>
        <p:txBody>
          <a:bodyPr/>
          <a:lstStyle/>
          <a:p>
            <a:pPr algn="just"/>
            <a:r>
              <a:rPr lang="en-US" sz="1000" dirty="0">
                <a:hlinkClick r:id="rId2"/>
              </a:rPr>
              <a:t>Windows 365 support for external identities (preview)</a:t>
            </a:r>
            <a:endParaRPr lang="en-US" sz="1000" dirty="0"/>
          </a:p>
          <a:p>
            <a:pPr algn="just"/>
            <a:r>
              <a:rPr lang="en-US" sz="1000" dirty="0"/>
              <a:t>It is now possible to provision a Cloud PC for an external identity. There is no change to the administrative flow to provision this Cloud PC, as it follows the same provisioning flows for both Enterprise and Frontline Cloud PCs.</a:t>
            </a:r>
          </a:p>
        </p:txBody>
      </p:sp>
      <p:sp>
        <p:nvSpPr>
          <p:cNvPr id="3" name="Title 2">
            <a:extLst>
              <a:ext uri="{FF2B5EF4-FFF2-40B4-BE49-F238E27FC236}">
                <a16:creationId xmlns:a16="http://schemas.microsoft.com/office/drawing/2014/main" id="{939D55EB-0790-DC11-FEAB-366D6480DA35}"/>
              </a:ext>
            </a:extLst>
          </p:cNvPr>
          <p:cNvSpPr>
            <a:spLocks noGrp="1"/>
          </p:cNvSpPr>
          <p:nvPr>
            <p:ph type="title"/>
          </p:nvPr>
        </p:nvSpPr>
        <p:spPr/>
        <p:txBody>
          <a:bodyPr/>
          <a:lstStyle/>
          <a:p>
            <a:r>
              <a:rPr lang="en-US" sz="1600" dirty="0"/>
              <a:t>Compute Updates</a:t>
            </a:r>
            <a:endParaRPr lang="en-US" dirty="0"/>
          </a:p>
        </p:txBody>
      </p:sp>
      <p:sp>
        <p:nvSpPr>
          <p:cNvPr id="4" name="Text Placeholder 3">
            <a:extLst>
              <a:ext uri="{FF2B5EF4-FFF2-40B4-BE49-F238E27FC236}">
                <a16:creationId xmlns:a16="http://schemas.microsoft.com/office/drawing/2014/main" id="{685C0C8A-ABDF-012E-972D-24F789DC5D10}"/>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D47A5B23-4192-7911-E8CB-374E374C9C93}"/>
              </a:ext>
            </a:extLst>
          </p:cNvPr>
          <p:cNvSpPr>
            <a:spLocks noGrp="1"/>
          </p:cNvSpPr>
          <p:nvPr>
            <p:ph type="body" sz="quarter" idx="16"/>
          </p:nvPr>
        </p:nvSpPr>
        <p:spPr/>
        <p:txBody>
          <a:bodyPr/>
          <a:lstStyle/>
          <a:p>
            <a:r>
              <a:rPr lang="en-US" dirty="0">
                <a:hlinkClick r:id="rId3"/>
              </a:rPr>
              <a:t>Azure Virtual Desktop support for external identities, without </a:t>
            </a:r>
            <a:r>
              <a:rPr lang="en-US" dirty="0" err="1">
                <a:hlinkClick r:id="rId3"/>
              </a:rPr>
              <a:t>FSLogix</a:t>
            </a:r>
            <a:r>
              <a:rPr lang="en-US" dirty="0">
                <a:hlinkClick r:id="rId3"/>
              </a:rPr>
              <a:t> (preview)</a:t>
            </a:r>
            <a:endParaRPr lang="en-US" dirty="0"/>
          </a:p>
          <a:p>
            <a:pPr marL="171450" indent="-171450" algn="just">
              <a:buFont typeface="Arial" panose="020B0604020202020204" pitchFamily="34" charset="0"/>
              <a:buChar char="•"/>
            </a:pPr>
            <a:r>
              <a:rPr lang="en-US" dirty="0"/>
              <a:t>Azure Virtual Desktop support for external identities, without </a:t>
            </a:r>
            <a:r>
              <a:rPr lang="en-US" dirty="0" err="1"/>
              <a:t>FSLogix</a:t>
            </a:r>
            <a:r>
              <a:rPr lang="en-US" dirty="0"/>
              <a:t> (preview)</a:t>
            </a:r>
          </a:p>
          <a:p>
            <a:pPr marL="514350" lvl="1" indent="-171450" algn="just">
              <a:buFont typeface="Arial" panose="020B0604020202020204" pitchFamily="34" charset="0"/>
              <a:buChar char="•"/>
            </a:pPr>
            <a:r>
              <a:rPr lang="en-US" sz="1000" dirty="0">
                <a:latin typeface="+mj-lt"/>
              </a:rPr>
              <a:t>It is now possible to provide Azure Virtual Desktop resources for an external identity. There is no change to the administrative flow to assign the resources, as you still assign the user to the app group. There are some </a:t>
            </a:r>
            <a:r>
              <a:rPr lang="en-US" sz="1000" dirty="0">
                <a:latin typeface="+mj-lt"/>
                <a:hlinkClick r:id="rId4"/>
              </a:rPr>
              <a:t>requirements and limitations.</a:t>
            </a:r>
            <a:endParaRPr lang="en-US" sz="1000" dirty="0">
              <a:latin typeface="+mj-lt"/>
            </a:endParaRPr>
          </a:p>
          <a:p>
            <a:pPr marL="171450" indent="-171450" algn="just">
              <a:buFont typeface="Arial" panose="020B0604020202020204" pitchFamily="34" charset="0"/>
              <a:buChar char="•"/>
            </a:pPr>
            <a:r>
              <a:rPr lang="en-US" dirty="0"/>
              <a:t>Global expansion of TURN Relay</a:t>
            </a:r>
          </a:p>
          <a:p>
            <a:pPr marL="514350" lvl="1" indent="-171450" algn="just">
              <a:buFont typeface="Arial" panose="020B0604020202020204" pitchFamily="34" charset="0"/>
              <a:buChar char="•"/>
            </a:pPr>
            <a:r>
              <a:rPr lang="en-US" sz="1000" dirty="0">
                <a:latin typeface="+mj-lt"/>
              </a:rPr>
              <a:t>Microsoft has expanded the TURN relay infrastructure globally, deploying it across 39 Azure regions with a dedicated IP range of 51.5.0.0/16 for Azure Virtual Desktop and Windows 365. This transition from the previously shared 20.202.0.0/16 subnet enhances RDP </a:t>
            </a:r>
            <a:r>
              <a:rPr lang="en-US" sz="1000" dirty="0" err="1">
                <a:latin typeface="+mj-lt"/>
              </a:rPr>
              <a:t>Shortpath</a:t>
            </a:r>
            <a:r>
              <a:rPr lang="en-US" sz="1000" dirty="0">
                <a:latin typeface="+mj-lt"/>
              </a:rPr>
              <a:t> for Public Networks, offering improved performance, reliability, and user experience.</a:t>
            </a:r>
          </a:p>
          <a:p>
            <a:pPr marL="171450" indent="-171450" algn="just">
              <a:buFont typeface="Arial" panose="020B0604020202020204" pitchFamily="34" charset="0"/>
              <a:buChar char="•"/>
            </a:pPr>
            <a:r>
              <a:rPr lang="en-US" dirty="0"/>
              <a:t>Managed identity support for all host pools using session host configuration and cross-subscription image support</a:t>
            </a:r>
          </a:p>
          <a:p>
            <a:pPr marL="514350" lvl="1" indent="-171450" algn="just">
              <a:buFont typeface="Arial" panose="020B0604020202020204" pitchFamily="34" charset="0"/>
              <a:buChar char="•"/>
            </a:pPr>
            <a:endParaRPr lang="en-US" sz="1000" dirty="0">
              <a:latin typeface="+mj-lt"/>
            </a:endParaRPr>
          </a:p>
        </p:txBody>
      </p:sp>
    </p:spTree>
    <p:extLst>
      <p:ext uri="{BB962C8B-B14F-4D97-AF65-F5344CB8AC3E}">
        <p14:creationId xmlns:p14="http://schemas.microsoft.com/office/powerpoint/2010/main" val="2587973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736A2DE-B6FD-C635-9880-42440690A8EF}"/>
              </a:ext>
            </a:extLst>
          </p:cNvPr>
          <p:cNvSpPr>
            <a:spLocks noGrp="1"/>
          </p:cNvSpPr>
          <p:nvPr>
            <p:ph type="body" sz="quarter" idx="10"/>
          </p:nvPr>
        </p:nvSpPr>
        <p:spPr/>
        <p:txBody>
          <a:bodyPr/>
          <a:lstStyle/>
          <a:p>
            <a:pPr algn="just"/>
            <a:r>
              <a:rPr lang="en-US" sz="1000" dirty="0">
                <a:hlinkClick r:id="rId2"/>
              </a:rPr>
              <a:t>Announcement: Upcoming Changes to SQL Server on Linux Virtual Machine (VM) Provisioning in Azure</a:t>
            </a:r>
            <a:endParaRPr lang="en-US" sz="1000" dirty="0"/>
          </a:p>
          <a:p>
            <a:pPr algn="just"/>
            <a:r>
              <a:rPr lang="en-US" sz="1000" dirty="0"/>
              <a:t>Linux-based SQL Server Virtual Machine (VM) images published by Microsoft will be removed from the Azure Marketplace.  </a:t>
            </a:r>
          </a:p>
          <a:p>
            <a:pPr algn="just"/>
            <a:r>
              <a:rPr lang="en-US" sz="1000" dirty="0"/>
              <a:t>As a result, these SQL Server on Linux images will no longer be visible in the Azure SQL hub during VM provisioning, nor accessible via CLI, Azure Portal, or PowerShell scripts.</a:t>
            </a:r>
          </a:p>
          <a:p>
            <a:pPr algn="just"/>
            <a:r>
              <a:rPr lang="en-US" sz="1000" dirty="0"/>
              <a:t>MS is transitioning away </a:t>
            </a:r>
            <a:r>
              <a:rPr lang="en-US" sz="1000" b="1" dirty="0"/>
              <a:t>from image-based provisioning </a:t>
            </a:r>
            <a:r>
              <a:rPr lang="en-US" sz="1000" dirty="0"/>
              <a:t>to a </a:t>
            </a:r>
            <a:r>
              <a:rPr lang="en-US" sz="1000" b="1" dirty="0"/>
              <a:t>script-based model </a:t>
            </a:r>
            <a:r>
              <a:rPr lang="en-US" sz="1000" dirty="0"/>
              <a:t>that offers greater flexibility, automation, and control. This fresh approach will allow customers to: </a:t>
            </a:r>
          </a:p>
          <a:p>
            <a:pPr marL="171450" indent="-171450" algn="just">
              <a:buFont typeface="Arial" panose="020B0604020202020204" pitchFamily="34" charset="0"/>
              <a:buChar char="•"/>
            </a:pPr>
            <a:r>
              <a:rPr lang="en-US" sz="1000" dirty="0"/>
              <a:t>Choose their preferred supported Linux distribution (RHEL, SLES or Ubuntu (Pro)) </a:t>
            </a:r>
          </a:p>
          <a:p>
            <a:pPr marL="171450" indent="-171450" algn="just">
              <a:buFont typeface="Arial" panose="020B0604020202020204" pitchFamily="34" charset="0"/>
              <a:buChar char="•"/>
            </a:pPr>
            <a:r>
              <a:rPr lang="en-US" sz="1000" dirty="0"/>
              <a:t>Select SQL Server version and edition </a:t>
            </a:r>
          </a:p>
          <a:p>
            <a:pPr marL="171450" indent="-171450" algn="just">
              <a:buFont typeface="Arial" panose="020B0604020202020204" pitchFamily="34" charset="0"/>
              <a:buChar char="•"/>
            </a:pPr>
            <a:r>
              <a:rPr lang="en-US" sz="1000" dirty="0"/>
              <a:t>Configure licensing options </a:t>
            </a:r>
          </a:p>
          <a:p>
            <a:pPr marL="171450" indent="-171450" algn="just">
              <a:buFont typeface="Arial" panose="020B0604020202020204" pitchFamily="34" charset="0"/>
              <a:buChar char="•"/>
            </a:pPr>
            <a:r>
              <a:rPr lang="en-US" sz="1000" dirty="0" err="1"/>
              <a:t>Customise</a:t>
            </a:r>
            <a:r>
              <a:rPr lang="en-US" sz="1000" dirty="0"/>
              <a:t> deployment parameters through scripts and ability to add VM extensions. </a:t>
            </a:r>
          </a:p>
          <a:p>
            <a:pPr algn="just"/>
            <a:r>
              <a:rPr lang="en-US" sz="1000" dirty="0"/>
              <a:t>This shift ensures a more consistent and extensible experience across all supported platforms. </a:t>
            </a:r>
          </a:p>
        </p:txBody>
      </p:sp>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p:txBody>
          <a:bodyPr/>
          <a:lstStyle/>
          <a:p>
            <a:pPr algn="just"/>
            <a:r>
              <a:rPr lang="en-US" dirty="0">
                <a:hlinkClick r:id="rId3"/>
              </a:rPr>
              <a:t>Generally Available: CLI command for migration from Availability Sets and basic load balancer on AKS</a:t>
            </a:r>
            <a:endParaRPr lang="en-US" dirty="0"/>
          </a:p>
          <a:p>
            <a:pPr algn="just"/>
            <a:r>
              <a:rPr lang="en-US" b="1" dirty="0"/>
              <a:t>Availability Sets and the basic load balancer are being deprecated on September 30 2025</a:t>
            </a:r>
            <a:r>
              <a:rPr lang="en-US" dirty="0"/>
              <a:t>. AKS now supports, a simple Azure CLI command that will automatically migrate your AKS cluster from Availability Sets to the new Virtual Machines node pool and upgrade your load balancer SKU from basic to standard in one operation.</a:t>
            </a:r>
          </a:p>
          <a:p>
            <a:pPr marL="171450" indent="-171450" algn="just">
              <a:buFont typeface="Arial" panose="020B0604020202020204" pitchFamily="34" charset="0"/>
              <a:buChar char="•"/>
            </a:pPr>
            <a:r>
              <a:rPr lang="en-US" dirty="0"/>
              <a:t>The minimum Kubernetes version for this script is 1.27</a:t>
            </a:r>
          </a:p>
          <a:p>
            <a:pPr marL="171450" indent="-171450" algn="just">
              <a:buFont typeface="Arial" panose="020B0604020202020204" pitchFamily="34" charset="0"/>
              <a:buChar char="•"/>
            </a:pPr>
            <a:r>
              <a:rPr lang="en-US" dirty="0"/>
              <a:t>You need the version 2.76.0 Azure CLI installed.</a:t>
            </a:r>
          </a:p>
          <a:p>
            <a:pPr marL="171450" indent="-171450" algn="just">
              <a:buFont typeface="Arial" panose="020B0604020202020204" pitchFamily="34" charset="0"/>
              <a:buChar char="•"/>
            </a:pPr>
            <a:r>
              <a:rPr lang="en-US" dirty="0"/>
              <a:t>If the cluster is running Key Management Service with private key vault, Key Management Service must be disabled for the duration of the migration.</a:t>
            </a:r>
          </a:p>
          <a:p>
            <a:pPr marL="171450" indent="-171450" algn="just">
              <a:buFont typeface="Arial" panose="020B0604020202020204" pitchFamily="34" charset="0"/>
              <a:buChar char="•"/>
            </a:pPr>
            <a:r>
              <a:rPr lang="en-US" dirty="0"/>
              <a:t>If the cluster is using any </a:t>
            </a:r>
            <a:r>
              <a:rPr lang="en-US" dirty="0" err="1"/>
              <a:t>ValidatingAdmissionWebhooks</a:t>
            </a:r>
            <a:r>
              <a:rPr lang="en-US" dirty="0"/>
              <a:t> or </a:t>
            </a:r>
            <a:r>
              <a:rPr lang="en-US" dirty="0" err="1"/>
              <a:t>MutatingAdmissionWebhooks</a:t>
            </a:r>
            <a:r>
              <a:rPr lang="en-US" dirty="0"/>
              <a:t>, these web hooks must be disabled before the migration.</a:t>
            </a:r>
          </a:p>
          <a:p>
            <a:pPr algn="just"/>
            <a:endParaRPr lang="en-US" dirty="0"/>
          </a:p>
        </p:txBody>
      </p:sp>
    </p:spTree>
    <p:extLst>
      <p:ext uri="{BB962C8B-B14F-4D97-AF65-F5344CB8AC3E}">
        <p14:creationId xmlns:p14="http://schemas.microsoft.com/office/powerpoint/2010/main" val="25538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098EE-BBE3-B9BF-C218-E4DEA9A76D9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D082964C-E8A1-73CC-B206-1A488254620C}"/>
              </a:ext>
            </a:extLst>
          </p:cNvPr>
          <p:cNvSpPr>
            <a:spLocks noGrp="1"/>
          </p:cNvSpPr>
          <p:nvPr>
            <p:ph type="body" sz="quarter" idx="10"/>
          </p:nvPr>
        </p:nvSpPr>
        <p:spPr/>
        <p:txBody>
          <a:bodyPr/>
          <a:lstStyle/>
          <a:p>
            <a:pPr algn="just"/>
            <a:r>
              <a:rPr lang="en-US" sz="1000" dirty="0">
                <a:hlinkClick r:id="rId2"/>
              </a:rPr>
              <a:t>Retirement: Support for Service Connector (preview) on Azure Container Apps will end on March 30th, 2026</a:t>
            </a:r>
            <a:endParaRPr lang="en-US" sz="1000" dirty="0"/>
          </a:p>
          <a:p>
            <a:pPr algn="just"/>
            <a:r>
              <a:rPr lang="en-US" sz="1000" dirty="0"/>
              <a:t>Support for Service Connector (preview) on Azure Container Apps will end on March 30, 2026. </a:t>
            </a:r>
          </a:p>
          <a:p>
            <a:pPr algn="just"/>
            <a:r>
              <a:rPr lang="en-US" sz="1000" dirty="0"/>
              <a:t>After this date, Service Connector (preview) will no longer be supported on Azure Container Apps. </a:t>
            </a:r>
          </a:p>
          <a:p>
            <a:pPr algn="just"/>
            <a:r>
              <a:rPr lang="en-US" sz="1000" dirty="0"/>
              <a:t>If you created service connections using the Azure Portal, your existing connections will remain active and unaffected. If you used the Azure CLI, SDKs, or Visual Studio, your existing connections may require updates or migration. You will no longer be able to create new service connections using Service Connector (preview) through any interface for Azure Container Apps. </a:t>
            </a:r>
          </a:p>
        </p:txBody>
      </p:sp>
      <p:sp>
        <p:nvSpPr>
          <p:cNvPr id="11" name="Title 10">
            <a:extLst>
              <a:ext uri="{FF2B5EF4-FFF2-40B4-BE49-F238E27FC236}">
                <a16:creationId xmlns:a16="http://schemas.microsoft.com/office/drawing/2014/main" id="{DDE59A08-9A25-40C0-DC79-D2FB88CF728E}"/>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4D7D0670-36E5-9279-0AB3-70FC83D5A9FE}"/>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9AC89A86-0455-61DD-7A55-DACDA81B83B1}"/>
              </a:ext>
            </a:extLst>
          </p:cNvPr>
          <p:cNvSpPr>
            <a:spLocks noGrp="1"/>
          </p:cNvSpPr>
          <p:nvPr>
            <p:ph type="body" sz="quarter" idx="16"/>
          </p:nvPr>
        </p:nvSpPr>
        <p:spPr/>
        <p:txBody>
          <a:bodyPr/>
          <a:lstStyle/>
          <a:p>
            <a:pPr algn="just"/>
            <a:r>
              <a:rPr lang="en-US" dirty="0">
                <a:hlinkClick r:id="rId3"/>
              </a:rPr>
              <a:t>Retirement: Azure Network Policy Manager (NPM) for Linux nodes on AKS to Be Retired by September 30, 2028</a:t>
            </a:r>
            <a:endParaRPr lang="en-US" dirty="0"/>
          </a:p>
          <a:p>
            <a:pPr algn="just"/>
            <a:r>
              <a:rPr lang="en-US" dirty="0"/>
              <a:t>On September 30, 2028, MS will end support for Azure Network Policy Manager (NPM) on Linux nodes in AKS.</a:t>
            </a:r>
          </a:p>
          <a:p>
            <a:pPr algn="just"/>
            <a:r>
              <a:rPr lang="en-US" dirty="0"/>
              <a:t>Transitioning to Cilium Network Policy for AKS clusters using Azure CNI powered by Cilium provides significant improvements, including:  </a:t>
            </a:r>
          </a:p>
          <a:p>
            <a:pPr marL="171450" indent="-171450" algn="just">
              <a:buFont typeface="Arial" panose="020B0604020202020204" pitchFamily="34" charset="0"/>
              <a:buChar char="•"/>
            </a:pPr>
            <a:r>
              <a:rPr lang="en-US" dirty="0"/>
              <a:t>Robust support for Kubernetes-native policies.</a:t>
            </a:r>
          </a:p>
          <a:p>
            <a:pPr marL="171450" indent="-171450" algn="just">
              <a:buFont typeface="Arial" panose="020B0604020202020204" pitchFamily="34" charset="0"/>
              <a:buChar char="•"/>
            </a:pPr>
            <a:r>
              <a:rPr lang="en-US" dirty="0"/>
              <a:t>Powerful extended features such as Layer 7 policy, and Fully Qualified Domain Name filtering.</a:t>
            </a:r>
          </a:p>
          <a:p>
            <a:pPr marL="171450" indent="-171450" algn="just">
              <a:buFont typeface="Arial" panose="020B0604020202020204" pitchFamily="34" charset="0"/>
              <a:buChar char="•"/>
            </a:pPr>
            <a:r>
              <a:rPr lang="en-US" dirty="0" err="1"/>
              <a:t>eBPF</a:t>
            </a:r>
            <a:r>
              <a:rPr lang="en-US" dirty="0"/>
              <a:t>-based architecture for packet processing, offering better performance, scalability and security. </a:t>
            </a:r>
          </a:p>
          <a:p>
            <a:pPr algn="just"/>
            <a:endParaRPr lang="en-US" dirty="0"/>
          </a:p>
          <a:p>
            <a:pPr algn="just"/>
            <a:r>
              <a:rPr lang="en-US" dirty="0"/>
              <a:t> </a:t>
            </a:r>
          </a:p>
          <a:p>
            <a:pPr algn="just"/>
            <a:endParaRPr lang="en-US" dirty="0"/>
          </a:p>
        </p:txBody>
      </p:sp>
    </p:spTree>
    <p:extLst>
      <p:ext uri="{BB962C8B-B14F-4D97-AF65-F5344CB8AC3E}">
        <p14:creationId xmlns:p14="http://schemas.microsoft.com/office/powerpoint/2010/main" val="18735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817E1-BA7F-D700-A07D-CF35C50119CB}"/>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95ECF59-E5F0-A908-6FBA-7B62FCFAAF59}"/>
              </a:ext>
            </a:extLst>
          </p:cNvPr>
          <p:cNvSpPr>
            <a:spLocks noGrp="1"/>
          </p:cNvSpPr>
          <p:nvPr>
            <p:ph type="body" sz="quarter" idx="10"/>
          </p:nvPr>
        </p:nvSpPr>
        <p:spPr/>
        <p:txBody>
          <a:bodyPr/>
          <a:lstStyle/>
          <a:p>
            <a:pPr algn="just"/>
            <a:r>
              <a:rPr lang="en-US" sz="1000" dirty="0">
                <a:hlinkClick r:id="rId2"/>
              </a:rPr>
              <a:t>Retirement: Azure Static Web Apps database connection feature</a:t>
            </a:r>
            <a:endParaRPr lang="en-US" sz="1000" dirty="0"/>
          </a:p>
          <a:p>
            <a:pPr algn="just"/>
            <a:r>
              <a:rPr lang="en-US" sz="1000" dirty="0"/>
              <a:t>Due to changes in underlying infrastructure, the </a:t>
            </a:r>
            <a:r>
              <a:rPr lang="en-US" sz="1000" b="1" dirty="0"/>
              <a:t>database connections feature of Static Web Apps this feature (currently in public preview), will be deprecated effective November 30, 2025. </a:t>
            </a:r>
            <a:r>
              <a:rPr lang="en-US" sz="1000" dirty="0"/>
              <a:t> To avoid issues in deployments using this feature you can refactor your application to a self-hosted instance of the Data API Builder and deploy that to Azure Container Apps. </a:t>
            </a:r>
          </a:p>
        </p:txBody>
      </p:sp>
      <p:sp>
        <p:nvSpPr>
          <p:cNvPr id="11" name="Title 10">
            <a:extLst>
              <a:ext uri="{FF2B5EF4-FFF2-40B4-BE49-F238E27FC236}">
                <a16:creationId xmlns:a16="http://schemas.microsoft.com/office/drawing/2014/main" id="{F56FF68D-660F-2CAA-B09A-5A59259AACC4}"/>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1749C152-D6B4-AF3B-2578-E699D30AD2F0}"/>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49104E40-B616-5259-A98B-8099EE2331BE}"/>
              </a:ext>
            </a:extLst>
          </p:cNvPr>
          <p:cNvSpPr>
            <a:spLocks noGrp="1"/>
          </p:cNvSpPr>
          <p:nvPr>
            <p:ph type="body" sz="quarter" idx="16"/>
          </p:nvPr>
        </p:nvSpPr>
        <p:spPr/>
        <p:txBody>
          <a:bodyPr/>
          <a:lstStyle/>
          <a:p>
            <a:pPr algn="just"/>
            <a:r>
              <a:rPr lang="en-US" dirty="0">
                <a:hlinkClick r:id="rId3"/>
              </a:rPr>
              <a:t>Retirement: NVv4-series Azure Virtual Machines will be retired on September 30, 2026</a:t>
            </a:r>
            <a:endParaRPr lang="en-US" dirty="0"/>
          </a:p>
          <a:p>
            <a:pPr algn="just"/>
            <a:r>
              <a:rPr lang="en-US" dirty="0"/>
              <a:t>On September 30, 2026, Microsoft Azure will retire the Standard_NV4as_v4, Standard_NV4ahs_v4,Standard_NV8as_v4, Standard_NV8ahs_v4,Standard_NV16as_v4, Standard_NV16ahs_v4, Standard_NV32as_v4, and Standard_NV32ahs_v4 virtual machines (VMs) in the NVv4-series virtual machines (VMs).</a:t>
            </a:r>
          </a:p>
          <a:p>
            <a:pPr algn="just"/>
            <a:r>
              <a:rPr lang="en-US" dirty="0"/>
              <a:t>Microsoft is recommending the Azure NVads_V710_v5-series VMs, which offer greater GPU memory bandwidth per GPU. These VMs are targeted for graphics applications, virtual desktops, and visualizations as well as small AI inference workloads.</a:t>
            </a:r>
          </a:p>
        </p:txBody>
      </p:sp>
    </p:spTree>
    <p:extLst>
      <p:ext uri="{BB962C8B-B14F-4D97-AF65-F5344CB8AC3E}">
        <p14:creationId xmlns:p14="http://schemas.microsoft.com/office/powerpoint/2010/main" val="16393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4BC30-BE9D-D666-D8EC-C477902CDD33}"/>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0089CA58-5DC8-3994-AD5C-78748D2555F0}"/>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9338C940-1C5A-F159-79FA-059EBE1E77FE}"/>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79819030-1C59-2813-CD9C-4D9347E3D500}"/>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6F37A70-680F-B50D-A1A9-E9D2AE2C922F}"/>
              </a:ext>
            </a:extLst>
          </p:cNvPr>
          <p:cNvSpPr>
            <a:spLocks noGrp="1"/>
          </p:cNvSpPr>
          <p:nvPr>
            <p:ph type="body" sz="quarter" idx="16"/>
          </p:nvPr>
        </p:nvSpPr>
        <p:spPr/>
        <p:txBody>
          <a:bodyPr/>
          <a:lstStyle/>
          <a:p>
            <a:pPr algn="just"/>
            <a:r>
              <a:rPr lang="en-US" dirty="0">
                <a:hlinkClick r:id="rId2"/>
              </a:rPr>
              <a:t>Public Preview: Azure NetApp Files Support for </a:t>
            </a:r>
            <a:r>
              <a:rPr lang="en-US" dirty="0" err="1">
                <a:hlinkClick r:id="rId2"/>
              </a:rPr>
              <a:t>OpenLDAP</a:t>
            </a:r>
            <a:r>
              <a:rPr lang="en-US" dirty="0">
                <a:hlinkClick r:id="rId2"/>
              </a:rPr>
              <a:t>, FreeIPA, and Red Hat Directory Server LDAP services</a:t>
            </a:r>
            <a:endParaRPr lang="en-US" dirty="0"/>
          </a:p>
          <a:p>
            <a:pPr algn="just"/>
            <a:r>
              <a:rPr lang="en-US" dirty="0"/>
              <a:t>Azure NetApp Files now supports integration with FreeIPA, </a:t>
            </a:r>
            <a:r>
              <a:rPr lang="en-US" dirty="0" err="1"/>
              <a:t>OpenLDAP</a:t>
            </a:r>
            <a:r>
              <a:rPr lang="en-US" dirty="0"/>
              <a:t>, and Red Hat Directory Server—available in public preview. This LDAP integration enables secure LDAP over TLS connectivity for NFSv3 and NFSv4.1 volumes, allowing enterprises to use these identity systems alongside Microsoft Active Directory. </a:t>
            </a:r>
          </a:p>
          <a:p>
            <a:pPr algn="just"/>
            <a:r>
              <a:rPr lang="en-US" dirty="0"/>
              <a:t>This enhancement offers seamless integration with existing infrastructure and secure access control for NFS workloads. It’s especially valuable for hybrid environments and regulated industries. </a:t>
            </a:r>
          </a:p>
          <a:p>
            <a:pPr algn="just"/>
            <a:r>
              <a:rPr lang="en-US" dirty="0"/>
              <a:t>Key Benefits: </a:t>
            </a:r>
          </a:p>
          <a:p>
            <a:pPr marL="171450" indent="-171450" algn="just">
              <a:buFont typeface="Arial" panose="020B0604020202020204" pitchFamily="34" charset="0"/>
              <a:buChar char="•"/>
            </a:pPr>
            <a:r>
              <a:rPr lang="en-US" dirty="0"/>
              <a:t>Support for FreeIPA, </a:t>
            </a:r>
            <a:r>
              <a:rPr lang="en-US" dirty="0" err="1"/>
              <a:t>OpenLDAP</a:t>
            </a:r>
            <a:r>
              <a:rPr lang="en-US" dirty="0"/>
              <a:t>, and Red Hat Directory Server in addition to Active Directory. </a:t>
            </a:r>
          </a:p>
          <a:p>
            <a:pPr marL="171450" indent="-171450" algn="just">
              <a:buFont typeface="Arial" panose="020B0604020202020204" pitchFamily="34" charset="0"/>
              <a:buChar char="•"/>
            </a:pPr>
            <a:r>
              <a:rPr lang="en-US" dirty="0"/>
              <a:t>Secure LDAP over TLS for NFSv3/NFSv4.1. </a:t>
            </a:r>
          </a:p>
          <a:p>
            <a:pPr marL="171450" indent="-171450" algn="just">
              <a:buFont typeface="Arial" panose="020B0604020202020204" pitchFamily="34" charset="0"/>
              <a:buChar char="•"/>
            </a:pPr>
            <a:r>
              <a:rPr lang="en-US" dirty="0"/>
              <a:t>Seamless integration with existing identity infrastructure. </a:t>
            </a:r>
          </a:p>
          <a:p>
            <a:pPr marL="171450" indent="-171450" algn="just">
              <a:buFont typeface="Arial" panose="020B0604020202020204" pitchFamily="34" charset="0"/>
              <a:buChar char="•"/>
            </a:pPr>
            <a:r>
              <a:rPr lang="en-US" dirty="0"/>
              <a:t>Greater flexibility for hybrid and compliance-driven environments. </a:t>
            </a:r>
          </a:p>
        </p:txBody>
      </p:sp>
    </p:spTree>
    <p:extLst>
      <p:ext uri="{BB962C8B-B14F-4D97-AF65-F5344CB8AC3E}">
        <p14:creationId xmlns:p14="http://schemas.microsoft.com/office/powerpoint/2010/main" val="670539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3152D9-DBC8-1BB3-CB3A-906BE1CABE4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42DF6D2C-F56A-685B-1BF3-E4EBF4C6CDA8}"/>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4047DB6-1854-02E5-91AF-2A84CBC86224}"/>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D3C9CC31-A12C-B5F1-6B1A-86D3C7CE03BA}"/>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5F082C05-93E4-F01C-DC62-70427109EFEE}"/>
              </a:ext>
            </a:extLst>
          </p:cNvPr>
          <p:cNvSpPr>
            <a:spLocks noGrp="1"/>
          </p:cNvSpPr>
          <p:nvPr>
            <p:ph type="body" sz="quarter" idx="16"/>
          </p:nvPr>
        </p:nvSpPr>
        <p:spPr>
          <a:xfrm>
            <a:off x="342900" y="855080"/>
            <a:ext cx="3955312" cy="1576393"/>
          </a:xfrm>
        </p:spPr>
        <p:txBody>
          <a:bodyPr/>
          <a:lstStyle/>
          <a:p>
            <a:pPr algn="just"/>
            <a:r>
              <a:rPr lang="en-US" dirty="0">
                <a:hlinkClick r:id="rId2"/>
              </a:rPr>
              <a:t>Generally Available: Cross-tenant customer-managed keys for Azure NetApp Files volume encryption</a:t>
            </a:r>
            <a:endParaRPr lang="en-US" dirty="0"/>
          </a:p>
          <a:p>
            <a:pPr algn="just"/>
            <a:r>
              <a:rPr lang="en-US" dirty="0"/>
              <a:t>Cross-tenant customer-managed keys (CMK) for Azure NetApp Files volume encryption allows service providers based on Azure to offer customer-managed key encryption. In the cross-tenant scenario, the NetApp account resides in a tenant managed by an independent software vendor, while the key used for encryption of volumes in that NetApp account resides in a key vault in a tenant that you manage.</a:t>
            </a:r>
          </a:p>
        </p:txBody>
      </p:sp>
      <p:pic>
        <p:nvPicPr>
          <p:cNvPr id="2050" name="Picture 2" descr="Screenshot of create application volume group interface for extension one.">
            <a:extLst>
              <a:ext uri="{FF2B5EF4-FFF2-40B4-BE49-F238E27FC236}">
                <a16:creationId xmlns:a16="http://schemas.microsoft.com/office/drawing/2014/main" id="{5D418750-181F-1B65-B158-C8589045C4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210" y="2375189"/>
            <a:ext cx="3172691" cy="1555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7518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dirty="0">
                <a:hlinkClick r:id="rId2"/>
              </a:rPr>
              <a:t>Retirement: General Purpose v1 (GPv1) and legacy blob storage accounts</a:t>
            </a:r>
            <a:endParaRPr lang="en-US" dirty="0"/>
          </a:p>
          <a:p>
            <a:r>
              <a:rPr lang="en-US" dirty="0"/>
              <a:t>The following account types will be retired:</a:t>
            </a:r>
          </a:p>
          <a:p>
            <a:pPr marL="171450" indent="-171450">
              <a:buFont typeface="Arial" panose="020B0604020202020204" pitchFamily="34" charset="0"/>
              <a:buChar char="•"/>
            </a:pPr>
            <a:r>
              <a:rPr lang="en-US" dirty="0"/>
              <a:t>General purpose v1 (GPv1) storage accounts (all redundancy options)</a:t>
            </a:r>
          </a:p>
          <a:p>
            <a:pPr marL="171450" indent="-171450">
              <a:buFont typeface="Arial" panose="020B0604020202020204" pitchFamily="34" charset="0"/>
              <a:buChar char="•"/>
            </a:pPr>
            <a:r>
              <a:rPr lang="en-US" dirty="0"/>
              <a:t>Legacy blob storage accounts.</a:t>
            </a:r>
          </a:p>
          <a:p>
            <a:pPr marL="171450" indent="-171450">
              <a:buFont typeface="Arial" panose="020B0604020202020204" pitchFamily="34" charset="0"/>
              <a:buChar char="•"/>
            </a:pPr>
            <a:r>
              <a:rPr lang="en-US" dirty="0"/>
              <a:t>Files storage accounts hosted on GPv1.</a:t>
            </a:r>
          </a:p>
          <a:p>
            <a:r>
              <a:rPr lang="en-US" dirty="0"/>
              <a:t>Customers are encouraged to migrate to General Purpose v2 (GPv2) or specialized alternatives such as </a:t>
            </a:r>
            <a:r>
              <a:rPr lang="en-US" dirty="0" err="1"/>
              <a:t>BlockBlobStorage</a:t>
            </a:r>
            <a:r>
              <a:rPr lang="en-US" dirty="0"/>
              <a:t> or FileStorage, depending on workload requirements.</a:t>
            </a:r>
          </a:p>
          <a:p>
            <a:endParaRPr lang="en-US" dirty="0"/>
          </a:p>
          <a:p>
            <a:r>
              <a:rPr lang="en-US" dirty="0"/>
              <a:t>October 13th, 2026: Final retirement. All remaining GPv1 accounts will be transitioned to GPv2.</a:t>
            </a:r>
          </a:p>
          <a:p>
            <a:endParaRPr lang="en-US" dirty="0"/>
          </a:p>
          <a:p>
            <a:endParaRPr lang="en-US" dirty="0"/>
          </a:p>
          <a:p>
            <a:endParaRPr lang="en-US" dirty="0"/>
          </a:p>
        </p:txBody>
      </p:sp>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1818847"/>
          </a:xfrm>
        </p:spPr>
        <p:txBody>
          <a:bodyPr/>
          <a:lstStyle/>
          <a:p>
            <a:pPr algn="just"/>
            <a:r>
              <a:rPr lang="en-US" sz="1000" dirty="0">
                <a:hlinkClick r:id="rId2"/>
              </a:rPr>
              <a:t>Public Preview: MSSQL extension integration with Microsoft Fabric</a:t>
            </a:r>
            <a:endParaRPr lang="en-US" sz="1000" dirty="0"/>
          </a:p>
          <a:p>
            <a:pPr algn="just"/>
            <a:r>
              <a:rPr lang="en-US" sz="1000" dirty="0"/>
              <a:t>The </a:t>
            </a:r>
            <a:r>
              <a:rPr lang="en-US" sz="1000" b="1" dirty="0"/>
              <a:t>MSSQL extension for Visual Studio Code (VS Code) </a:t>
            </a:r>
            <a:r>
              <a:rPr lang="en-US" sz="1000" dirty="0"/>
              <a:t>now brings SQL database in Fabric directly into the development workflow. With the new Fabric connectivity option in the Connection Dialog, you can sign in </a:t>
            </a:r>
            <a:r>
              <a:rPr lang="en-US" sz="1000" b="1" dirty="0"/>
              <a:t>using Microsoft Entra ID</a:t>
            </a:r>
            <a:r>
              <a:rPr lang="en-US" sz="1000" dirty="0"/>
              <a:t>, browse your Fabric </a:t>
            </a:r>
            <a:r>
              <a:rPr lang="en-US" sz="1000" b="1" dirty="0"/>
              <a:t>workspaces in a familiar tree view, </a:t>
            </a:r>
            <a:r>
              <a:rPr lang="en-US" sz="1000" dirty="0"/>
              <a:t>search across them, and connect to SQL databases or endpoints—all without juggling connection strings. The experience is designed to feel native to Fabric users, with persistent sign-ins, tenant switching, and a seamless “Open in MSSQL” flow from the Fabric extension. </a:t>
            </a:r>
          </a:p>
          <a:p>
            <a:pPr algn="just"/>
            <a:r>
              <a:rPr lang="en-US" sz="1000" dirty="0"/>
              <a:t>MS also introducing an SQL database </a:t>
            </a:r>
            <a:r>
              <a:rPr lang="en-US" sz="1000" b="1" dirty="0"/>
              <a:t>in Fabric provisioning directly from VS Code</a:t>
            </a:r>
            <a:r>
              <a:rPr lang="en-US" sz="1000" dirty="0"/>
              <a:t>.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3862393"/>
          </a:xfrm>
        </p:spPr>
        <p:txBody>
          <a:bodyPr/>
          <a:lstStyle/>
          <a:p>
            <a:pPr algn="just"/>
            <a:r>
              <a:rPr lang="en-US" dirty="0">
                <a:hlinkClick r:id="rId3"/>
              </a:rPr>
              <a:t>Public Preview: Azure SQL updates for late September 2025</a:t>
            </a:r>
            <a:endParaRPr lang="en-US" dirty="0"/>
          </a:p>
          <a:p>
            <a:pPr algn="just"/>
            <a:r>
              <a:rPr lang="en-US" dirty="0"/>
              <a:t>Backup immutability ensures that long-term retention (LTR) backups of an Azure SQL Database are stored in a Write Once, Read Many (WORM) state, making them non-modifiable and non-erasable for a user-defined retention period. Backup immutability provides robust protection against accidental or malicious deletion or modification—even by privileged administrators.</a:t>
            </a:r>
          </a:p>
          <a:p>
            <a:pPr algn="just"/>
            <a:r>
              <a:rPr lang="en-US" dirty="0"/>
              <a:t>When immutability is enabled, the backups are written to Azure immutable storage. Azure immutable storage meets all the regulatory compliance requirements, as validated by Cohasset.</a:t>
            </a:r>
          </a:p>
          <a:p>
            <a:pPr algn="just"/>
            <a:r>
              <a:rPr lang="en-US" dirty="0"/>
              <a:t>Azure SQL Database LTR backups supports two types of immutabilities:</a:t>
            </a:r>
          </a:p>
          <a:p>
            <a:pPr marL="171450" indent="-171450" algn="just">
              <a:buFont typeface="Arial" panose="020B0604020202020204" pitchFamily="34" charset="0"/>
              <a:buChar char="•"/>
            </a:pPr>
            <a:r>
              <a:rPr lang="en-US" b="1" dirty="0"/>
              <a:t>Time-based immutability </a:t>
            </a:r>
            <a:r>
              <a:rPr lang="en-US" dirty="0"/>
              <a:t>is enabled at the policy level. Once the time based immutability is enabled and locked, any new LTR backups taken from that point forward inherit these settings, and the backups remain immutable until the end of the configured retention period</a:t>
            </a:r>
          </a:p>
          <a:p>
            <a:pPr marL="171450" indent="-171450" algn="just">
              <a:buFont typeface="Arial" panose="020B0604020202020204" pitchFamily="34" charset="0"/>
              <a:buChar char="•"/>
            </a:pPr>
            <a:r>
              <a:rPr lang="en-US" b="1" dirty="0"/>
              <a:t>Legal hold immutability </a:t>
            </a:r>
            <a:r>
              <a:rPr lang="en-US" dirty="0"/>
              <a:t>is a type of immutability that can be enabled or disabled on a specific existing backup, independent of any existing time based immutability.</a:t>
            </a:r>
          </a:p>
        </p:txBody>
      </p:sp>
      <p:pic>
        <p:nvPicPr>
          <p:cNvPr id="1026" name="Picture 2" descr="browseblurred image">
            <a:extLst>
              <a:ext uri="{FF2B5EF4-FFF2-40B4-BE49-F238E27FC236}">
                <a16:creationId xmlns:a16="http://schemas.microsoft.com/office/drawing/2014/main" id="{71625466-67BA-AE63-62F2-ADD2AE39705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80543" y="2673927"/>
            <a:ext cx="2331532" cy="2300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93715-9869-88DC-2CB8-A7701BFB332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69D1DAA-5541-5F8D-D325-1706397A6A43}"/>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B05E9534-3C35-9313-C6E7-9E564BDFC466}"/>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DE6CD169-A2F9-0F7E-49EE-EC7FAE204B1C}"/>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510AD9-2A44-5DDF-30FA-DE4500EB2760}"/>
              </a:ext>
            </a:extLst>
          </p:cNvPr>
          <p:cNvSpPr>
            <a:spLocks noGrp="1"/>
          </p:cNvSpPr>
          <p:nvPr>
            <p:ph type="body" sz="quarter" idx="16"/>
          </p:nvPr>
        </p:nvSpPr>
        <p:spPr/>
        <p:txBody>
          <a:bodyPr/>
          <a:lstStyle/>
          <a:p>
            <a:pPr algn="just"/>
            <a:r>
              <a:rPr lang="en-US" dirty="0">
                <a:hlinkClick r:id="rId2"/>
              </a:rPr>
              <a:t>Oracle </a:t>
            </a:r>
            <a:r>
              <a:rPr lang="en-US" dirty="0" err="1">
                <a:hlinkClick r:id="rId2"/>
              </a:rPr>
              <a:t>Database@Azure</a:t>
            </a:r>
            <a:r>
              <a:rPr lang="en-US" dirty="0">
                <a:hlinkClick r:id="rId2"/>
              </a:rPr>
              <a:t> now supports Oracle Database 19c on Exadata Exascale and New UAE Regions</a:t>
            </a:r>
            <a:endParaRPr lang="en-US" dirty="0"/>
          </a:p>
          <a:p>
            <a:pPr marL="171450" indent="-171450" algn="just">
              <a:buFont typeface="Arial" panose="020B0604020202020204" pitchFamily="34" charset="0"/>
              <a:buChar char="•"/>
            </a:pPr>
            <a:r>
              <a:rPr lang="en-US" dirty="0"/>
              <a:t>Oracle Database 19c Now Supported on Exadata Database Service on Exascale Infrastructure on Oracle </a:t>
            </a:r>
            <a:r>
              <a:rPr lang="en-US" dirty="0" err="1"/>
              <a:t>Database@Azure</a:t>
            </a:r>
            <a:endParaRPr lang="en-US" dirty="0"/>
          </a:p>
          <a:p>
            <a:pPr marL="514350" lvl="1" indent="-171450" algn="just">
              <a:buFont typeface="Arial" panose="020B0604020202020204" pitchFamily="34" charset="0"/>
              <a:buChar char="•"/>
            </a:pPr>
            <a:r>
              <a:rPr lang="en-US" sz="1000" b="1" dirty="0">
                <a:latin typeface="+mj-lt"/>
              </a:rPr>
              <a:t>Migrate without delay </a:t>
            </a:r>
            <a:r>
              <a:rPr lang="en-US" sz="1000" dirty="0">
                <a:latin typeface="+mj-lt"/>
              </a:rPr>
              <a:t>– Move existing 19c workloads to Azure using Exadata Database Service on Exascale Infrastructure without immediately needing to upgrade to 23ai. </a:t>
            </a:r>
          </a:p>
          <a:p>
            <a:pPr marL="514350" lvl="1" indent="-171450" algn="just">
              <a:buFont typeface="Arial" panose="020B0604020202020204" pitchFamily="34" charset="0"/>
              <a:buChar char="•"/>
            </a:pPr>
            <a:r>
              <a:rPr lang="en-US" sz="1000" b="1" dirty="0">
                <a:latin typeface="+mj-lt"/>
              </a:rPr>
              <a:t>Optimize costs and performance </a:t>
            </a:r>
            <a:r>
              <a:rPr lang="en-US" sz="1000" dirty="0">
                <a:latin typeface="+mj-lt"/>
              </a:rPr>
              <a:t>– Take advantage of Exascale Infrastructure to realize performance benefits and granularly scale for mission-critical workloads. </a:t>
            </a:r>
          </a:p>
          <a:p>
            <a:pPr marL="514350" lvl="1" indent="-171450" algn="just">
              <a:buFont typeface="Arial" panose="020B0604020202020204" pitchFamily="34" charset="0"/>
              <a:buChar char="•"/>
            </a:pPr>
            <a:r>
              <a:rPr lang="en-US" sz="1000" b="1" dirty="0">
                <a:latin typeface="+mj-lt"/>
              </a:rPr>
              <a:t>Prepare for the future </a:t>
            </a:r>
            <a:r>
              <a:rPr lang="en-US" sz="1000" dirty="0">
                <a:latin typeface="+mj-lt"/>
              </a:rPr>
              <a:t>– Modernize now on Exascale, while maintaining a clear path to upgrade when business priorities allow.</a:t>
            </a:r>
          </a:p>
          <a:p>
            <a:pPr marL="171450" indent="-171450" algn="just">
              <a:buFont typeface="Arial" panose="020B0604020202020204" pitchFamily="34" charset="0"/>
              <a:buChar char="•"/>
            </a:pPr>
            <a:r>
              <a:rPr lang="en-US" dirty="0"/>
              <a:t>New Regional Availability: UAE North and UAE Central</a:t>
            </a:r>
          </a:p>
        </p:txBody>
      </p:sp>
    </p:spTree>
    <p:extLst>
      <p:ext uri="{BB962C8B-B14F-4D97-AF65-F5344CB8AC3E}">
        <p14:creationId xmlns:p14="http://schemas.microsoft.com/office/powerpoint/2010/main" val="5800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Generally Available: New Health Check infrastructure for Azure Traffic Manager</a:t>
            </a:r>
            <a:endParaRPr lang="en-US" dirty="0"/>
          </a:p>
          <a:p>
            <a:pPr algn="just"/>
            <a:r>
              <a:rPr lang="en-US" dirty="0"/>
              <a:t>Azure Traffic Manager has introduced new </a:t>
            </a:r>
            <a:r>
              <a:rPr lang="en-US" b="1" dirty="0"/>
              <a:t>health check infrastructure </a:t>
            </a:r>
            <a:r>
              <a:rPr lang="en-US" dirty="0"/>
              <a:t>to improve the resiliency and scalability of the service. </a:t>
            </a:r>
          </a:p>
          <a:p>
            <a:pPr algn="just"/>
            <a:r>
              <a:rPr lang="en-US" dirty="0"/>
              <a:t>The rollout of the new probing infrastructure delivers improved horizontal scalability and better reliability for Traffic Manager health checks. </a:t>
            </a:r>
          </a:p>
          <a:p>
            <a:pPr algn="just"/>
            <a:r>
              <a:rPr lang="en-US" dirty="0"/>
              <a:t>Health probes from the new infrastructure originate from updated IP addresses.</a:t>
            </a:r>
          </a:p>
        </p:txBody>
      </p:sp>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Introducing the Microsoft Agent Framework</a:t>
            </a:r>
            <a:endParaRPr lang="en-US" sz="1000" dirty="0"/>
          </a:p>
          <a:p>
            <a:pPr algn="just"/>
            <a:r>
              <a:rPr lang="en-US" sz="1000" dirty="0"/>
              <a:t>The Microsoft Agent Framework, now in public preview, is the open-source SDK and runtime that simplifies the orchestration of multi-agent systems. It converges </a:t>
            </a:r>
            <a:r>
              <a:rPr lang="en-US" sz="1000" b="1" dirty="0" err="1"/>
              <a:t>AutoGen</a:t>
            </a:r>
            <a:r>
              <a:rPr lang="en-US" sz="1000" b="1" dirty="0"/>
              <a:t>, </a:t>
            </a:r>
            <a:r>
              <a:rPr lang="en-US" sz="1000" dirty="0"/>
              <a:t>a former Microsoft Research project, and the enterprise-ready foundations of </a:t>
            </a:r>
            <a:r>
              <a:rPr lang="en-US" sz="1000" b="1" dirty="0"/>
              <a:t>Semantic Kernel </a:t>
            </a:r>
            <a:r>
              <a:rPr lang="en-US" sz="1000" dirty="0"/>
              <a:t>into a unified, commercial-grade framework—bringing cutting-edge research to developers.</a:t>
            </a:r>
          </a:p>
          <a:p>
            <a:pPr marL="171450" indent="-171450" algn="just">
              <a:buFont typeface="Arial" panose="020B0604020202020204" pitchFamily="34" charset="0"/>
              <a:buChar char="•"/>
            </a:pPr>
            <a:r>
              <a:rPr lang="en-US" sz="1000" dirty="0" err="1"/>
              <a:t>AutoGen’s</a:t>
            </a:r>
            <a:r>
              <a:rPr lang="en-US" sz="1000" dirty="0"/>
              <a:t> simplicity in multi-agent orchestration.</a:t>
            </a:r>
          </a:p>
          <a:p>
            <a:pPr marL="171450" indent="-171450" algn="just">
              <a:buFont typeface="Arial" panose="020B0604020202020204" pitchFamily="34" charset="0"/>
              <a:buChar char="•"/>
            </a:pPr>
            <a:r>
              <a:rPr lang="en-US" sz="1000" dirty="0"/>
              <a:t>Semantic Kernel’s robustness in thread-based state management, telemetry, and type safety.</a:t>
            </a:r>
          </a:p>
          <a:p>
            <a:pPr marL="171450" indent="-171450" algn="just">
              <a:buFont typeface="Arial" panose="020B0604020202020204" pitchFamily="34" charset="0"/>
              <a:buChar char="•"/>
            </a:pPr>
            <a:r>
              <a:rPr lang="en-US" sz="1000" dirty="0"/>
              <a:t>New capabilities like graph-based workflows, checkpointing, and human-in-the-loop support</a:t>
            </a:r>
          </a:p>
          <a:p>
            <a:pPr algn="just"/>
            <a:r>
              <a:rPr lang="en-US" sz="1000" dirty="0"/>
              <a:t>This convergence means developers no longer have to choose between experimentation and production. The Agent Framework is designed to scale from single-agent prototypes to complex, enterprise-ready systems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Public Preview of the Azure SRE Agent</a:t>
            </a:r>
            <a:endParaRPr lang="en-US" dirty="0"/>
          </a:p>
          <a:p>
            <a:pPr algn="just"/>
            <a:r>
              <a:rPr lang="en-US" dirty="0"/>
              <a:t> Azure SRE Agent is now available in public preview for everyone instantly – no sign up required.</a:t>
            </a:r>
          </a:p>
          <a:p>
            <a:pPr algn="just"/>
            <a:r>
              <a:rPr lang="en-US" dirty="0"/>
              <a:t>Azure SRE Agent Preview is an AI-powered reliability assistant that helps teams diagnose and resolve production issues, reduce operational toil, and lower mean time to resolution (MTTR).</a:t>
            </a:r>
          </a:p>
          <a:p>
            <a:pPr marL="171450" indent="-171450" algn="just">
              <a:buFont typeface="Arial" panose="020B0604020202020204" pitchFamily="34" charset="0"/>
              <a:buChar char="•"/>
            </a:pPr>
            <a:r>
              <a:rPr lang="en-US" dirty="0"/>
              <a:t>Incident Automation</a:t>
            </a:r>
          </a:p>
          <a:p>
            <a:pPr marL="171450" indent="-171450" algn="just">
              <a:buFont typeface="Arial" panose="020B0604020202020204" pitchFamily="34" charset="0"/>
              <a:buChar char="•"/>
            </a:pPr>
            <a:r>
              <a:rPr lang="en-US" dirty="0"/>
              <a:t>Customizable incident handling</a:t>
            </a:r>
          </a:p>
          <a:p>
            <a:pPr marL="171450" indent="-171450" algn="just">
              <a:buFont typeface="Arial" panose="020B0604020202020204" pitchFamily="34" charset="0"/>
              <a:buChar char="•"/>
            </a:pPr>
            <a:r>
              <a:rPr lang="en-US" dirty="0"/>
              <a:t>Explainable RCA</a:t>
            </a:r>
          </a:p>
          <a:p>
            <a:pPr marL="171450" indent="-171450" algn="just">
              <a:buFont typeface="Arial" panose="020B0604020202020204" pitchFamily="34" charset="0"/>
              <a:buChar char="•"/>
            </a:pPr>
            <a:r>
              <a:rPr lang="en-US" dirty="0"/>
              <a:t>Dev work item creation</a:t>
            </a:r>
          </a:p>
          <a:p>
            <a:pPr marL="171450" indent="-171450" algn="just">
              <a:buFont typeface="Arial" panose="020B0604020202020204" pitchFamily="34" charset="0"/>
              <a:buChar char="•"/>
            </a:pPr>
            <a:r>
              <a:rPr lang="en-US" dirty="0"/>
              <a:t>Natural language insights</a:t>
            </a:r>
          </a:p>
        </p:txBody>
      </p:sp>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2ADB6-113C-7F12-FA61-67D8C365299F}"/>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2028B91B-AE7C-2437-0508-F4249B752765}"/>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EE84B67F-7026-D091-4F4B-F5819D59C9E7}"/>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55AD8010-EE62-F57B-5CA1-B8E7B6C0ECD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B331A00-CF62-F468-BCCC-F6840B7358F5}"/>
              </a:ext>
            </a:extLst>
          </p:cNvPr>
          <p:cNvSpPr>
            <a:spLocks noGrp="1"/>
          </p:cNvSpPr>
          <p:nvPr>
            <p:ph type="body" sz="quarter" idx="16"/>
          </p:nvPr>
        </p:nvSpPr>
        <p:spPr>
          <a:xfrm>
            <a:off x="342900" y="855080"/>
            <a:ext cx="3955312" cy="1417065"/>
          </a:xfrm>
        </p:spPr>
        <p:txBody>
          <a:bodyPr/>
          <a:lstStyle/>
          <a:p>
            <a:pPr algn="just"/>
            <a:r>
              <a:rPr lang="en-US" dirty="0">
                <a:hlinkClick r:id="rId2"/>
              </a:rPr>
              <a:t>Security Copilot support for Access Review in Microsoft Entra—now in public preview.</a:t>
            </a:r>
            <a:endParaRPr lang="en-US" dirty="0"/>
          </a:p>
          <a:p>
            <a:pPr algn="just"/>
            <a:r>
              <a:rPr lang="en-US" dirty="0"/>
              <a:t>Access reviews received a major upgrade. With the introduction of the </a:t>
            </a:r>
            <a:r>
              <a:rPr lang="en-US" b="1" dirty="0"/>
              <a:t>Microsoft Security Copilot Access Review Agent </a:t>
            </a:r>
            <a:r>
              <a:rPr lang="en-US" dirty="0"/>
              <a:t>in Microsoft Entra, MS bringing the power of AI directly into the heart of access governance. No more static lists or disconnected portals—reviewers are guided through decisions in a natural, conversational flow right inside Microsoft Teams.</a:t>
            </a:r>
          </a:p>
          <a:p>
            <a:pPr algn="just"/>
            <a:endParaRPr lang="en-US" dirty="0"/>
          </a:p>
        </p:txBody>
      </p:sp>
      <p:pic>
        <p:nvPicPr>
          <p:cNvPr id="3" name="Picture 2">
            <a:extLst>
              <a:ext uri="{FF2B5EF4-FFF2-40B4-BE49-F238E27FC236}">
                <a16:creationId xmlns:a16="http://schemas.microsoft.com/office/drawing/2014/main" id="{EA231A19-E578-06F9-0962-17CFC90CDEE3}"/>
              </a:ext>
            </a:extLst>
          </p:cNvPr>
          <p:cNvPicPr>
            <a:picLocks noChangeAspect="1"/>
          </p:cNvPicPr>
          <p:nvPr/>
        </p:nvPicPr>
        <p:blipFill>
          <a:blip r:embed="rId3"/>
          <a:stretch>
            <a:fillRect/>
          </a:stretch>
        </p:blipFill>
        <p:spPr>
          <a:xfrm>
            <a:off x="439736" y="2272145"/>
            <a:ext cx="3761640" cy="2163776"/>
          </a:xfrm>
          <a:prstGeom prst="rect">
            <a:avLst/>
          </a:prstGeom>
        </p:spPr>
      </p:pic>
    </p:spTree>
    <p:extLst>
      <p:ext uri="{BB962C8B-B14F-4D97-AF65-F5344CB8AC3E}">
        <p14:creationId xmlns:p14="http://schemas.microsoft.com/office/powerpoint/2010/main" val="586386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91E86-1EBC-4F6B-6E64-6EB5FD91F4A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14285B5-6219-941D-B080-ACB23944E4D0}"/>
              </a:ext>
            </a:extLst>
          </p:cNvPr>
          <p:cNvSpPr>
            <a:spLocks noGrp="1"/>
          </p:cNvSpPr>
          <p:nvPr>
            <p:ph type="body" sz="quarter" idx="10"/>
          </p:nvPr>
        </p:nvSpPr>
        <p:spPr>
          <a:xfrm>
            <a:off x="4433776" y="855080"/>
            <a:ext cx="4365038" cy="1340865"/>
          </a:xfrm>
        </p:spPr>
        <p:txBody>
          <a:bodyPr/>
          <a:lstStyle/>
          <a:p>
            <a:pPr algn="just"/>
            <a:r>
              <a:rPr lang="en-US" sz="1000" dirty="0">
                <a:hlinkClick r:id="rId2"/>
              </a:rPr>
              <a:t>Retirement: Azure Machine Learning - Data labeling Deprecation</a:t>
            </a:r>
            <a:endParaRPr lang="en-US" sz="1000" dirty="0"/>
          </a:p>
          <a:p>
            <a:pPr algn="just"/>
            <a:r>
              <a:rPr lang="en-US" sz="1000" dirty="0"/>
              <a:t>On September 30, 2026, </a:t>
            </a:r>
            <a:r>
              <a:rPr lang="en-US" sz="1000" b="1" dirty="0"/>
              <a:t>Azure Machine data labeling will be retired. </a:t>
            </a:r>
            <a:r>
              <a:rPr lang="en-US" sz="1000" dirty="0"/>
              <a:t>Please transition </a:t>
            </a:r>
            <a:r>
              <a:rPr lang="en-US" sz="1000" b="1" dirty="0"/>
              <a:t>to 3</a:t>
            </a:r>
            <a:r>
              <a:rPr lang="en-US" sz="1000" b="1" baseline="30000" dirty="0"/>
              <a:t>rd</a:t>
            </a:r>
            <a:r>
              <a:rPr lang="en-US" sz="1000" b="1" dirty="0"/>
              <a:t>-party data labeling providers </a:t>
            </a:r>
            <a:r>
              <a:rPr lang="en-US" sz="1000" dirty="0"/>
              <a:t>by 30 September 2026. </a:t>
            </a:r>
          </a:p>
          <a:p>
            <a:pPr algn="just"/>
            <a:r>
              <a:rPr lang="en-US" sz="1000" dirty="0"/>
              <a:t>From today to September 30, 2026, you can continue to use data labelling without disruption. On September 30, 2026 workloads running data labelling will be deleted and associated application data will be lost. </a:t>
            </a:r>
          </a:p>
        </p:txBody>
      </p:sp>
      <p:sp>
        <p:nvSpPr>
          <p:cNvPr id="11" name="Title 10">
            <a:extLst>
              <a:ext uri="{FF2B5EF4-FFF2-40B4-BE49-F238E27FC236}">
                <a16:creationId xmlns:a16="http://schemas.microsoft.com/office/drawing/2014/main" id="{F0107EA6-8DB4-F344-F529-449034C075F0}"/>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DA4EB956-5F49-48E0-B1D6-AE1A636CECB0}"/>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383DE5A4-66B0-B9DC-0E46-93B58BC9C3FE}"/>
              </a:ext>
            </a:extLst>
          </p:cNvPr>
          <p:cNvSpPr>
            <a:spLocks noGrp="1"/>
          </p:cNvSpPr>
          <p:nvPr>
            <p:ph type="body" sz="quarter" idx="16"/>
          </p:nvPr>
        </p:nvSpPr>
        <p:spPr/>
        <p:txBody>
          <a:bodyPr/>
          <a:lstStyle/>
          <a:p>
            <a:pPr algn="just"/>
            <a:r>
              <a:rPr lang="en-US" dirty="0">
                <a:hlinkClick r:id="rId3"/>
              </a:rPr>
              <a:t>Retirement: Spark Native Connector for Semantic Link</a:t>
            </a:r>
            <a:endParaRPr lang="en-US" dirty="0"/>
          </a:p>
          <a:p>
            <a:pPr algn="just"/>
            <a:r>
              <a:rPr lang="en-US" dirty="0"/>
              <a:t>Starting </a:t>
            </a:r>
            <a:r>
              <a:rPr lang="en-US" b="1" dirty="0"/>
              <a:t>October 1, 2025, </a:t>
            </a:r>
            <a:r>
              <a:rPr lang="en-US" dirty="0"/>
              <a:t>the Spark native connector will be officially retired. This decision is based on internal analysis </a:t>
            </a:r>
            <a:r>
              <a:rPr lang="en-US" b="1" dirty="0"/>
              <a:t>indicating low usage, high maintenance costs, and potential security vulnerabilities. </a:t>
            </a:r>
            <a:r>
              <a:rPr lang="en-US" dirty="0"/>
              <a:t>To ensure continued support and improved security, MS recommend transitioning to the </a:t>
            </a:r>
            <a:r>
              <a:rPr lang="en-US" b="1" dirty="0"/>
              <a:t>Semantic Python SDK</a:t>
            </a:r>
            <a:r>
              <a:rPr lang="en-US" dirty="0"/>
              <a:t>, which offers comparable functionality and enhanced support. </a:t>
            </a:r>
          </a:p>
        </p:txBody>
      </p:sp>
    </p:spTree>
    <p:extLst>
      <p:ext uri="{BB962C8B-B14F-4D97-AF65-F5344CB8AC3E}">
        <p14:creationId xmlns:p14="http://schemas.microsoft.com/office/powerpoint/2010/main" val="3849961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EEE44-A3A9-5916-28C3-73C176E34A58}"/>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08381F3B-4FD0-B81E-E9ED-5F1037B0948F}"/>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C735E067-643C-4669-293E-B1878549EE12}"/>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FDBC16BD-C9C7-ACBB-576D-EBDB3A535BE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6D884AE-3074-77B9-2821-DC774A2B2C02}"/>
              </a:ext>
            </a:extLst>
          </p:cNvPr>
          <p:cNvSpPr>
            <a:spLocks noGrp="1"/>
          </p:cNvSpPr>
          <p:nvPr>
            <p:ph type="body" sz="quarter" idx="16"/>
          </p:nvPr>
        </p:nvSpPr>
        <p:spPr/>
        <p:txBody>
          <a:bodyPr/>
          <a:lstStyle/>
          <a:p>
            <a:pPr algn="just"/>
            <a:r>
              <a:rPr lang="en-US" dirty="0">
                <a:hlinkClick r:id="rId2"/>
              </a:rPr>
              <a:t>Retirement: Azure VPN Gateway support for SSTP Protocol will be retired on March 31, 2027</a:t>
            </a:r>
            <a:endParaRPr lang="en-US" dirty="0"/>
          </a:p>
          <a:p>
            <a:pPr algn="just"/>
            <a:r>
              <a:rPr lang="en-US" dirty="0"/>
              <a:t>Due to its limited scalability and suboptimal performance, support for SSTP will be phased out. MS strongly recommend transitioning to </a:t>
            </a:r>
            <a:r>
              <a:rPr lang="en-US" b="1" dirty="0"/>
              <a:t>IKEv2 or OpenVPN</a:t>
            </a:r>
            <a:r>
              <a:rPr lang="en-US" dirty="0"/>
              <a:t>, which offer significantly enhanced capabilities—including support for up to 10,000 connections and 10 Gbps aggregate throughput, depending on your gateway SKU.  </a:t>
            </a:r>
          </a:p>
          <a:p>
            <a:pPr algn="just"/>
            <a:r>
              <a:rPr lang="en-US" dirty="0"/>
              <a:t>Key dates: </a:t>
            </a:r>
          </a:p>
          <a:p>
            <a:pPr marL="171450" indent="-171450" algn="just">
              <a:buFont typeface="Arial" panose="020B0604020202020204" pitchFamily="34" charset="0"/>
              <a:buChar char="•"/>
            </a:pPr>
            <a:r>
              <a:rPr lang="en-US" dirty="0"/>
              <a:t>Mar 31, 2026: Enabling SSTP protocol on VPN gateway will no longer be supported </a:t>
            </a:r>
          </a:p>
          <a:p>
            <a:pPr marL="171450" indent="-171450" algn="just">
              <a:buFont typeface="Arial" panose="020B0604020202020204" pitchFamily="34" charset="0"/>
              <a:buChar char="•"/>
            </a:pPr>
            <a:r>
              <a:rPr lang="en-US" dirty="0"/>
              <a:t>Mar 31, 2027: Existing SSTP-enabled gateways can no longer be used to establish SSTP connections. </a:t>
            </a:r>
          </a:p>
        </p:txBody>
      </p:sp>
    </p:spTree>
    <p:extLst>
      <p:ext uri="{BB962C8B-B14F-4D97-AF65-F5344CB8AC3E}">
        <p14:creationId xmlns:p14="http://schemas.microsoft.com/office/powerpoint/2010/main" val="289062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1652593"/>
          </a:xfrm>
        </p:spPr>
        <p:txBody>
          <a:bodyPr/>
          <a:lstStyle/>
          <a:p>
            <a:pPr algn="just"/>
            <a:r>
              <a:rPr lang="en-US" dirty="0">
                <a:hlinkClick r:id="rId2"/>
              </a:rPr>
              <a:t>Announcing Microsoft Sentinel Model Context Protocol (MCP) server – Public Preview</a:t>
            </a:r>
            <a:endParaRPr lang="en-US" dirty="0"/>
          </a:p>
          <a:p>
            <a:pPr algn="just"/>
            <a:r>
              <a:rPr lang="en-US" b="1" dirty="0"/>
              <a:t>Microsoft Sentinel MCP (Model Context Protocol) </a:t>
            </a:r>
            <a:r>
              <a:rPr lang="en-US" dirty="0"/>
              <a:t>server, a fully managed cloud service built on an open standard that lets AI agents seamlessly access the rich security context in the Sentinel data lake.</a:t>
            </a:r>
          </a:p>
          <a:p>
            <a:pPr algn="just"/>
            <a:r>
              <a:rPr lang="en-US" dirty="0"/>
              <a:t>Model Context Protocol (MCP) is a rapidly growing open standard that allows AI models to securely communicate with external applications, services, and data sources through a well-structured interface. </a:t>
            </a:r>
            <a:r>
              <a:rPr lang="en-US" b="1" dirty="0"/>
              <a:t>Think of MCP </a:t>
            </a:r>
            <a:r>
              <a:rPr lang="en-US" dirty="0"/>
              <a:t>as a bridge that lets an AI agents understand and invoke an application’s capabilities.</a:t>
            </a:r>
          </a:p>
        </p:txBody>
      </p:sp>
      <p:pic>
        <p:nvPicPr>
          <p:cNvPr id="3" name="Picture 2">
            <a:extLst>
              <a:ext uri="{FF2B5EF4-FFF2-40B4-BE49-F238E27FC236}">
                <a16:creationId xmlns:a16="http://schemas.microsoft.com/office/drawing/2014/main" id="{3BD4E0BB-C48F-DB62-4D4C-E6D7D6D3ED46}"/>
              </a:ext>
            </a:extLst>
          </p:cNvPr>
          <p:cNvPicPr>
            <a:picLocks noChangeAspect="1"/>
          </p:cNvPicPr>
          <p:nvPr/>
        </p:nvPicPr>
        <p:blipFill>
          <a:blip r:embed="rId3"/>
          <a:stretch>
            <a:fillRect/>
          </a:stretch>
        </p:blipFill>
        <p:spPr>
          <a:xfrm>
            <a:off x="342900" y="2635828"/>
            <a:ext cx="3955312" cy="2224863"/>
          </a:xfrm>
          <a:prstGeom prst="rect">
            <a:avLst/>
          </a:prstGeom>
        </p:spPr>
      </p:pic>
      <p:sp>
        <p:nvSpPr>
          <p:cNvPr id="4" name="Text Placeholder 11">
            <a:extLst>
              <a:ext uri="{FF2B5EF4-FFF2-40B4-BE49-F238E27FC236}">
                <a16:creationId xmlns:a16="http://schemas.microsoft.com/office/drawing/2014/main" id="{9C068A04-2D83-AEA2-D9B7-1AC4B25F7D3C}"/>
              </a:ext>
            </a:extLst>
          </p:cNvPr>
          <p:cNvSpPr>
            <a:spLocks noGrp="1"/>
          </p:cNvSpPr>
          <p:nvPr>
            <p:ph type="body" sz="quarter" idx="10"/>
          </p:nvPr>
        </p:nvSpPr>
        <p:spPr>
          <a:xfrm>
            <a:off x="4433776" y="855080"/>
            <a:ext cx="4365038" cy="1569465"/>
          </a:xfrm>
        </p:spPr>
        <p:txBody>
          <a:bodyPr/>
          <a:lstStyle/>
          <a:p>
            <a:pPr algn="just"/>
            <a:r>
              <a:rPr lang="en-US" sz="1000" dirty="0">
                <a:hlinkClick r:id="rId4"/>
              </a:rPr>
              <a:t>Introducing Microsoft Sentinel graph (Public Preview)</a:t>
            </a:r>
            <a:endParaRPr lang="en-US" sz="1000" dirty="0"/>
          </a:p>
          <a:p>
            <a:pPr algn="just"/>
            <a:r>
              <a:rPr lang="en-US" sz="1000" dirty="0"/>
              <a:t>MS announced the public preview of </a:t>
            </a:r>
            <a:r>
              <a:rPr lang="en-US" sz="1000" b="1" dirty="0"/>
              <a:t>Microsoft Sentinel graph</a:t>
            </a:r>
            <a:r>
              <a:rPr lang="en-US" sz="1000" dirty="0"/>
              <a:t>, a deeply connected map of digital estate across endpoints, cloud, email, identity, SaaS apps, and enriched with our threat intelligence. Sentinel graph, a core capability of the Sentinel platform, enables Defenders and Agentic AI to connect the dots and bring deep context quickly, enabling modern defense across pre-breach and post-breach. Starting today, we are delivering new graph-based analytics and interactive visualization capabilities across </a:t>
            </a:r>
            <a:r>
              <a:rPr lang="en-US" sz="1000" b="1" dirty="0"/>
              <a:t>Microsoft Defender and Microsoft Purview</a:t>
            </a:r>
            <a:r>
              <a:rPr lang="en-US" sz="1000" dirty="0"/>
              <a:t>.</a:t>
            </a:r>
          </a:p>
        </p:txBody>
      </p:sp>
      <p:pic>
        <p:nvPicPr>
          <p:cNvPr id="6" name="Picture 5">
            <a:extLst>
              <a:ext uri="{FF2B5EF4-FFF2-40B4-BE49-F238E27FC236}">
                <a16:creationId xmlns:a16="http://schemas.microsoft.com/office/drawing/2014/main" id="{BD865F17-5598-71DC-6195-A2B49BC434F9}"/>
              </a:ext>
            </a:extLst>
          </p:cNvPr>
          <p:cNvPicPr>
            <a:picLocks noChangeAspect="1"/>
          </p:cNvPicPr>
          <p:nvPr/>
        </p:nvPicPr>
        <p:blipFill>
          <a:blip r:embed="rId5"/>
          <a:stretch>
            <a:fillRect/>
          </a:stretch>
        </p:blipFill>
        <p:spPr>
          <a:xfrm>
            <a:off x="4709573" y="2424545"/>
            <a:ext cx="3703965" cy="2106965"/>
          </a:xfrm>
          <a:prstGeom prst="rect">
            <a:avLst/>
          </a:prstGeom>
        </p:spPr>
      </p:pic>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4B8B6-C6C3-CF84-493B-CE0AE8795F03}"/>
              </a:ext>
            </a:extLst>
          </p:cNvPr>
          <p:cNvSpPr>
            <a:spLocks noGrp="1"/>
          </p:cNvSpPr>
          <p:nvPr>
            <p:ph type="body" sz="quarter" idx="10"/>
          </p:nvPr>
        </p:nvSpPr>
        <p:spPr>
          <a:xfrm>
            <a:off x="4433776" y="855081"/>
            <a:ext cx="4365038" cy="1832702"/>
          </a:xfrm>
        </p:spPr>
        <p:txBody>
          <a:bodyPr/>
          <a:lstStyle/>
          <a:p>
            <a:pPr algn="just"/>
            <a:r>
              <a:rPr lang="en-US" sz="1000" dirty="0">
                <a:hlinkClick r:id="rId2"/>
              </a:rPr>
              <a:t>Public Preview - Global Secure Access Internet profile support for iOS client</a:t>
            </a:r>
            <a:endParaRPr lang="en-US" sz="1000" dirty="0"/>
          </a:p>
          <a:p>
            <a:pPr algn="just"/>
            <a:r>
              <a:rPr lang="en-US" sz="1000" dirty="0"/>
              <a:t>MS announced </a:t>
            </a:r>
            <a:r>
              <a:rPr lang="en-US" sz="1000" b="1" dirty="0"/>
              <a:t>the Internet Access support with iOS app</a:t>
            </a:r>
            <a:r>
              <a:rPr lang="en-US" sz="1000" dirty="0"/>
              <a:t>. This feature protects access to the internet and SaaS apps with an identity-based Secure Web Gateway (SWG), blocking threats, unsafe content, and malicious traffic from the iPhones and iPads.</a:t>
            </a:r>
          </a:p>
          <a:p>
            <a:pPr algn="just"/>
            <a:r>
              <a:rPr lang="en-US" sz="1000" b="1" dirty="0"/>
              <a:t>Global Secure Access client </a:t>
            </a:r>
            <a:r>
              <a:rPr lang="en-US" sz="1000" dirty="0"/>
              <a:t>on mobile platforms requires no new agent installation/deployment for secure access to their resources, and uses existing MDE (Microsoft Defender for Endpoint) to route traffic through Microsoft SSE for both Microsoft 365, internet access and private access.</a:t>
            </a:r>
          </a:p>
        </p:txBody>
      </p:sp>
      <p:sp>
        <p:nvSpPr>
          <p:cNvPr id="3" name="Title 2">
            <a:extLst>
              <a:ext uri="{FF2B5EF4-FFF2-40B4-BE49-F238E27FC236}">
                <a16:creationId xmlns:a16="http://schemas.microsoft.com/office/drawing/2014/main" id="{439E25B9-DAD9-CB9E-5889-8E05E37F4F4D}"/>
              </a:ext>
            </a:extLst>
          </p:cNvPr>
          <p:cNvSpPr>
            <a:spLocks noGrp="1"/>
          </p:cNvSpPr>
          <p:nvPr>
            <p:ph type="title"/>
          </p:nvPr>
        </p:nvSpPr>
        <p:spPr/>
        <p:txBody>
          <a:bodyPr/>
          <a:lstStyle/>
          <a:p>
            <a:r>
              <a:rPr lang="en-US" sz="1600" dirty="0"/>
              <a:t>Security &amp; Identity Updates</a:t>
            </a:r>
            <a:endParaRPr lang="en-US" dirty="0"/>
          </a:p>
        </p:txBody>
      </p:sp>
      <p:sp>
        <p:nvSpPr>
          <p:cNvPr id="4" name="Text Placeholder 3">
            <a:extLst>
              <a:ext uri="{FF2B5EF4-FFF2-40B4-BE49-F238E27FC236}">
                <a16:creationId xmlns:a16="http://schemas.microsoft.com/office/drawing/2014/main" id="{F0C4A265-CA85-107C-E520-94A64CDD68F4}"/>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099F51CD-040D-76E3-7242-D503694701E3}"/>
              </a:ext>
            </a:extLst>
          </p:cNvPr>
          <p:cNvSpPr>
            <a:spLocks noGrp="1"/>
          </p:cNvSpPr>
          <p:nvPr>
            <p:ph type="body" sz="quarter" idx="16"/>
          </p:nvPr>
        </p:nvSpPr>
        <p:spPr>
          <a:xfrm>
            <a:off x="342900" y="855080"/>
            <a:ext cx="3955312" cy="1361647"/>
          </a:xfrm>
        </p:spPr>
        <p:txBody>
          <a:bodyPr/>
          <a:lstStyle/>
          <a:p>
            <a:pPr algn="just"/>
            <a:r>
              <a:rPr lang="en-US" dirty="0">
                <a:hlinkClick r:id="rId3"/>
              </a:rPr>
              <a:t>Public Preview - Basic HTML support in Lifecycle Workflow custom email notifications</a:t>
            </a:r>
            <a:endParaRPr lang="en-US" dirty="0"/>
          </a:p>
          <a:p>
            <a:pPr algn="just"/>
            <a:r>
              <a:rPr lang="en-US" dirty="0"/>
              <a:t>Now it is possible further customize </a:t>
            </a:r>
            <a:r>
              <a:rPr lang="en-US" b="1" dirty="0"/>
              <a:t>Lifecycle workflows email notifications to personalize, or emphasize, specific information using basic HTML </a:t>
            </a:r>
            <a:r>
              <a:rPr lang="en-US" dirty="0"/>
              <a:t>elements. Email notifications can now be customized to include sending links using HTML hyperlinks and basic text formatting like bold, italics, and underline. </a:t>
            </a:r>
          </a:p>
        </p:txBody>
      </p:sp>
      <p:pic>
        <p:nvPicPr>
          <p:cNvPr id="1026" name="Picture 2" descr="Screenshot of an example of a customized email from a workflow.">
            <a:extLst>
              <a:ext uri="{FF2B5EF4-FFF2-40B4-BE49-F238E27FC236}">
                <a16:creationId xmlns:a16="http://schemas.microsoft.com/office/drawing/2014/main" id="{F71E878C-29DB-4333-3D47-8B1A809E1DF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30634" y="2161308"/>
            <a:ext cx="2692775" cy="2712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8178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3FD31E-742C-DEDA-8A42-454E755B9DDE}"/>
              </a:ext>
            </a:extLst>
          </p:cNvPr>
          <p:cNvSpPr>
            <a:spLocks noGrp="1"/>
          </p:cNvSpPr>
          <p:nvPr>
            <p:ph type="body" sz="quarter" idx="10"/>
          </p:nvPr>
        </p:nvSpPr>
        <p:spPr>
          <a:xfrm>
            <a:off x="4433776" y="855081"/>
            <a:ext cx="4365038" cy="1716670"/>
          </a:xfrm>
        </p:spPr>
        <p:txBody>
          <a:bodyPr/>
          <a:lstStyle/>
          <a:p>
            <a:pPr algn="just"/>
            <a:r>
              <a:rPr lang="en-US" sz="1000" dirty="0">
                <a:hlinkClick r:id="rId2"/>
              </a:rPr>
              <a:t>Public Preview - Reprocess failed users and workflows in Lifecycle Workflows</a:t>
            </a:r>
            <a:endParaRPr lang="en-US" sz="1000" dirty="0"/>
          </a:p>
          <a:p>
            <a:pPr algn="just"/>
            <a:r>
              <a:rPr lang="en-US" sz="1000" dirty="0"/>
              <a:t>Lifecycle Workflows now supports </a:t>
            </a:r>
            <a:r>
              <a:rPr lang="en-US" sz="1000" b="1" dirty="0"/>
              <a:t>reprocessing of workflows to help organizations streamline the reprocessing </a:t>
            </a:r>
            <a:r>
              <a:rPr lang="en-US" sz="1000" dirty="0"/>
              <a:t>of workflows when errors or failures are discovered. This feature includes the ability to reprocess previous runs of workflows, including failed runs or just runs that you might want to process again. Customers can choose from the following options to fit their needs:</a:t>
            </a:r>
          </a:p>
          <a:p>
            <a:pPr marL="171450" indent="-171450" algn="just">
              <a:buFont typeface="Arial" panose="020B0604020202020204" pitchFamily="34" charset="0"/>
              <a:buChar char="•"/>
            </a:pPr>
            <a:r>
              <a:rPr lang="en-US" sz="1000" dirty="0"/>
              <a:t>Select specific workflow run to be reprocessed</a:t>
            </a:r>
          </a:p>
          <a:p>
            <a:pPr marL="171450" indent="-171450" algn="just">
              <a:buFont typeface="Arial" panose="020B0604020202020204" pitchFamily="34" charset="0"/>
              <a:buChar char="•"/>
            </a:pPr>
            <a:r>
              <a:rPr lang="en-US" sz="1000" dirty="0"/>
              <a:t>Select which users from the workflow run to be reprocessed.</a:t>
            </a:r>
          </a:p>
        </p:txBody>
      </p:sp>
      <p:sp>
        <p:nvSpPr>
          <p:cNvPr id="3" name="Title 2">
            <a:extLst>
              <a:ext uri="{FF2B5EF4-FFF2-40B4-BE49-F238E27FC236}">
                <a16:creationId xmlns:a16="http://schemas.microsoft.com/office/drawing/2014/main" id="{1CF6B2B1-C6BB-584C-A0D2-943F66244498}"/>
              </a:ext>
            </a:extLst>
          </p:cNvPr>
          <p:cNvSpPr>
            <a:spLocks noGrp="1"/>
          </p:cNvSpPr>
          <p:nvPr>
            <p:ph type="title"/>
          </p:nvPr>
        </p:nvSpPr>
        <p:spPr/>
        <p:txBody>
          <a:bodyPr/>
          <a:lstStyle/>
          <a:p>
            <a:r>
              <a:rPr lang="en-US" sz="1800" dirty="0"/>
              <a:t>Security &amp; Identity Updates</a:t>
            </a:r>
            <a:endParaRPr lang="en-US" dirty="0"/>
          </a:p>
        </p:txBody>
      </p:sp>
      <p:sp>
        <p:nvSpPr>
          <p:cNvPr id="4" name="Text Placeholder 3">
            <a:extLst>
              <a:ext uri="{FF2B5EF4-FFF2-40B4-BE49-F238E27FC236}">
                <a16:creationId xmlns:a16="http://schemas.microsoft.com/office/drawing/2014/main" id="{34DEE4B2-6DAC-4E27-D5DF-5A9B630D5AAE}"/>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5D922B6D-602A-158A-4851-C4A6C22A8441}"/>
              </a:ext>
            </a:extLst>
          </p:cNvPr>
          <p:cNvSpPr>
            <a:spLocks noGrp="1"/>
          </p:cNvSpPr>
          <p:nvPr>
            <p:ph type="body" sz="quarter" idx="16"/>
          </p:nvPr>
        </p:nvSpPr>
        <p:spPr>
          <a:xfrm>
            <a:off x="342900" y="855080"/>
            <a:ext cx="3955312" cy="2109793"/>
          </a:xfrm>
        </p:spPr>
        <p:txBody>
          <a:bodyPr/>
          <a:lstStyle/>
          <a:p>
            <a:pPr algn="just"/>
            <a:r>
              <a:rPr lang="en-US" dirty="0">
                <a:hlinkClick r:id="rId3"/>
              </a:rPr>
              <a:t>Public Preview - Trigger workflows for inactive employees and guests in Lifecycle Workflows</a:t>
            </a:r>
            <a:endParaRPr lang="en-US" dirty="0"/>
          </a:p>
          <a:p>
            <a:pPr algn="just"/>
            <a:r>
              <a:rPr lang="en-US" dirty="0"/>
              <a:t>Lifecycle Workflows now enable customers to configure custom workflows to proactively manage dormant user accounts by automating identity lifecycle actions based on sign-in inactivity.</a:t>
            </a:r>
          </a:p>
          <a:p>
            <a:pPr algn="just"/>
            <a:r>
              <a:rPr lang="en-US" dirty="0"/>
              <a:t>After </a:t>
            </a:r>
            <a:r>
              <a:rPr lang="en-US" b="1" dirty="0"/>
              <a:t>detecting inactivity</a:t>
            </a:r>
            <a:r>
              <a:rPr lang="en-US" dirty="0"/>
              <a:t>, the workflow automatically executes predefined tasks—such as </a:t>
            </a:r>
            <a:r>
              <a:rPr lang="en-US" b="1" dirty="0"/>
              <a:t>sending inactivity notifications, disabling accounts, or initiating offboarding—for users that exceed the </a:t>
            </a:r>
            <a:r>
              <a:rPr lang="en-US" dirty="0"/>
              <a:t>inactivity threshold. Admins can configure the inactivity threshold and scope, ensuring dormant accounts are handled efficiently and consistently - reducing security exposure, reducing license waste, and enforcing governance policies at scale.</a:t>
            </a:r>
          </a:p>
        </p:txBody>
      </p:sp>
    </p:spTree>
    <p:extLst>
      <p:ext uri="{BB962C8B-B14F-4D97-AF65-F5344CB8AC3E}">
        <p14:creationId xmlns:p14="http://schemas.microsoft.com/office/powerpoint/2010/main" val="1457976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33914-C7B1-DC1D-2CE7-2F611D1FB009}"/>
              </a:ext>
            </a:extLst>
          </p:cNvPr>
          <p:cNvSpPr>
            <a:spLocks noGrp="1"/>
          </p:cNvSpPr>
          <p:nvPr>
            <p:ph type="body" sz="quarter" idx="10"/>
          </p:nvPr>
        </p:nvSpPr>
        <p:spPr>
          <a:xfrm>
            <a:off x="4433776" y="855081"/>
            <a:ext cx="4365038" cy="1922756"/>
          </a:xfrm>
        </p:spPr>
        <p:txBody>
          <a:bodyPr/>
          <a:lstStyle/>
          <a:p>
            <a:pPr algn="just"/>
            <a:r>
              <a:rPr lang="en-US" sz="1000" dirty="0">
                <a:hlinkClick r:id="rId2"/>
              </a:rPr>
              <a:t>Public Preview - Use SMS as a verification method in password reset flows in Microsoft Entra External ID</a:t>
            </a:r>
            <a:endParaRPr lang="en-US" sz="1000" dirty="0"/>
          </a:p>
          <a:p>
            <a:pPr algn="just"/>
            <a:r>
              <a:rPr lang="en-US" sz="1000" dirty="0"/>
              <a:t>MS announced the public preview of </a:t>
            </a:r>
            <a:r>
              <a:rPr lang="en-US" sz="1000" b="1" dirty="0"/>
              <a:t>SMS for self-service password reset (SSPR) </a:t>
            </a:r>
            <a:r>
              <a:rPr lang="en-US" sz="1000" dirty="0"/>
              <a:t>in Microsoft Entra External ID. This change is actively rolling out to all tenants in production by the end of October.</a:t>
            </a:r>
          </a:p>
          <a:p>
            <a:pPr marL="171450" indent="-171450" algn="just">
              <a:buFont typeface="Arial" panose="020B0604020202020204" pitchFamily="34" charset="0"/>
              <a:buChar char="•"/>
            </a:pPr>
            <a:r>
              <a:rPr lang="en-US" sz="1000" dirty="0"/>
              <a:t>SMS Authentication for Password Reset</a:t>
            </a:r>
          </a:p>
          <a:p>
            <a:pPr marL="171450" indent="-171450" algn="just">
              <a:buFont typeface="Arial" panose="020B0604020202020204" pitchFamily="34" charset="0"/>
              <a:buChar char="•"/>
            </a:pPr>
            <a:r>
              <a:rPr lang="en-US" sz="1000" dirty="0"/>
              <a:t>Enhanced Security</a:t>
            </a:r>
          </a:p>
          <a:p>
            <a:pPr marL="171450" indent="-171450" algn="just">
              <a:buFont typeface="Arial" panose="020B0604020202020204" pitchFamily="34" charset="0"/>
              <a:buChar char="•"/>
            </a:pPr>
            <a:r>
              <a:rPr lang="en-US" sz="1000" dirty="0"/>
              <a:t>Fraud Protection</a:t>
            </a:r>
          </a:p>
          <a:p>
            <a:pPr marL="171450" indent="-171450" algn="just">
              <a:buFont typeface="Arial" panose="020B0604020202020204" pitchFamily="34" charset="0"/>
              <a:buChar char="•"/>
            </a:pPr>
            <a:r>
              <a:rPr lang="en-US" sz="1000" dirty="0"/>
              <a:t>Billing</a:t>
            </a:r>
          </a:p>
          <a:p>
            <a:pPr algn="just"/>
            <a:endParaRPr lang="en-US" sz="1000" dirty="0"/>
          </a:p>
        </p:txBody>
      </p:sp>
      <p:sp>
        <p:nvSpPr>
          <p:cNvPr id="3" name="Title 2">
            <a:extLst>
              <a:ext uri="{FF2B5EF4-FFF2-40B4-BE49-F238E27FC236}">
                <a16:creationId xmlns:a16="http://schemas.microsoft.com/office/drawing/2014/main" id="{37F172BE-F761-B527-71E5-7D702B221B73}"/>
              </a:ext>
            </a:extLst>
          </p:cNvPr>
          <p:cNvSpPr>
            <a:spLocks noGrp="1"/>
          </p:cNvSpPr>
          <p:nvPr>
            <p:ph type="title"/>
          </p:nvPr>
        </p:nvSpPr>
        <p:spPr/>
        <p:txBody>
          <a:bodyPr/>
          <a:lstStyle/>
          <a:p>
            <a:r>
              <a:rPr lang="en-US" sz="1600" dirty="0"/>
              <a:t>Security &amp; Identity Updates</a:t>
            </a:r>
            <a:endParaRPr lang="en-US" dirty="0"/>
          </a:p>
        </p:txBody>
      </p:sp>
      <p:sp>
        <p:nvSpPr>
          <p:cNvPr id="4" name="Text Placeholder 3">
            <a:extLst>
              <a:ext uri="{FF2B5EF4-FFF2-40B4-BE49-F238E27FC236}">
                <a16:creationId xmlns:a16="http://schemas.microsoft.com/office/drawing/2014/main" id="{DA7ADB80-ACA0-38CA-321E-4170A2525056}"/>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8C129C2C-EE92-8314-9B3C-2AC8BFA06797}"/>
              </a:ext>
            </a:extLst>
          </p:cNvPr>
          <p:cNvSpPr>
            <a:spLocks noGrp="1"/>
          </p:cNvSpPr>
          <p:nvPr>
            <p:ph type="body" sz="quarter" idx="16"/>
          </p:nvPr>
        </p:nvSpPr>
        <p:spPr/>
        <p:txBody>
          <a:bodyPr/>
          <a:lstStyle/>
          <a:p>
            <a:pPr algn="just"/>
            <a:r>
              <a:rPr lang="en-US" dirty="0">
                <a:hlinkClick r:id="rId3"/>
              </a:rPr>
              <a:t>Public Preview - Delegate approvals in My Access</a:t>
            </a:r>
            <a:endParaRPr lang="en-US" dirty="0"/>
          </a:p>
          <a:p>
            <a:pPr algn="just"/>
            <a:r>
              <a:rPr lang="en-US" dirty="0"/>
              <a:t>Users can now delegate access package approvals in </a:t>
            </a:r>
            <a:r>
              <a:rPr lang="en-US" b="1" dirty="0"/>
              <a:t>My Access</a:t>
            </a:r>
            <a:r>
              <a:rPr lang="en-US" dirty="0"/>
              <a:t>. Approvers can assign another individual to respond to access package approval requests on their behalf. The original approvers can still respond to their approvals during the delegation period.</a:t>
            </a:r>
          </a:p>
          <a:p>
            <a:pPr marL="171450" indent="-171450" algn="just">
              <a:buFont typeface="Arial" panose="020B0604020202020204" pitchFamily="34" charset="0"/>
              <a:buChar char="•"/>
            </a:pPr>
            <a:r>
              <a:rPr lang="en-US" dirty="0"/>
              <a:t>Delegation is limited to one level. If User A delegates to User B, and User B delegates to User C, User C won't receive approvals from User A.</a:t>
            </a:r>
          </a:p>
          <a:p>
            <a:pPr marL="171450" indent="-171450" algn="just">
              <a:buFont typeface="Arial" panose="020B0604020202020204" pitchFamily="34" charset="0"/>
              <a:buChar char="•"/>
            </a:pPr>
            <a:r>
              <a:rPr lang="en-US" dirty="0"/>
              <a:t>Delegation isn't restricted. Any user can be selected as a delegate.</a:t>
            </a:r>
          </a:p>
          <a:p>
            <a:pPr marL="171450" indent="-171450" algn="just">
              <a:buFont typeface="Arial" panose="020B0604020202020204" pitchFamily="34" charset="0"/>
              <a:buChar char="•"/>
            </a:pPr>
            <a:r>
              <a:rPr lang="en-US" dirty="0"/>
              <a:t>Delegation applies only to approvals assigned after the delegation is configured.</a:t>
            </a:r>
          </a:p>
        </p:txBody>
      </p:sp>
    </p:spTree>
    <p:extLst>
      <p:ext uri="{BB962C8B-B14F-4D97-AF65-F5344CB8AC3E}">
        <p14:creationId xmlns:p14="http://schemas.microsoft.com/office/powerpoint/2010/main" val="4087302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2.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626</TotalTime>
  <Words>3902</Words>
  <Application>Microsoft Office PowerPoint</Application>
  <PresentationFormat>On-screen Show (16:9)</PresentationFormat>
  <Paragraphs>212</Paragraphs>
  <Slides>35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Human Sans</vt:lpstr>
      <vt:lpstr>Human Sans Regular</vt:lpstr>
      <vt:lpstr>Continuum Theme</vt:lpstr>
      <vt:lpstr>Azure Times #181</vt:lpstr>
      <vt:lpstr>PowerPoint Presentation</vt:lpstr>
      <vt:lpstr>Networking Updates</vt:lpstr>
      <vt:lpstr>Networking Updates</vt:lpstr>
      <vt:lpstr>PowerPoint Presentation</vt:lpstr>
      <vt:lpstr>Security &amp; Identity Updates</vt:lpstr>
      <vt:lpstr>Security &amp; Identity Updates</vt:lpstr>
      <vt:lpstr>Security &amp; Identity Updates</vt:lpstr>
      <vt:lpstr>Security &amp; Identity Updates</vt:lpstr>
      <vt:lpstr>Security &amp; Identity Updates</vt:lpstr>
      <vt:lpstr>Security &amp; Identity Updates</vt:lpstr>
      <vt:lpstr>Security &amp; Identity Updates</vt:lpstr>
      <vt:lpstr>PowerPoint Presentation</vt:lpstr>
      <vt:lpstr>Management &amp; Governance Updates</vt:lpstr>
      <vt:lpstr>Management &amp; Governance Updates</vt:lpstr>
      <vt:lpstr>PowerPoint Presentation</vt:lpstr>
      <vt:lpstr>Compute Updates</vt:lpstr>
      <vt:lpstr>Compute Updates</vt:lpstr>
      <vt:lpstr>Compute Updates</vt:lpstr>
      <vt:lpstr>Compute Updates</vt:lpstr>
      <vt:lpstr>Compute Updates</vt:lpstr>
      <vt:lpstr>PowerPoint Presentation</vt:lpstr>
      <vt:lpstr>Storage &amp; Data Updates</vt:lpstr>
      <vt:lpstr>Storage &amp; Data Updates</vt:lpstr>
      <vt:lpstr>Storage &amp; Data Updates</vt:lpstr>
      <vt:lpstr>PowerPoint Presentation</vt:lpstr>
      <vt:lpstr>Databases Updates</vt:lpstr>
      <vt:lpstr>Databases Updates</vt:lpstr>
      <vt:lpstr>PowerPoint Presentation</vt:lpstr>
      <vt:lpstr>ML &amp; AI &amp; IOT Updates</vt:lpstr>
      <vt:lpstr>ML &amp; AI &amp; IOT Updates</vt:lpstr>
      <vt:lpstr>ML &amp; AI &amp; IOT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Admin Rotar</cp:lastModifiedBy>
  <cp:revision>233</cp:revision>
  <dcterms:created xsi:type="dcterms:W3CDTF">2018-01-26T19:23:30Z</dcterms:created>
  <dcterms:modified xsi:type="dcterms:W3CDTF">2025-10-04T07:19:03Z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