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1242" r:id="rId3"/>
    <p:sldId id="1379" r:id="rId4"/>
    <p:sldId id="267" r:id="rId5"/>
    <p:sldId id="266" r:id="rId6"/>
    <p:sldId id="261" r:id="rId7"/>
    <p:sldId id="271" r:id="rId8"/>
    <p:sldId id="257" r:id="rId9"/>
    <p:sldId id="259" r:id="rId10"/>
    <p:sldId id="263" r:id="rId11"/>
    <p:sldId id="264" r:id="rId12"/>
    <p:sldId id="270" r:id="rId13"/>
    <p:sldId id="268" r:id="rId14"/>
    <p:sldId id="269" r:id="rId15"/>
    <p:sldId id="1381" r:id="rId16"/>
    <p:sldId id="1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3" d="100"/>
          <a:sy n="163" d="100"/>
        </p:scale>
        <p:origin x="1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21E46-A949-4F14-90FF-642582360007}" type="datetimeFigureOut">
              <a:rPr lang="en-GB" smtClean="0"/>
              <a:t>13/11/2021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D4B73-C082-4A99-95B8-381433C44B4E}" type="slidenum">
              <a:rPr lang="en-GB" smtClean="0"/>
              <a:t>‹#›</a:t>
            </a:fld>
            <a:endParaRPr lang="en-GB"/>
          </a:p>
        </p:txBody>
      </p:sp>
    </p:spTree>
    <p:extLst>
      <p:ext uri="{BB962C8B-B14F-4D97-AF65-F5344CB8AC3E}">
        <p14:creationId xmlns:p14="http://schemas.microsoft.com/office/powerpoint/2010/main" val="171390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fld id="{D4664A66-7F43-48D1-91D2-AE7A931D6495}" type="datetime1">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11/13/2021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fld id="{CF65DC99-4379-44AE-9BA7-822724421C33}" type="datetime1">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11/13/2021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t>© 2012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br>
            <a: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t>MICROSOFT MAKES NO WARRANTIES, EXPRESS, IMPLIED OR STATUTORY, AS TO THE INFORMATION IN THIS PRESENTATION.</a:t>
            </a:r>
            <a:endParaRPr kumimoji="0" lang="en-US" sz="1200" b="0" i="0" u="none" strike="noStrike" kern="1200" cap="none" spc="0" normalizeH="0" baseline="0" noProof="0" dirty="0">
              <a:ln>
                <a:noFill/>
              </a:ln>
              <a:solidFill>
                <a:srgbClr val="000000"/>
              </a:solidFill>
              <a:effectLst/>
              <a:uLnTx/>
              <a:uFillTx/>
              <a:latin typeface="Segoe UI Light" pitchFamily="34" charset="0"/>
              <a:ea typeface="+mn-ea"/>
              <a:cs typeface="+mn-cs"/>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Microsoft Consumer Channels and Central Marketing Group</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806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04A1-4D25-47DD-A214-5BC334E24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757A53-1B4B-4EC1-96DD-46F8E19E6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502D04-7FC4-4B3D-9284-EC24F0CB533B}"/>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5" name="Footer Placeholder 4">
            <a:extLst>
              <a:ext uri="{FF2B5EF4-FFF2-40B4-BE49-F238E27FC236}">
                <a16:creationId xmlns:a16="http://schemas.microsoft.com/office/drawing/2014/main" id="{F7BA42EB-4F87-4A05-AABA-66825E1A01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766396-F0F4-46C8-AC4D-B9BD076BC90C}"/>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78367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CBAC-3631-45F4-ACF6-A0A38AEDDE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B5F0DD-97EA-44FF-A4EF-7A9C4AC13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5AF56A-26DB-43A5-B996-85E69CB163BC}"/>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5" name="Footer Placeholder 4">
            <a:extLst>
              <a:ext uri="{FF2B5EF4-FFF2-40B4-BE49-F238E27FC236}">
                <a16:creationId xmlns:a16="http://schemas.microsoft.com/office/drawing/2014/main" id="{0B7D5E7C-0960-4358-8623-BAE4ECE37D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0A8B0D-EDB8-4DC3-A7EB-2EDBFA36E6DD}"/>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383699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A6BE2-D4D1-46B1-BE1B-98E68CB066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3947FA-2A21-4297-9288-227B6D2957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55547C-B8AB-4D7F-A8BC-123B9031B69D}"/>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5" name="Footer Placeholder 4">
            <a:extLst>
              <a:ext uri="{FF2B5EF4-FFF2-40B4-BE49-F238E27FC236}">
                <a16:creationId xmlns:a16="http://schemas.microsoft.com/office/drawing/2014/main" id="{63E7B031-3B0B-4D0E-A534-3715EFE9B5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1E846-34BF-4F25-8D47-17E628239497}"/>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65899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descr="Logo&#10;&#10;Description automatically generated">
            <a:extLst>
              <a:ext uri="{FF2B5EF4-FFF2-40B4-BE49-F238E27FC236}">
                <a16:creationId xmlns:a16="http://schemas.microsoft.com/office/drawing/2014/main" id="{29E216BA-A677-4771-A7F9-E2FAFCA8F10B}"/>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551124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9" name="Rectangle 1"/>
          <p:cNvSpPr/>
          <p:nvPr userDrawn="1"/>
        </p:nvSpPr>
        <p:spPr bwMode="auto">
          <a:xfrm flipH="1">
            <a:off x="-3" y="0"/>
            <a:ext cx="12192002"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69122" y="2339547"/>
            <a:ext cx="8825262" cy="2837529"/>
          </a:xfr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baseline="0" dirty="0">
                <a:solidFill>
                  <a:srgbClr val="FFFFFF"/>
                </a:solidFill>
                <a:latin typeface="Segoe UI Light"/>
                <a:cs typeface="+mn-cs"/>
              </a:defRPr>
            </a:lvl1pPr>
          </a:lstStyle>
          <a:p>
            <a:pPr marL="0" lvl="0"/>
            <a:r>
              <a:rPr lang="en-US" dirty="0"/>
              <a:t>Speaker Name</a:t>
            </a:r>
            <a:br>
              <a:rPr lang="en-US" dirty="0"/>
            </a:br>
            <a:r>
              <a:rPr lang="en-US" dirty="0"/>
              <a:t>Session Title</a:t>
            </a:r>
          </a:p>
        </p:txBody>
      </p:sp>
    </p:spTree>
    <p:extLst>
      <p:ext uri="{BB962C8B-B14F-4D97-AF65-F5344CB8AC3E}">
        <p14:creationId xmlns:p14="http://schemas.microsoft.com/office/powerpoint/2010/main" val="835381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5" name="Picture 4" descr="A picture containing logo&#10;&#10;Description automatically generated">
            <a:extLst>
              <a:ext uri="{FF2B5EF4-FFF2-40B4-BE49-F238E27FC236}">
                <a16:creationId xmlns:a16="http://schemas.microsoft.com/office/drawing/2014/main" id="{F0353E03-6D92-4F12-945A-117043009FE3}"/>
              </a:ext>
            </a:extLst>
          </p:cNvPr>
          <p:cNvPicPr>
            <a:picLocks noChangeAspect="1"/>
          </p:cNvPicPr>
          <p:nvPr userDrawn="1"/>
        </p:nvPicPr>
        <p:blipFill>
          <a:blip r:embed="rId2"/>
          <a:stretch>
            <a:fillRect/>
          </a:stretch>
        </p:blipFill>
        <p:spPr>
          <a:xfrm>
            <a:off x="10252263" y="6444788"/>
            <a:ext cx="1581022" cy="243902"/>
          </a:xfrm>
          <a:prstGeom prst="rect">
            <a:avLst/>
          </a:prstGeom>
        </p:spPr>
      </p:pic>
    </p:spTree>
    <p:extLst>
      <p:ext uri="{BB962C8B-B14F-4D97-AF65-F5344CB8AC3E}">
        <p14:creationId xmlns:p14="http://schemas.microsoft.com/office/powerpoint/2010/main" val="39051687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solidFill>
                  <a:schemeClr val="tx1">
                    <a:lumMod val="85000"/>
                    <a:lumOff val="15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rgbClr val="00B0F0"/>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a:t>Edit Master text styles</a:t>
            </a:r>
          </a:p>
        </p:txBody>
      </p:sp>
      <p:pic>
        <p:nvPicPr>
          <p:cNvPr id="9" name="Picture 8" descr="Logo&#10;&#10;Description automatically generated">
            <a:extLst>
              <a:ext uri="{FF2B5EF4-FFF2-40B4-BE49-F238E27FC236}">
                <a16:creationId xmlns:a16="http://schemas.microsoft.com/office/drawing/2014/main" id="{21B5B995-43A3-4EFD-99E1-DD3AA7FBB1B1}"/>
              </a:ext>
            </a:extLst>
          </p:cNvPr>
          <p:cNvPicPr>
            <a:picLocks noChangeAspect="1"/>
          </p:cNvPicPr>
          <p:nvPr/>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11380504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solidFill>
                  <a:schemeClr val="tx1">
                    <a:lumMod val="75000"/>
                    <a:lumOff val="25000"/>
                  </a:schemeClr>
                </a:solidFill>
              </a:defRPr>
            </a:lvl2pPr>
            <a:lvl3pPr marL="231775"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C981D463-93FA-47F3-9990-FB60BD07FD19}"/>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12690238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solidFill>
                  <a:schemeClr val="tx1">
                    <a:lumMod val="75000"/>
                    <a:lumOff val="25000"/>
                  </a:schemeClr>
                </a:solidFill>
                <a:latin typeface="+mj-lt"/>
              </a:defRPr>
            </a:lvl1pPr>
            <a:lvl2pPr marL="0" indent="0">
              <a:buNone/>
              <a:defRPr sz="2000">
                <a:solidFill>
                  <a:schemeClr val="tx1">
                    <a:lumMod val="75000"/>
                    <a:lumOff val="25000"/>
                  </a:schemeClr>
                </a:solidFill>
              </a:defRPr>
            </a:lvl2pPr>
            <a:lvl3pPr marL="231775"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30F0B28B-5584-425D-B310-70C1E5FA2037}"/>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169108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Logo&#10;&#10;Description automatically generated">
            <a:extLst>
              <a:ext uri="{FF2B5EF4-FFF2-40B4-BE49-F238E27FC236}">
                <a16:creationId xmlns:a16="http://schemas.microsoft.com/office/drawing/2014/main" id="{37059E9B-8B0C-4F7A-9DAB-BE959300268E}"/>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94073924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3" name="Picture 2" descr="Logo&#10;&#10;Description automatically generated">
            <a:extLst>
              <a:ext uri="{FF2B5EF4-FFF2-40B4-BE49-F238E27FC236}">
                <a16:creationId xmlns:a16="http://schemas.microsoft.com/office/drawing/2014/main" id="{230A339B-ED11-4C94-A966-BB7C9A4DE133}"/>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8952237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16F2-A0E7-4836-A77F-5D72C44046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A28945-B31F-434A-B926-F760EF767B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83CD5-C91D-4FFA-8E0D-61591AD1633C}"/>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5" name="Footer Placeholder 4">
            <a:extLst>
              <a:ext uri="{FF2B5EF4-FFF2-40B4-BE49-F238E27FC236}">
                <a16:creationId xmlns:a16="http://schemas.microsoft.com/office/drawing/2014/main" id="{40BD5155-CB23-4CE3-AB23-A832354D20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4B97C6-D3D1-400A-97ED-F1EC81B58D6C}"/>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15852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lumMod val="75000"/>
                    <a:lumOff val="25000"/>
                  </a:schemeClr>
                </a:solidFill>
                <a:latin typeface="+mj-lt"/>
              </a:defRPr>
            </a:lvl1pPr>
            <a:lvl2pPr marL="0" indent="0">
              <a:buNone/>
              <a:defRPr sz="2000">
                <a:solidFill>
                  <a:schemeClr val="tx1">
                    <a:lumMod val="75000"/>
                    <a:lumOff val="25000"/>
                  </a:schemeClr>
                </a:solidFill>
              </a:defRPr>
            </a:lvl2pPr>
            <a:lvl3pPr marL="233363"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solidFill>
                  <a:schemeClr val="tx1">
                    <a:lumMod val="75000"/>
                    <a:lumOff val="25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3" name="Picture 2" descr="Logo&#10;&#10;Description automatically generated">
            <a:extLst>
              <a:ext uri="{FF2B5EF4-FFF2-40B4-BE49-F238E27FC236}">
                <a16:creationId xmlns:a16="http://schemas.microsoft.com/office/drawing/2014/main" id="{42500ED0-E51B-4B8E-BEF9-ABBD5EE51443}"/>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927866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5" cy="1852815"/>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solidFill>
                  <a:schemeClr val="tx1">
                    <a:lumMod val="75000"/>
                    <a:lumOff val="25000"/>
                  </a:schemeClr>
                </a:soli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9563" y="1447801"/>
            <a:ext cx="5396365" cy="2222147"/>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solidFill>
                  <a:schemeClr val="tx1">
                    <a:lumMod val="75000"/>
                    <a:lumOff val="25000"/>
                  </a:schemeClr>
                </a:solidFill>
                <a:latin typeface="+mj-lt"/>
                <a:ea typeface="+mn-ea"/>
                <a:cs typeface="+mn-cs"/>
              </a:defRPr>
            </a:lvl1pPr>
            <a:lvl2pPr marL="635000" indent="-342900">
              <a:defRPr lang="en-US" sz="2000" kern="1200" spc="0" baseline="0" dirty="0" smtClean="0">
                <a:solidFill>
                  <a:schemeClr val="tx1">
                    <a:lumMod val="75000"/>
                    <a:lumOff val="25000"/>
                  </a:schemeClr>
                </a:solidFill>
                <a:latin typeface="+mn-lt"/>
                <a:ea typeface="+mn-ea"/>
                <a:cs typeface="+mn-cs"/>
              </a:defRPr>
            </a:lvl2pPr>
            <a:lvl3pPr marL="863600" indent="-342900">
              <a:defRPr lang="en-US" sz="2000" kern="1200" spc="0" baseline="0" dirty="0" smtClean="0">
                <a:solidFill>
                  <a:schemeClr val="tx1">
                    <a:lumMod val="75000"/>
                    <a:lumOff val="25000"/>
                  </a:schemeClr>
                </a:solidFill>
                <a:latin typeface="+mn-lt"/>
                <a:ea typeface="+mn-ea"/>
                <a:cs typeface="+mn-cs"/>
              </a:defRPr>
            </a:lvl3pPr>
            <a:lvl4pPr marL="1028700" indent="-342900">
              <a:defRPr lang="en-US" sz="2000" kern="1200" spc="0" baseline="0" dirty="0" smtClean="0">
                <a:solidFill>
                  <a:schemeClr val="tx1">
                    <a:lumMod val="75000"/>
                    <a:lumOff val="25000"/>
                  </a:schemeClr>
                </a:solidFill>
                <a:latin typeface="+mn-lt"/>
                <a:ea typeface="+mn-ea"/>
                <a:cs typeface="+mn-cs"/>
              </a:defRPr>
            </a:lvl4pPr>
            <a:lvl5pPr marL="1206500" indent="-342900">
              <a:defRPr lang="en-US" sz="2000" kern="1200" spc="0" baseline="0" dirty="0">
                <a:solidFill>
                  <a:schemeClr val="tx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Fifth level</a:t>
            </a:r>
          </a:p>
        </p:txBody>
      </p:sp>
      <p:pic>
        <p:nvPicPr>
          <p:cNvPr id="3" name="Picture 2" descr="Logo&#10;&#10;Description automatically generated">
            <a:extLst>
              <a:ext uri="{FF2B5EF4-FFF2-40B4-BE49-F238E27FC236}">
                <a16:creationId xmlns:a16="http://schemas.microsoft.com/office/drawing/2014/main" id="{F3C43335-73CE-4FF4-BF58-248B7BA83F13}"/>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10684265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BFA595C8-099B-40A0-AD6C-DACA8D9DD917}"/>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999664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pic>
        <p:nvPicPr>
          <p:cNvPr id="2" name="Picture 1" descr="Logo&#10;&#10;Description automatically generated">
            <a:extLst>
              <a:ext uri="{FF2B5EF4-FFF2-40B4-BE49-F238E27FC236}">
                <a16:creationId xmlns:a16="http://schemas.microsoft.com/office/drawing/2014/main" id="{0A8D1862-6E1A-4E19-B2FB-EE8645AD12AC}"/>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775182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a:t>Click to insert photo.</a:t>
            </a:r>
          </a:p>
        </p:txBody>
      </p:sp>
      <p:pic>
        <p:nvPicPr>
          <p:cNvPr id="2" name="Picture 1" descr="Logo&#10;&#10;Description automatically generated">
            <a:extLst>
              <a:ext uri="{FF2B5EF4-FFF2-40B4-BE49-F238E27FC236}">
                <a16:creationId xmlns:a16="http://schemas.microsoft.com/office/drawing/2014/main" id="{AE532D84-5230-4839-9978-41919FE6D68F}"/>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834507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pic>
        <p:nvPicPr>
          <p:cNvPr id="4" name="Picture 3" descr="Logo&#10;&#10;Description automatically generated">
            <a:extLst>
              <a:ext uri="{FF2B5EF4-FFF2-40B4-BE49-F238E27FC236}">
                <a16:creationId xmlns:a16="http://schemas.microsoft.com/office/drawing/2014/main" id="{1F6D0062-7B83-4E94-85AE-1AF0AD2A6DF3}"/>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076200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2" name="Picture 1" descr="Logo&#10;&#10;Description automatically generated">
            <a:extLst>
              <a:ext uri="{FF2B5EF4-FFF2-40B4-BE49-F238E27FC236}">
                <a16:creationId xmlns:a16="http://schemas.microsoft.com/office/drawing/2014/main" id="{CAE7354B-88A6-4CD4-BB83-B998893BD926}"/>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2090804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2" name="Picture 1" descr="Logo&#10;&#10;Description automatically generated">
            <a:extLst>
              <a:ext uri="{FF2B5EF4-FFF2-40B4-BE49-F238E27FC236}">
                <a16:creationId xmlns:a16="http://schemas.microsoft.com/office/drawing/2014/main" id="{266FC1FE-A116-4837-A0B4-EC9B25C7F9EF}"/>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26956071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1671149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pic>
        <p:nvPicPr>
          <p:cNvPr id="3" name="Picture 2" descr="Logo&#10;&#10;Description automatically generated">
            <a:extLst>
              <a:ext uri="{FF2B5EF4-FFF2-40B4-BE49-F238E27FC236}">
                <a16:creationId xmlns:a16="http://schemas.microsoft.com/office/drawing/2014/main" id="{14D9161F-D7DB-41B9-AC9F-BB61A93A757D}"/>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252446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BB92-D880-4114-8FF0-7A532495AC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D2336BA-710B-4C4E-8FE0-54715D2748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19598-44EA-4A7F-8586-C4458F9B8264}"/>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5" name="Footer Placeholder 4">
            <a:extLst>
              <a:ext uri="{FF2B5EF4-FFF2-40B4-BE49-F238E27FC236}">
                <a16:creationId xmlns:a16="http://schemas.microsoft.com/office/drawing/2014/main" id="{D0E20C18-888A-48F9-A3B7-60B6E82F4C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5A852-EA91-44E4-8B7C-04C64CFF89D4}"/>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188079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3" name="Picture 2" descr="Logo&#10;&#10;Description automatically generated">
            <a:extLst>
              <a:ext uri="{FF2B5EF4-FFF2-40B4-BE49-F238E27FC236}">
                <a16:creationId xmlns:a16="http://schemas.microsoft.com/office/drawing/2014/main" id="{083DCCFA-D3C6-407D-B6DE-85A97CB58DAF}"/>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11664434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5" name="Picture 4" descr="Logo&#10;&#10;Description automatically generated">
            <a:extLst>
              <a:ext uri="{FF2B5EF4-FFF2-40B4-BE49-F238E27FC236}">
                <a16:creationId xmlns:a16="http://schemas.microsoft.com/office/drawing/2014/main" id="{E132FD2F-544E-4650-9B44-D2A747A284EB}"/>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870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4DFF63B9-7BE7-42DD-B2FA-C06149A92E5D}"/>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19150827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1892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Logo&#10;&#10;Description automatically generated">
            <a:extLst>
              <a:ext uri="{FF2B5EF4-FFF2-40B4-BE49-F238E27FC236}">
                <a16:creationId xmlns:a16="http://schemas.microsoft.com/office/drawing/2014/main" id="{A6044FC1-4A9E-4F43-B07B-41E8A0F51D66}"/>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8854563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solidFill>
                  <a:schemeClr val="tx1">
                    <a:lumMod val="75000"/>
                    <a:lumOff val="25000"/>
                  </a:schemeClr>
                </a:solidFill>
                <a:latin typeface="+mj-lt"/>
                <a:ea typeface="+mn-ea"/>
                <a:cs typeface="+mn-cs"/>
              </a:defRPr>
            </a:lvl1pPr>
          </a:lstStyle>
          <a:p>
            <a:pPr marL="0" lvl="0" indent="0" algn="l" defTabSz="895619" rtl="0" eaLnBrk="1" latinLnBrk="0" hangingPunct="1">
              <a:spcBef>
                <a:spcPct val="20000"/>
              </a:spcBef>
            </a:pPr>
            <a:r>
              <a:rPr lang="en-US" dirty="0"/>
              <a:t>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D2BE4880-3BC1-407B-9D2E-2E5A97373123}"/>
              </a:ext>
            </a:extLst>
          </p:cNvPr>
          <p:cNvPicPr>
            <a:picLocks noChangeAspect="1"/>
          </p:cNvPicPr>
          <p:nvPr userDrawn="1"/>
        </p:nvPicPr>
        <p:blipFill>
          <a:blip r:embed="rId2"/>
          <a:stretch>
            <a:fillRect/>
          </a:stretch>
        </p:blipFill>
        <p:spPr>
          <a:xfrm>
            <a:off x="10218567" y="6424533"/>
            <a:ext cx="1766256" cy="269229"/>
          </a:xfrm>
          <a:prstGeom prst="rect">
            <a:avLst/>
          </a:prstGeom>
        </p:spPr>
      </p:pic>
    </p:spTree>
    <p:extLst>
      <p:ext uri="{BB962C8B-B14F-4D97-AF65-F5344CB8AC3E}">
        <p14:creationId xmlns:p14="http://schemas.microsoft.com/office/powerpoint/2010/main" val="3130330424"/>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7153694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1" y="2109544"/>
            <a:ext cx="10240454"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51" y="3425825"/>
            <a:ext cx="10240454"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spTree>
    <p:extLst>
      <p:ext uri="{BB962C8B-B14F-4D97-AF65-F5344CB8AC3E}">
        <p14:creationId xmlns:p14="http://schemas.microsoft.com/office/powerpoint/2010/main" val="256728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50" y="2819604"/>
            <a:ext cx="11151917"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3627120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939F-7BC8-4A71-9DC0-7E04783B9F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7F2812-0817-4CD1-AAD2-240F2F8FC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55893A-039F-402B-8D88-6A44E0A36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53E26B-8214-4B56-B7BB-10E951D0391D}"/>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6" name="Footer Placeholder 5">
            <a:extLst>
              <a:ext uri="{FF2B5EF4-FFF2-40B4-BE49-F238E27FC236}">
                <a16:creationId xmlns:a16="http://schemas.microsoft.com/office/drawing/2014/main" id="{1FE5FB4B-8042-4383-B138-D2720BD034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319B81-2D3F-4710-ADD8-14464F424F55}"/>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263103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2CF2-EF8C-4EBD-B650-6195B331FC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C2170B-1A36-4481-8AFC-E201388B6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8BC49-37DE-42F2-9F0E-B27AEBDD2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5B59CD-6A8D-46C1-BBD1-599640C76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81E28E-9EC6-4706-B46A-AF8F879A4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C060CC-704C-4CAD-8A14-662AA5BC9D28}"/>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8" name="Footer Placeholder 7">
            <a:extLst>
              <a:ext uri="{FF2B5EF4-FFF2-40B4-BE49-F238E27FC236}">
                <a16:creationId xmlns:a16="http://schemas.microsoft.com/office/drawing/2014/main" id="{D14DD13D-740C-483C-B031-23AA1CD232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353B5A-42CD-45C3-9615-9AFABA9B06B8}"/>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58960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18A-36EF-4782-A567-2490C8E06E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739562-9C10-419D-812B-4029C34517E8}"/>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4" name="Footer Placeholder 3">
            <a:extLst>
              <a:ext uri="{FF2B5EF4-FFF2-40B4-BE49-F238E27FC236}">
                <a16:creationId xmlns:a16="http://schemas.microsoft.com/office/drawing/2014/main" id="{E6DB5BDA-84D0-4830-8815-09776B356E6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8690CD-07E0-4D97-B57E-53FBAE6985A2}"/>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13955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6F5C3-ADF2-4F79-B34C-9171B0ED81F8}"/>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3" name="Footer Placeholder 2">
            <a:extLst>
              <a:ext uri="{FF2B5EF4-FFF2-40B4-BE49-F238E27FC236}">
                <a16:creationId xmlns:a16="http://schemas.microsoft.com/office/drawing/2014/main" id="{6F771220-6073-485F-A5FD-895C4DA754A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D83E6F-F762-442C-B3CF-8D7C03D8E8E6}"/>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4659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573B-CD62-45D4-ADA5-70EDA285E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F19A8B-2748-4FBA-B3B2-172A4E025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639B16-52B7-4FD6-9F0B-103C881A3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3679B-CB75-4E2D-A5A9-358426E9B626}"/>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6" name="Footer Placeholder 5">
            <a:extLst>
              <a:ext uri="{FF2B5EF4-FFF2-40B4-BE49-F238E27FC236}">
                <a16:creationId xmlns:a16="http://schemas.microsoft.com/office/drawing/2014/main" id="{BEF56613-45AA-4B5E-AF9B-19197F018B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1609CF-82D3-4B22-A15F-073A0845A7FA}"/>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12451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6CF0-C533-44BB-88F5-76CD1CD4E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390106-712B-4D40-BC1D-4440F77E4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CBE4C2-8F72-4F25-9485-04859F1B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7B410-A0B7-48F3-BE7C-AF8382F9AE88}"/>
              </a:ext>
            </a:extLst>
          </p:cNvPr>
          <p:cNvSpPr>
            <a:spLocks noGrp="1"/>
          </p:cNvSpPr>
          <p:nvPr>
            <p:ph type="dt" sz="half" idx="10"/>
          </p:nvPr>
        </p:nvSpPr>
        <p:spPr/>
        <p:txBody>
          <a:bodyPr/>
          <a:lstStyle/>
          <a:p>
            <a:fld id="{1734200A-D6CA-4BBC-8A47-512FFBB703EA}" type="datetimeFigureOut">
              <a:rPr lang="en-GB" smtClean="0"/>
              <a:t>13/11/2021</a:t>
            </a:fld>
            <a:endParaRPr lang="en-GB"/>
          </a:p>
        </p:txBody>
      </p:sp>
      <p:sp>
        <p:nvSpPr>
          <p:cNvPr id="6" name="Footer Placeholder 5">
            <a:extLst>
              <a:ext uri="{FF2B5EF4-FFF2-40B4-BE49-F238E27FC236}">
                <a16:creationId xmlns:a16="http://schemas.microsoft.com/office/drawing/2014/main" id="{AE08CB2F-128A-4A84-BBC2-40650659ED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36E383-30CA-4D2E-A5EE-B8A3461FD91D}"/>
              </a:ext>
            </a:extLst>
          </p:cNvPr>
          <p:cNvSpPr>
            <a:spLocks noGrp="1"/>
          </p:cNvSpPr>
          <p:nvPr>
            <p:ph type="sldNum" sz="quarter" idx="12"/>
          </p:nvPr>
        </p:nvSpPr>
        <p:spPr/>
        <p:txBody>
          <a:bodyPr/>
          <a:lstStyle/>
          <a:p>
            <a:fld id="{E16E7089-7649-41B0-8A34-A9E5373F654B}" type="slidenum">
              <a:rPr lang="en-GB" smtClean="0"/>
              <a:t>‹#›</a:t>
            </a:fld>
            <a:endParaRPr lang="en-GB"/>
          </a:p>
        </p:txBody>
      </p:sp>
    </p:spTree>
    <p:extLst>
      <p:ext uri="{BB962C8B-B14F-4D97-AF65-F5344CB8AC3E}">
        <p14:creationId xmlns:p14="http://schemas.microsoft.com/office/powerpoint/2010/main" val="257744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F4FFB-4B7C-46DD-B5D3-BC47DA384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16FD8B-7A52-4E75-9248-BF482032F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34A83F-16FE-424C-81A1-E8288D87C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4200A-D6CA-4BBC-8A47-512FFBB703EA}" type="datetimeFigureOut">
              <a:rPr lang="en-GB" smtClean="0"/>
              <a:t>13/11/2021</a:t>
            </a:fld>
            <a:endParaRPr lang="en-GB"/>
          </a:p>
        </p:txBody>
      </p:sp>
      <p:sp>
        <p:nvSpPr>
          <p:cNvPr id="5" name="Footer Placeholder 4">
            <a:extLst>
              <a:ext uri="{FF2B5EF4-FFF2-40B4-BE49-F238E27FC236}">
                <a16:creationId xmlns:a16="http://schemas.microsoft.com/office/drawing/2014/main" id="{F319BE07-5B9C-4ED3-952A-CA091E12F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AD5589-9EF9-4AA0-844E-4F7F75AE4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E7089-7649-41B0-8A34-A9E5373F654B}" type="slidenum">
              <a:rPr lang="en-GB" smtClean="0"/>
              <a:t>‹#›</a:t>
            </a:fld>
            <a:endParaRPr lang="en-GB"/>
          </a:p>
        </p:txBody>
      </p:sp>
    </p:spTree>
    <p:extLst>
      <p:ext uri="{BB962C8B-B14F-4D97-AF65-F5344CB8AC3E}">
        <p14:creationId xmlns:p14="http://schemas.microsoft.com/office/powerpoint/2010/main" val="154704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221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rgbClr val="00B0F0"/>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azure/app-service/app-service-key-vault-references" TargetMode="External"/><Relationship Id="rId3" Type="http://schemas.openxmlformats.org/officeDocument/2006/relationships/hyperlink" Target="https://azurelessons.com/call-azure-function-from-flow/" TargetMode="External"/><Relationship Id="rId7" Type="http://schemas.openxmlformats.org/officeDocument/2006/relationships/hyperlink" Target="https://docs.microsoft.com/en-us/sharepoint/dev/spfx/web-parts/guidance/connect-to-api-secured-with-aad#use-the-aadtokenprovider-to-retrieve-access-token" TargetMode="External"/><Relationship Id="rId2" Type="http://schemas.openxmlformats.org/officeDocument/2006/relationships/hyperlink" Target="https://docs.microsoft.com/en-us/sharepoint/dev/solution-guidance/security-apponly-azuread" TargetMode="External"/><Relationship Id="rId1" Type="http://schemas.openxmlformats.org/officeDocument/2006/relationships/slideLayout" Target="../slideLayouts/slideLayout2.xml"/><Relationship Id="rId6" Type="http://schemas.openxmlformats.org/officeDocument/2006/relationships/hyperlink" Target="https://blog.simonw.se/calling-azure-function-from-powershell/" TargetMode="External"/><Relationship Id="rId5" Type="http://schemas.openxmlformats.org/officeDocument/2006/relationships/hyperlink" Target="https://github.com/AzureAD/MSAL.PS" TargetMode="External"/><Relationship Id="rId4" Type="http://schemas.openxmlformats.org/officeDocument/2006/relationships/hyperlink" Target="https://docs.microsoft.com/en-us/azure/active-directory/develop/msal-overview"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m365-dev.com/" TargetMode="Externa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5" name="Title 24"/>
          <p:cNvSpPr>
            <a:spLocks noGrp="1"/>
          </p:cNvSpPr>
          <p:nvPr>
            <p:ph type="title"/>
          </p:nvPr>
        </p:nvSpPr>
        <p:spPr>
          <a:xfrm>
            <a:off x="-6041" y="4901939"/>
            <a:ext cx="12188825" cy="1956062"/>
          </a:xfrm>
          <a:gradFill>
            <a:gsLst>
              <a:gs pos="0">
                <a:schemeClr val="tx1">
                  <a:alpha val="0"/>
                </a:schemeClr>
              </a:gs>
              <a:gs pos="31000">
                <a:schemeClr val="tx1">
                  <a:alpha val="70000"/>
                </a:schemeClr>
              </a:gs>
              <a:gs pos="100000">
                <a:schemeClr val="tx1">
                  <a:alpha val="80000"/>
                </a:schemeClr>
              </a:gs>
            </a:gsLst>
            <a:lin ang="5400000" scaled="1"/>
          </a:gradFill>
        </p:spPr>
        <p:txBody>
          <a:bodyPr rot="0" spcFirstLastPara="0" vertOverflow="overflow" horzOverflow="overflow" vert="horz" wrap="square" lIns="288000" tIns="72000" rIns="288000" bIns="72000" numCol="1" spcCol="0" rtlCol="0" fromWordArt="0" anchor="ctr" anchorCtr="0" forceAA="0" compatLnSpc="1">
            <a:prstTxWarp prst="textNoShape">
              <a:avLst/>
            </a:prstTxWarp>
            <a:noAutofit/>
          </a:bodyPr>
          <a:lstStyle/>
          <a:p>
            <a:r>
              <a:rPr lang="en-GB" sz="5400" dirty="0"/>
              <a:t>Securely connect to SharePoint online from Azure Function</a:t>
            </a:r>
            <a:br>
              <a:rPr lang="en-US" sz="6600" dirty="0"/>
            </a:br>
            <a:r>
              <a:rPr lang="en-US" sz="2800" dirty="0"/>
              <a:t>by Joel Rodrigues</a:t>
            </a:r>
            <a:endParaRPr lang="en-US" sz="3200" dirty="0"/>
          </a:p>
        </p:txBody>
      </p:sp>
      <p:sp>
        <p:nvSpPr>
          <p:cNvPr id="6" name="TextBox 5"/>
          <p:cNvSpPr txBox="1"/>
          <p:nvPr/>
        </p:nvSpPr>
        <p:spPr>
          <a:xfrm>
            <a:off x="1588" y="1161776"/>
            <a:ext cx="12181196" cy="307777"/>
          </a:xfrm>
          <a:prstGeom prst="rect">
            <a:avLst/>
          </a:prstGeom>
          <a:noFill/>
        </p:spPr>
        <p:txBody>
          <a:bodyPr wrap="square" lIns="0" tIns="0" rIns="0" bIns="0" rtlCol="0">
            <a:spAutoFit/>
          </a:bodyPr>
          <a:lstStyle/>
          <a:p>
            <a:pPr algn="ctr" defTabSz="914363"/>
            <a:r>
              <a:rPr lang="en-US" sz="2000" spc="-70" dirty="0">
                <a:gradFill>
                  <a:gsLst>
                    <a:gs pos="2917">
                      <a:srgbClr val="EEECE1"/>
                    </a:gs>
                    <a:gs pos="95000">
                      <a:srgbClr val="EEECE1"/>
                    </a:gs>
                  </a:gsLst>
                  <a:lin ang="5400000" scaled="0"/>
                </a:gradFill>
                <a:latin typeface="Segoe UI"/>
              </a:rPr>
              <a:t>November 13</a:t>
            </a:r>
            <a:r>
              <a:rPr lang="en-US" sz="2000" spc="-70" baseline="30000" dirty="0">
                <a:gradFill>
                  <a:gsLst>
                    <a:gs pos="2917">
                      <a:srgbClr val="EEECE1"/>
                    </a:gs>
                    <a:gs pos="95000">
                      <a:srgbClr val="EEECE1"/>
                    </a:gs>
                  </a:gsLst>
                  <a:lin ang="5400000" scaled="0"/>
                </a:gradFill>
                <a:latin typeface="Segoe UI"/>
              </a:rPr>
              <a:t>th</a:t>
            </a:r>
            <a:r>
              <a:rPr lang="en-US" sz="2000" spc="-70" dirty="0">
                <a:gradFill>
                  <a:gsLst>
                    <a:gs pos="2917">
                      <a:srgbClr val="EEECE1"/>
                    </a:gs>
                    <a:gs pos="95000">
                      <a:srgbClr val="EEECE1"/>
                    </a:gs>
                  </a:gsLst>
                  <a:lin ang="5400000" scaled="0"/>
                </a:gradFill>
                <a:latin typeface="Segoe UI"/>
              </a:rPr>
              <a:t>, 2021</a:t>
            </a:r>
          </a:p>
        </p:txBody>
      </p:sp>
      <p:grpSp>
        <p:nvGrpSpPr>
          <p:cNvPr id="2" name="Group 1">
            <a:extLst>
              <a:ext uri="{FF2B5EF4-FFF2-40B4-BE49-F238E27FC236}">
                <a16:creationId xmlns:a16="http://schemas.microsoft.com/office/drawing/2014/main" id="{722F769D-D581-4ED0-91AD-5C94FF50044C}"/>
              </a:ext>
            </a:extLst>
          </p:cNvPr>
          <p:cNvGrpSpPr/>
          <p:nvPr/>
        </p:nvGrpSpPr>
        <p:grpSpPr>
          <a:xfrm>
            <a:off x="4692316" y="533067"/>
            <a:ext cx="2646157" cy="447909"/>
            <a:chOff x="4632004" y="616889"/>
            <a:chExt cx="2646157" cy="447909"/>
          </a:xfrm>
        </p:grpSpPr>
        <p:pic>
          <p:nvPicPr>
            <p:cNvPr id="4" name="Picture 4" descr="A picture containing logo&#10;&#10;Description automatically generated">
              <a:extLst>
                <a:ext uri="{FF2B5EF4-FFF2-40B4-BE49-F238E27FC236}">
                  <a16:creationId xmlns:a16="http://schemas.microsoft.com/office/drawing/2014/main" id="{5EFBAF9A-7A23-4455-8160-0A22ADE344A4}"/>
                </a:ext>
              </a:extLst>
            </p:cNvPr>
            <p:cNvPicPr>
              <a:picLocks noChangeAspect="1"/>
            </p:cNvPicPr>
            <p:nvPr/>
          </p:nvPicPr>
          <p:blipFill rotWithShape="1">
            <a:blip r:embed="rId4"/>
            <a:srcRect r="76319"/>
            <a:stretch/>
          </p:blipFill>
          <p:spPr>
            <a:xfrm>
              <a:off x="4632004" y="616889"/>
              <a:ext cx="686914" cy="447909"/>
            </a:xfrm>
            <a:prstGeom prst="rect">
              <a:avLst/>
            </a:prstGeom>
          </p:spPr>
        </p:pic>
        <p:sp>
          <p:nvSpPr>
            <p:cNvPr id="5" name="TextBox 4">
              <a:extLst>
                <a:ext uri="{FF2B5EF4-FFF2-40B4-BE49-F238E27FC236}">
                  <a16:creationId xmlns:a16="http://schemas.microsoft.com/office/drawing/2014/main" id="{8A035435-3E07-4BEC-BD8A-F19BE1853C42}"/>
                </a:ext>
              </a:extLst>
            </p:cNvPr>
            <p:cNvSpPr txBox="1"/>
            <p:nvPr/>
          </p:nvSpPr>
          <p:spPr>
            <a:xfrm>
              <a:off x="5377641" y="757021"/>
              <a:ext cx="1900520" cy="307777"/>
            </a:xfrm>
            <a:prstGeom prst="rect">
              <a:avLst/>
            </a:prstGeom>
            <a:noFill/>
          </p:spPr>
          <p:txBody>
            <a:bodyPr wrap="none" lIns="0" tIns="0" rIns="0" bIns="0" rtlCol="0">
              <a:spAutoFit/>
            </a:bodyPr>
            <a:lstStyle/>
            <a:p>
              <a:pPr defTabSz="914363"/>
              <a:r>
                <a:rPr lang="en-US" sz="2000" spc="-70" dirty="0">
                  <a:gradFill>
                    <a:gsLst>
                      <a:gs pos="2917">
                        <a:srgbClr val="EEECE1"/>
                      </a:gs>
                      <a:gs pos="95000">
                        <a:srgbClr val="EEECE1"/>
                      </a:gs>
                    </a:gsLst>
                    <a:lin ang="5400000" scaled="0"/>
                  </a:gradFill>
                  <a:latin typeface="Segoe UI"/>
                </a:rPr>
                <a:t>collabdays | lisbon</a:t>
              </a:r>
            </a:p>
          </p:txBody>
        </p:sp>
      </p:gr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A01000-50EA-4CF7-96D8-12AB100467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dirty="0">
                <a:solidFill>
                  <a:schemeClr val="tx1"/>
                </a:solidFill>
                <a:latin typeface="+mj-lt"/>
                <a:ea typeface="+mj-ea"/>
                <a:cs typeface="+mj-cs"/>
              </a:rPr>
              <a:t>Connect from Logic App or </a:t>
            </a:r>
            <a:r>
              <a:rPr lang="en-US" kern="1200" dirty="0" err="1">
                <a:solidFill>
                  <a:schemeClr val="tx1"/>
                </a:solidFill>
                <a:latin typeface="+mj-lt"/>
                <a:ea typeface="+mj-ea"/>
                <a:cs typeface="+mj-cs"/>
              </a:rPr>
              <a:t>PowerAutomate</a:t>
            </a:r>
            <a:endParaRPr lang="en-US" kern="1200" dirty="0">
              <a:solidFill>
                <a:schemeClr val="tx1"/>
              </a:solidFill>
              <a:latin typeface="+mj-lt"/>
              <a:ea typeface="+mj-ea"/>
              <a:cs typeface="+mj-cs"/>
            </a:endParaRP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ow to Trigger Azure Function From Power automate">
            <a:extLst>
              <a:ext uri="{FF2B5EF4-FFF2-40B4-BE49-F238E27FC236}">
                <a16:creationId xmlns:a16="http://schemas.microsoft.com/office/drawing/2014/main" id="{FDC3493D-8CC6-4F43-97B1-D7FCA11FF6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70672" y="625684"/>
            <a:ext cx="4896203"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9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ADB561-0D8D-47CA-9204-1A264460E702}"/>
              </a:ext>
            </a:extLst>
          </p:cNvPr>
          <p:cNvSpPr>
            <a:spLocks noGrp="1"/>
          </p:cNvSpPr>
          <p:nvPr>
            <p:ph type="title"/>
          </p:nvPr>
        </p:nvSpPr>
        <p:spPr>
          <a:xfrm>
            <a:off x="621792" y="1161288"/>
            <a:ext cx="3602736" cy="4526280"/>
          </a:xfrm>
        </p:spPr>
        <p:txBody>
          <a:bodyPr>
            <a:normAutofit/>
          </a:bodyPr>
          <a:lstStyle/>
          <a:p>
            <a:r>
              <a:rPr lang="en-GB" sz="4000" dirty="0"/>
              <a:t>Demo</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6B6A19-A4AD-425A-9206-BDE741575F0B}"/>
              </a:ext>
            </a:extLst>
          </p:cNvPr>
          <p:cNvSpPr>
            <a:spLocks noGrp="1"/>
          </p:cNvSpPr>
          <p:nvPr>
            <p:ph idx="1"/>
          </p:nvPr>
        </p:nvSpPr>
        <p:spPr>
          <a:xfrm>
            <a:off x="5434149" y="932688"/>
            <a:ext cx="5916603" cy="4992624"/>
          </a:xfrm>
        </p:spPr>
        <p:txBody>
          <a:bodyPr anchor="ctr">
            <a:normAutofit/>
          </a:bodyPr>
          <a:lstStyle/>
          <a:p>
            <a:pPr marL="0" indent="0">
              <a:buNone/>
            </a:pPr>
            <a:r>
              <a:rPr lang="en-GB" sz="2000" dirty="0"/>
              <a:t>Azure AD application</a:t>
            </a:r>
          </a:p>
          <a:p>
            <a:r>
              <a:rPr lang="en-GB" sz="2000" dirty="0"/>
              <a:t>API permissions</a:t>
            </a:r>
          </a:p>
          <a:p>
            <a:r>
              <a:rPr lang="en-GB" sz="2000" dirty="0"/>
              <a:t>Certificate</a:t>
            </a:r>
          </a:p>
          <a:p>
            <a:pPr marL="0" indent="0">
              <a:buNone/>
            </a:pPr>
            <a:r>
              <a:rPr lang="en-GB" sz="2000" dirty="0"/>
              <a:t>Key Vault</a:t>
            </a:r>
          </a:p>
          <a:p>
            <a:r>
              <a:rPr lang="en-GB" sz="2000" dirty="0"/>
              <a:t>Secrets</a:t>
            </a:r>
          </a:p>
          <a:p>
            <a:r>
              <a:rPr lang="en-GB" sz="2000" dirty="0"/>
              <a:t>Certificates</a:t>
            </a:r>
          </a:p>
          <a:p>
            <a:r>
              <a:rPr lang="en-GB" sz="2000" dirty="0"/>
              <a:t>Access Policies</a:t>
            </a:r>
          </a:p>
          <a:p>
            <a:pPr marL="0" indent="0">
              <a:buNone/>
            </a:pPr>
            <a:r>
              <a:rPr lang="en-GB" sz="2000" dirty="0"/>
              <a:t>Azure Function</a:t>
            </a:r>
          </a:p>
          <a:p>
            <a:r>
              <a:rPr lang="en-GB" sz="2000" dirty="0"/>
              <a:t>Managed Identity</a:t>
            </a:r>
          </a:p>
          <a:p>
            <a:r>
              <a:rPr lang="en-GB" sz="2000" dirty="0"/>
              <a:t>App settings</a:t>
            </a:r>
          </a:p>
          <a:p>
            <a:r>
              <a:rPr lang="en-GB" sz="2000" dirty="0"/>
              <a:t>Authentication</a:t>
            </a:r>
          </a:p>
        </p:txBody>
      </p:sp>
    </p:spTree>
    <p:extLst>
      <p:ext uri="{BB962C8B-B14F-4D97-AF65-F5344CB8AC3E}">
        <p14:creationId xmlns:p14="http://schemas.microsoft.com/office/powerpoint/2010/main" val="209212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D6A2D2-548E-4023-AF46-C641CF1B9E4E}"/>
              </a:ext>
            </a:extLst>
          </p:cNvPr>
          <p:cNvSpPr>
            <a:spLocks noGrp="1"/>
          </p:cNvSpPr>
          <p:nvPr>
            <p:ph type="title"/>
          </p:nvPr>
        </p:nvSpPr>
        <p:spPr>
          <a:xfrm>
            <a:off x="621792" y="1161288"/>
            <a:ext cx="4189686" cy="4526280"/>
          </a:xfrm>
        </p:spPr>
        <p:txBody>
          <a:bodyPr>
            <a:normAutofit/>
          </a:bodyPr>
          <a:lstStyle/>
          <a:p>
            <a:r>
              <a:rPr lang="en-GB" sz="4000" u="sng" dirty="0"/>
              <a:t>Recommendation</a:t>
            </a:r>
            <a:br>
              <a:rPr lang="en-GB" sz="4000" dirty="0"/>
            </a:br>
            <a:r>
              <a:rPr lang="en-GB" sz="3600" dirty="0"/>
              <a:t>Using a Function template solution to:</a:t>
            </a:r>
            <a:endParaRPr lang="en-GB" sz="4000" dirty="0"/>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2CDAE758-8F4F-45A1-96A4-CD6F62E789ED}"/>
              </a:ext>
            </a:extLst>
          </p:cNvPr>
          <p:cNvSpPr>
            <a:spLocks noGrp="1"/>
          </p:cNvSpPr>
          <p:nvPr>
            <p:ph idx="1"/>
          </p:nvPr>
        </p:nvSpPr>
        <p:spPr>
          <a:xfrm>
            <a:off x="5434149" y="932688"/>
            <a:ext cx="5916603" cy="4992624"/>
          </a:xfrm>
        </p:spPr>
        <p:txBody>
          <a:bodyPr anchor="ctr">
            <a:normAutofit/>
          </a:bodyPr>
          <a:lstStyle/>
          <a:p>
            <a:pPr marL="0" indent="0">
              <a:buNone/>
            </a:pPr>
            <a:r>
              <a:rPr lang="en-GB" sz="2000" dirty="0"/>
              <a:t>Automate the entire setup process</a:t>
            </a:r>
          </a:p>
          <a:p>
            <a:pPr marL="0" indent="0">
              <a:buNone/>
            </a:pPr>
            <a:r>
              <a:rPr lang="en-GB" sz="2000" dirty="0"/>
              <a:t>Functions always fully configured from the start</a:t>
            </a:r>
          </a:p>
          <a:p>
            <a:pPr marL="0" indent="0">
              <a:buNone/>
            </a:pPr>
            <a:r>
              <a:rPr lang="en-GB" sz="2000" dirty="0"/>
              <a:t>Ready to use</a:t>
            </a:r>
          </a:p>
          <a:p>
            <a:pPr marL="0" indent="0">
              <a:buNone/>
            </a:pPr>
            <a:r>
              <a:rPr lang="en-GB" sz="2000" dirty="0"/>
              <a:t>Time saving</a:t>
            </a:r>
          </a:p>
          <a:p>
            <a:pPr marL="0" indent="0">
              <a:buNone/>
            </a:pPr>
            <a:r>
              <a:rPr lang="en-GB" sz="2000" dirty="0"/>
              <a:t>Less mistakes</a:t>
            </a:r>
          </a:p>
          <a:p>
            <a:pPr marL="0" indent="0">
              <a:buNone/>
            </a:pPr>
            <a:endParaRPr lang="en-GB" sz="2000" dirty="0"/>
          </a:p>
        </p:txBody>
      </p:sp>
    </p:spTree>
    <p:extLst>
      <p:ext uri="{BB962C8B-B14F-4D97-AF65-F5344CB8AC3E}">
        <p14:creationId xmlns:p14="http://schemas.microsoft.com/office/powerpoint/2010/main" val="82889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D6A2D2-548E-4023-AF46-C641CF1B9E4E}"/>
              </a:ext>
            </a:extLst>
          </p:cNvPr>
          <p:cNvSpPr>
            <a:spLocks noGrp="1"/>
          </p:cNvSpPr>
          <p:nvPr>
            <p:ph type="title"/>
          </p:nvPr>
        </p:nvSpPr>
        <p:spPr>
          <a:xfrm>
            <a:off x="621792" y="1161288"/>
            <a:ext cx="3602736" cy="4526280"/>
          </a:xfrm>
        </p:spPr>
        <p:txBody>
          <a:bodyPr>
            <a:normAutofit/>
          </a:bodyPr>
          <a:lstStyle/>
          <a:p>
            <a:r>
              <a:rPr lang="en-GB" sz="4000" dirty="0"/>
              <a:t>Resources</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2CDAE758-8F4F-45A1-96A4-CD6F62E789ED}"/>
              </a:ext>
            </a:extLst>
          </p:cNvPr>
          <p:cNvSpPr>
            <a:spLocks noGrp="1"/>
          </p:cNvSpPr>
          <p:nvPr>
            <p:ph idx="1"/>
          </p:nvPr>
        </p:nvSpPr>
        <p:spPr>
          <a:xfrm>
            <a:off x="5434149" y="932688"/>
            <a:ext cx="5916603" cy="4992624"/>
          </a:xfrm>
        </p:spPr>
        <p:txBody>
          <a:bodyPr anchor="ctr">
            <a:normAutofit/>
          </a:bodyPr>
          <a:lstStyle/>
          <a:p>
            <a:r>
              <a:rPr lang="en-GB" sz="2000" dirty="0">
                <a:hlinkClick r:id="rId2"/>
              </a:rPr>
              <a:t>Granting access via Azure AD App-Only | Microsoft Docs</a:t>
            </a:r>
            <a:endParaRPr lang="en-GB" sz="2000" dirty="0"/>
          </a:p>
          <a:p>
            <a:r>
              <a:rPr lang="en-GB" sz="2000" dirty="0">
                <a:hlinkClick r:id="rId3"/>
              </a:rPr>
              <a:t>Calling An Azure Function From Power Automate (MS Flow) - Azure Lessons</a:t>
            </a:r>
            <a:endParaRPr lang="en-GB" sz="2000" dirty="0">
              <a:hlinkClick r:id="rId4"/>
            </a:endParaRPr>
          </a:p>
          <a:p>
            <a:r>
              <a:rPr lang="en-GB" sz="2000" dirty="0">
                <a:hlinkClick r:id="rId4"/>
              </a:rPr>
              <a:t>Learn about MSAL - Microsoft identity platform | Microsoft Docs</a:t>
            </a:r>
            <a:endParaRPr lang="en-GB" sz="2000" dirty="0"/>
          </a:p>
          <a:p>
            <a:r>
              <a:rPr lang="en-GB" sz="2000" dirty="0">
                <a:hlinkClick r:id="rId5"/>
              </a:rPr>
              <a:t>AzureAD/MSAL.PS (github.com)</a:t>
            </a:r>
            <a:endParaRPr lang="en-GB" sz="2000" dirty="0"/>
          </a:p>
          <a:p>
            <a:r>
              <a:rPr lang="en-GB" sz="2000" dirty="0">
                <a:hlinkClick r:id="rId6"/>
              </a:rPr>
              <a:t>Calling Azure Function from PowerShell - Simon </a:t>
            </a:r>
            <a:r>
              <a:rPr lang="en-GB" sz="2000" dirty="0" err="1">
                <a:hlinkClick r:id="rId6"/>
              </a:rPr>
              <a:t>Wahlin</a:t>
            </a:r>
            <a:endParaRPr lang="en-GB" sz="2000" dirty="0"/>
          </a:p>
          <a:p>
            <a:r>
              <a:rPr lang="en-GB" sz="2000" dirty="0">
                <a:hlinkClick r:id="rId7"/>
              </a:rPr>
              <a:t>Connect to API secured with Azure Active Directory (Azure AD) | Microsoft Docs</a:t>
            </a:r>
            <a:endParaRPr lang="en-GB" sz="2000" dirty="0"/>
          </a:p>
          <a:p>
            <a:r>
              <a:rPr lang="en-GB" sz="2000" dirty="0">
                <a:hlinkClick r:id="rId8"/>
              </a:rPr>
              <a:t>Use Key Vault references - Azure App Service | Microsoft Docs</a:t>
            </a:r>
            <a:endParaRPr lang="en-GB" sz="2000" dirty="0"/>
          </a:p>
        </p:txBody>
      </p:sp>
    </p:spTree>
    <p:extLst>
      <p:ext uri="{BB962C8B-B14F-4D97-AF65-F5344CB8AC3E}">
        <p14:creationId xmlns:p14="http://schemas.microsoft.com/office/powerpoint/2010/main" val="296029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dirty="0" err="1"/>
              <a:t>Our</a:t>
            </a:r>
            <a:r>
              <a:rPr lang="pt-PT" dirty="0"/>
              <a:t> Sponsors</a:t>
            </a:r>
            <a:endParaRPr lang="en-US" dirty="0"/>
          </a:p>
        </p:txBody>
      </p:sp>
      <p:sp>
        <p:nvSpPr>
          <p:cNvPr id="15" name="TextBox 14">
            <a:extLst>
              <a:ext uri="{FF2B5EF4-FFF2-40B4-BE49-F238E27FC236}">
                <a16:creationId xmlns:a16="http://schemas.microsoft.com/office/drawing/2014/main" id="{FB1EF77B-584F-41D9-A58D-9D7829D4BD6D}"/>
              </a:ext>
            </a:extLst>
          </p:cNvPr>
          <p:cNvSpPr txBox="1"/>
          <p:nvPr/>
        </p:nvSpPr>
        <p:spPr>
          <a:xfrm>
            <a:off x="348333" y="1588293"/>
            <a:ext cx="783228" cy="369332"/>
          </a:xfrm>
          <a:prstGeom prst="rect">
            <a:avLst/>
          </a:prstGeom>
          <a:noFill/>
        </p:spPr>
        <p:txBody>
          <a:bodyPr wrap="none" lIns="0" tIns="0" rIns="0" bIns="0" rtlCol="0" anchor="t">
            <a:spAutoFit/>
          </a:bodyPr>
          <a:lstStyle/>
          <a:p>
            <a:pPr defTabSz="914363">
              <a:defRPr/>
            </a:pPr>
            <a:r>
              <a:rPr lang="pt-PT" sz="2400" spc="-70" dirty="0">
                <a:solidFill>
                  <a:prstClr val="black">
                    <a:lumMod val="65000"/>
                    <a:lumOff val="35000"/>
                  </a:prstClr>
                </a:solidFill>
                <a:latin typeface="Segoe UI Semibold"/>
                <a:cs typeface="Segoe UI Semibold"/>
              </a:rPr>
              <a:t>GOLD</a:t>
            </a:r>
            <a:endParaRPr lang="en-US" dirty="0">
              <a:solidFill>
                <a:prstClr val="black">
                  <a:lumMod val="65000"/>
                  <a:lumOff val="35000"/>
                </a:prstClr>
              </a:solidFill>
              <a:latin typeface="Segoe UI"/>
            </a:endParaRPr>
          </a:p>
        </p:txBody>
      </p:sp>
      <p:sp>
        <p:nvSpPr>
          <p:cNvPr id="36" name="TextBox 35">
            <a:extLst>
              <a:ext uri="{FF2B5EF4-FFF2-40B4-BE49-F238E27FC236}">
                <a16:creationId xmlns:a16="http://schemas.microsoft.com/office/drawing/2014/main" id="{0A24A769-3BCC-4D7A-A0FF-601E13B1C069}"/>
              </a:ext>
            </a:extLst>
          </p:cNvPr>
          <p:cNvSpPr txBox="1"/>
          <p:nvPr/>
        </p:nvSpPr>
        <p:spPr>
          <a:xfrm>
            <a:off x="361687" y="3875434"/>
            <a:ext cx="1800749" cy="369332"/>
          </a:xfrm>
          <a:prstGeom prst="rect">
            <a:avLst/>
          </a:prstGeom>
          <a:noFill/>
        </p:spPr>
        <p:txBody>
          <a:bodyPr wrap="none" lIns="0" tIns="0" rIns="0" bIns="0" rtlCol="0">
            <a:spAutoFit/>
          </a:bodyPr>
          <a:lstStyle>
            <a:defPPr>
              <a:defRPr lang="en-US"/>
            </a:defPPr>
            <a:lvl1pPr>
              <a:defRPr sz="2400" spc="-7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pPr defTabSz="914363">
              <a:defRPr/>
            </a:pPr>
            <a:r>
              <a:rPr lang="pt-PT" dirty="0">
                <a:solidFill>
                  <a:prstClr val="black">
                    <a:lumMod val="65000"/>
                    <a:lumOff val="35000"/>
                  </a:prstClr>
                </a:solidFill>
              </a:rPr>
              <a:t>COMMUNITY</a:t>
            </a:r>
            <a:endParaRPr lang="en-US" dirty="0">
              <a:solidFill>
                <a:prstClr val="black">
                  <a:lumMod val="65000"/>
                  <a:lumOff val="35000"/>
                </a:prstClr>
              </a:solidFill>
            </a:endParaRPr>
          </a:p>
        </p:txBody>
      </p:sp>
      <p:pic>
        <p:nvPicPr>
          <p:cNvPr id="2" name="Picture 10" descr="Logo, company name&#10;&#10;Description automatically generated">
            <a:extLst>
              <a:ext uri="{FF2B5EF4-FFF2-40B4-BE49-F238E27FC236}">
                <a16:creationId xmlns:a16="http://schemas.microsoft.com/office/drawing/2014/main" id="{03D11C97-545C-4E7C-AA8D-B054BE5ED6FF}"/>
              </a:ext>
            </a:extLst>
          </p:cNvPr>
          <p:cNvPicPr>
            <a:picLocks noChangeAspect="1"/>
          </p:cNvPicPr>
          <p:nvPr/>
        </p:nvPicPr>
        <p:blipFill>
          <a:blip r:embed="rId3"/>
          <a:stretch>
            <a:fillRect/>
          </a:stretch>
        </p:blipFill>
        <p:spPr>
          <a:xfrm>
            <a:off x="349037" y="2134675"/>
            <a:ext cx="2744743" cy="1440180"/>
          </a:xfrm>
          <a:prstGeom prst="rect">
            <a:avLst/>
          </a:prstGeom>
        </p:spPr>
      </p:pic>
      <p:pic>
        <p:nvPicPr>
          <p:cNvPr id="14" name="Picture 15" descr="Logo, company name&#10;&#10;Description automatically generated">
            <a:extLst>
              <a:ext uri="{FF2B5EF4-FFF2-40B4-BE49-F238E27FC236}">
                <a16:creationId xmlns:a16="http://schemas.microsoft.com/office/drawing/2014/main" id="{C7AE82D2-1F78-48FA-BF02-D65C9673901B}"/>
              </a:ext>
            </a:extLst>
          </p:cNvPr>
          <p:cNvPicPr>
            <a:picLocks noChangeAspect="1"/>
          </p:cNvPicPr>
          <p:nvPr/>
        </p:nvPicPr>
        <p:blipFill>
          <a:blip r:embed="rId4"/>
          <a:stretch>
            <a:fillRect/>
          </a:stretch>
        </p:blipFill>
        <p:spPr>
          <a:xfrm>
            <a:off x="2298188" y="4489035"/>
            <a:ext cx="1806779" cy="947980"/>
          </a:xfrm>
          <a:prstGeom prst="rect">
            <a:avLst/>
          </a:prstGeom>
        </p:spPr>
      </p:pic>
      <p:pic>
        <p:nvPicPr>
          <p:cNvPr id="16" name="Picture 16" descr="Logo, company name&#10;&#10;Description automatically generated">
            <a:extLst>
              <a:ext uri="{FF2B5EF4-FFF2-40B4-BE49-F238E27FC236}">
                <a16:creationId xmlns:a16="http://schemas.microsoft.com/office/drawing/2014/main" id="{FC39D5B6-AC65-4F04-90EC-EC0B4BAD9C5F}"/>
              </a:ext>
            </a:extLst>
          </p:cNvPr>
          <p:cNvPicPr>
            <a:picLocks noChangeAspect="1"/>
          </p:cNvPicPr>
          <p:nvPr/>
        </p:nvPicPr>
        <p:blipFill>
          <a:blip r:embed="rId5"/>
          <a:stretch>
            <a:fillRect/>
          </a:stretch>
        </p:blipFill>
        <p:spPr>
          <a:xfrm>
            <a:off x="4235269" y="4489035"/>
            <a:ext cx="1806779" cy="947980"/>
          </a:xfrm>
          <a:prstGeom prst="rect">
            <a:avLst/>
          </a:prstGeom>
        </p:spPr>
      </p:pic>
      <p:pic>
        <p:nvPicPr>
          <p:cNvPr id="17" name="Picture 17" descr="Logo, company name&#10;&#10;Description automatically generated">
            <a:extLst>
              <a:ext uri="{FF2B5EF4-FFF2-40B4-BE49-F238E27FC236}">
                <a16:creationId xmlns:a16="http://schemas.microsoft.com/office/drawing/2014/main" id="{31F792C2-7F1B-446D-A3A8-2BEB573B63DC}"/>
              </a:ext>
            </a:extLst>
          </p:cNvPr>
          <p:cNvPicPr>
            <a:picLocks noChangeAspect="1"/>
          </p:cNvPicPr>
          <p:nvPr/>
        </p:nvPicPr>
        <p:blipFill>
          <a:blip r:embed="rId6"/>
          <a:stretch>
            <a:fillRect/>
          </a:stretch>
        </p:blipFill>
        <p:spPr>
          <a:xfrm>
            <a:off x="6172347" y="4489035"/>
            <a:ext cx="1806779" cy="947980"/>
          </a:xfrm>
          <a:prstGeom prst="rect">
            <a:avLst/>
          </a:prstGeom>
        </p:spPr>
      </p:pic>
      <p:pic>
        <p:nvPicPr>
          <p:cNvPr id="18" name="Picture 19" descr="Logo, company name&#10;&#10;Description automatically generated">
            <a:extLst>
              <a:ext uri="{FF2B5EF4-FFF2-40B4-BE49-F238E27FC236}">
                <a16:creationId xmlns:a16="http://schemas.microsoft.com/office/drawing/2014/main" id="{5FE4B1BD-2057-4898-952B-C1E17D53731D}"/>
              </a:ext>
            </a:extLst>
          </p:cNvPr>
          <p:cNvPicPr>
            <a:picLocks noChangeAspect="1"/>
          </p:cNvPicPr>
          <p:nvPr/>
        </p:nvPicPr>
        <p:blipFill>
          <a:blip r:embed="rId7"/>
          <a:stretch>
            <a:fillRect/>
          </a:stretch>
        </p:blipFill>
        <p:spPr>
          <a:xfrm>
            <a:off x="8117634" y="4489035"/>
            <a:ext cx="1831402" cy="947979"/>
          </a:xfrm>
          <a:prstGeom prst="rect">
            <a:avLst/>
          </a:prstGeom>
        </p:spPr>
      </p:pic>
      <p:pic>
        <p:nvPicPr>
          <p:cNvPr id="1026" name="Picture 2">
            <a:extLst>
              <a:ext uri="{FF2B5EF4-FFF2-40B4-BE49-F238E27FC236}">
                <a16:creationId xmlns:a16="http://schemas.microsoft.com/office/drawing/2014/main" id="{92AC3915-1D69-457E-A835-71B5EF0A2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569" y="4489035"/>
            <a:ext cx="1805675" cy="94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504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1663CA10-75DC-417F-9DDD-FF976BD3041D}"/>
              </a:ext>
            </a:extLst>
          </p:cNvPr>
          <p:cNvPicPr>
            <a:picLocks noChangeAspect="1"/>
          </p:cNvPicPr>
          <p:nvPr/>
        </p:nvPicPr>
        <p:blipFill>
          <a:blip r:embed="rId3"/>
          <a:stretch>
            <a:fillRect/>
          </a:stretch>
        </p:blipFill>
        <p:spPr>
          <a:xfrm>
            <a:off x="2143561" y="2815446"/>
            <a:ext cx="7904878" cy="1227111"/>
          </a:xfrm>
          <a:prstGeom prst="rect">
            <a:avLst/>
          </a:prstGeom>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dirty="0" err="1"/>
              <a:t>Our</a:t>
            </a:r>
            <a:r>
              <a:rPr lang="pt-PT" dirty="0"/>
              <a:t> Sponsors</a:t>
            </a:r>
            <a:endParaRPr lang="en-US" dirty="0"/>
          </a:p>
        </p:txBody>
      </p:sp>
      <p:sp>
        <p:nvSpPr>
          <p:cNvPr id="15" name="TextBox 14">
            <a:extLst>
              <a:ext uri="{FF2B5EF4-FFF2-40B4-BE49-F238E27FC236}">
                <a16:creationId xmlns:a16="http://schemas.microsoft.com/office/drawing/2014/main" id="{FB1EF77B-584F-41D9-A58D-9D7829D4BD6D}"/>
              </a:ext>
            </a:extLst>
          </p:cNvPr>
          <p:cNvSpPr txBox="1"/>
          <p:nvPr/>
        </p:nvSpPr>
        <p:spPr>
          <a:xfrm>
            <a:off x="348333" y="1588293"/>
            <a:ext cx="783228" cy="369332"/>
          </a:xfrm>
          <a:prstGeom prst="rect">
            <a:avLst/>
          </a:prstGeom>
          <a:noFill/>
        </p:spPr>
        <p:txBody>
          <a:bodyPr wrap="none" lIns="0" tIns="0" rIns="0" bIns="0" rtlCol="0" anchor="t">
            <a:spAutoFit/>
          </a:bodyPr>
          <a:lstStyle/>
          <a:p>
            <a:pPr defTabSz="914363"/>
            <a:r>
              <a:rPr lang="pt-PT" sz="2400" spc="-70" dirty="0">
                <a:solidFill>
                  <a:prstClr val="black">
                    <a:lumMod val="65000"/>
                    <a:lumOff val="35000"/>
                  </a:prstClr>
                </a:solidFill>
                <a:latin typeface="Segoe UI Semibold"/>
                <a:cs typeface="Segoe UI Semibold"/>
              </a:rPr>
              <a:t>GOLD</a:t>
            </a:r>
            <a:endParaRPr lang="en-US" dirty="0">
              <a:solidFill>
                <a:prstClr val="black">
                  <a:lumMod val="65000"/>
                  <a:lumOff val="35000"/>
                </a:prstClr>
              </a:solidFill>
              <a:latin typeface="Segoe UI"/>
            </a:endParaRPr>
          </a:p>
        </p:txBody>
      </p:sp>
      <p:sp>
        <p:nvSpPr>
          <p:cNvPr id="36" name="TextBox 35">
            <a:extLst>
              <a:ext uri="{FF2B5EF4-FFF2-40B4-BE49-F238E27FC236}">
                <a16:creationId xmlns:a16="http://schemas.microsoft.com/office/drawing/2014/main" id="{0A24A769-3BCC-4D7A-A0FF-601E13B1C069}"/>
              </a:ext>
            </a:extLst>
          </p:cNvPr>
          <p:cNvSpPr txBox="1"/>
          <p:nvPr/>
        </p:nvSpPr>
        <p:spPr>
          <a:xfrm>
            <a:off x="361687" y="3875434"/>
            <a:ext cx="1800749" cy="369332"/>
          </a:xfrm>
          <a:prstGeom prst="rect">
            <a:avLst/>
          </a:prstGeom>
          <a:noFill/>
        </p:spPr>
        <p:txBody>
          <a:bodyPr wrap="none" lIns="0" tIns="0" rIns="0" bIns="0" rtlCol="0">
            <a:spAutoFit/>
          </a:bodyPr>
          <a:lstStyle>
            <a:defPPr>
              <a:defRPr lang="en-US"/>
            </a:defPPr>
            <a:lvl1pPr>
              <a:defRPr sz="2400" spc="-7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pPr defTabSz="914363"/>
            <a:r>
              <a:rPr lang="pt-PT" dirty="0">
                <a:solidFill>
                  <a:prstClr val="black">
                    <a:lumMod val="65000"/>
                    <a:lumOff val="35000"/>
                  </a:prstClr>
                </a:solidFill>
              </a:rPr>
              <a:t>COMMUNITY</a:t>
            </a:r>
            <a:endParaRPr lang="en-US" dirty="0">
              <a:solidFill>
                <a:prstClr val="black">
                  <a:lumMod val="65000"/>
                  <a:lumOff val="35000"/>
                </a:prstClr>
              </a:solidFill>
            </a:endParaRPr>
          </a:p>
        </p:txBody>
      </p:sp>
      <p:pic>
        <p:nvPicPr>
          <p:cNvPr id="2" name="Picture 10" descr="Logo, company name&#10;&#10;Description automatically generated">
            <a:extLst>
              <a:ext uri="{FF2B5EF4-FFF2-40B4-BE49-F238E27FC236}">
                <a16:creationId xmlns:a16="http://schemas.microsoft.com/office/drawing/2014/main" id="{03D11C97-545C-4E7C-AA8D-B054BE5ED6FF}"/>
              </a:ext>
            </a:extLst>
          </p:cNvPr>
          <p:cNvPicPr>
            <a:picLocks noChangeAspect="1"/>
          </p:cNvPicPr>
          <p:nvPr/>
        </p:nvPicPr>
        <p:blipFill>
          <a:blip r:embed="rId3"/>
          <a:stretch>
            <a:fillRect/>
          </a:stretch>
        </p:blipFill>
        <p:spPr>
          <a:xfrm>
            <a:off x="349037" y="2134675"/>
            <a:ext cx="2744743" cy="1440180"/>
          </a:xfrm>
          <a:prstGeom prst="rect">
            <a:avLst/>
          </a:prstGeom>
        </p:spPr>
      </p:pic>
      <p:pic>
        <p:nvPicPr>
          <p:cNvPr id="14" name="Picture 15" descr="Logo, company name&#10;&#10;Description automatically generated">
            <a:extLst>
              <a:ext uri="{FF2B5EF4-FFF2-40B4-BE49-F238E27FC236}">
                <a16:creationId xmlns:a16="http://schemas.microsoft.com/office/drawing/2014/main" id="{C7AE82D2-1F78-48FA-BF02-D65C9673901B}"/>
              </a:ext>
            </a:extLst>
          </p:cNvPr>
          <p:cNvPicPr>
            <a:picLocks noChangeAspect="1"/>
          </p:cNvPicPr>
          <p:nvPr/>
        </p:nvPicPr>
        <p:blipFill>
          <a:blip r:embed="rId4"/>
          <a:stretch>
            <a:fillRect/>
          </a:stretch>
        </p:blipFill>
        <p:spPr>
          <a:xfrm>
            <a:off x="2298188" y="4489035"/>
            <a:ext cx="1806779" cy="947980"/>
          </a:xfrm>
          <a:prstGeom prst="rect">
            <a:avLst/>
          </a:prstGeom>
        </p:spPr>
      </p:pic>
      <p:pic>
        <p:nvPicPr>
          <p:cNvPr id="16" name="Picture 16" descr="Logo, company name&#10;&#10;Description automatically generated">
            <a:extLst>
              <a:ext uri="{FF2B5EF4-FFF2-40B4-BE49-F238E27FC236}">
                <a16:creationId xmlns:a16="http://schemas.microsoft.com/office/drawing/2014/main" id="{FC39D5B6-AC65-4F04-90EC-EC0B4BAD9C5F}"/>
              </a:ext>
            </a:extLst>
          </p:cNvPr>
          <p:cNvPicPr>
            <a:picLocks noChangeAspect="1"/>
          </p:cNvPicPr>
          <p:nvPr/>
        </p:nvPicPr>
        <p:blipFill>
          <a:blip r:embed="rId5"/>
          <a:stretch>
            <a:fillRect/>
          </a:stretch>
        </p:blipFill>
        <p:spPr>
          <a:xfrm>
            <a:off x="4235269" y="4489035"/>
            <a:ext cx="1806779" cy="947980"/>
          </a:xfrm>
          <a:prstGeom prst="rect">
            <a:avLst/>
          </a:prstGeom>
        </p:spPr>
      </p:pic>
      <p:pic>
        <p:nvPicPr>
          <p:cNvPr id="17" name="Picture 17" descr="Logo, company name&#10;&#10;Description automatically generated">
            <a:extLst>
              <a:ext uri="{FF2B5EF4-FFF2-40B4-BE49-F238E27FC236}">
                <a16:creationId xmlns:a16="http://schemas.microsoft.com/office/drawing/2014/main" id="{31F792C2-7F1B-446D-A3A8-2BEB573B63DC}"/>
              </a:ext>
            </a:extLst>
          </p:cNvPr>
          <p:cNvPicPr>
            <a:picLocks noChangeAspect="1"/>
          </p:cNvPicPr>
          <p:nvPr/>
        </p:nvPicPr>
        <p:blipFill>
          <a:blip r:embed="rId6"/>
          <a:stretch>
            <a:fillRect/>
          </a:stretch>
        </p:blipFill>
        <p:spPr>
          <a:xfrm>
            <a:off x="6172347" y="4489035"/>
            <a:ext cx="1806779" cy="947980"/>
          </a:xfrm>
          <a:prstGeom prst="rect">
            <a:avLst/>
          </a:prstGeom>
        </p:spPr>
      </p:pic>
      <p:pic>
        <p:nvPicPr>
          <p:cNvPr id="18" name="Picture 19" descr="Logo, company name&#10;&#10;Description automatically generated">
            <a:extLst>
              <a:ext uri="{FF2B5EF4-FFF2-40B4-BE49-F238E27FC236}">
                <a16:creationId xmlns:a16="http://schemas.microsoft.com/office/drawing/2014/main" id="{5FE4B1BD-2057-4898-952B-C1E17D53731D}"/>
              </a:ext>
            </a:extLst>
          </p:cNvPr>
          <p:cNvPicPr>
            <a:picLocks noChangeAspect="1"/>
          </p:cNvPicPr>
          <p:nvPr/>
        </p:nvPicPr>
        <p:blipFill>
          <a:blip r:embed="rId7"/>
          <a:stretch>
            <a:fillRect/>
          </a:stretch>
        </p:blipFill>
        <p:spPr>
          <a:xfrm>
            <a:off x="8117634" y="4489035"/>
            <a:ext cx="1831402" cy="947979"/>
          </a:xfrm>
          <a:prstGeom prst="rect">
            <a:avLst/>
          </a:prstGeom>
        </p:spPr>
      </p:pic>
      <p:pic>
        <p:nvPicPr>
          <p:cNvPr id="1026" name="Picture 2">
            <a:extLst>
              <a:ext uri="{FF2B5EF4-FFF2-40B4-BE49-F238E27FC236}">
                <a16:creationId xmlns:a16="http://schemas.microsoft.com/office/drawing/2014/main" id="{92AC3915-1D69-457E-A835-71B5EF0A2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569" y="4489035"/>
            <a:ext cx="1805675" cy="94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960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Freeform: Shape 7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Freeform: Shape 7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3">
            <a:extLst>
              <a:ext uri="{FF2B5EF4-FFF2-40B4-BE49-F238E27FC236}">
                <a16:creationId xmlns:a16="http://schemas.microsoft.com/office/drawing/2014/main" id="{E581237F-0414-470D-A3C1-50FAD6AB3018}"/>
              </a:ext>
            </a:extLst>
          </p:cNvPr>
          <p:cNvSpPr txBox="1">
            <a:spLocks/>
          </p:cNvSpPr>
          <p:nvPr/>
        </p:nvSpPr>
        <p:spPr>
          <a:xfrm>
            <a:off x="621792" y="1161288"/>
            <a:ext cx="3602736" cy="45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fontAlgn="auto">
              <a:spcAft>
                <a:spcPts val="600"/>
              </a:spcAft>
              <a:buClrTx/>
              <a:buSzTx/>
              <a:tabLst/>
              <a:defRPr/>
            </a:pPr>
            <a:r>
              <a:rPr kumimoji="0" lang="en-US" sz="4000" b="0" i="0" u="none" strike="noStrike" kern="1200" cap="none" spc="0" normalizeH="0" baseline="0" noProof="0" dirty="0">
                <a:ln>
                  <a:noFill/>
                </a:ln>
                <a:solidFill>
                  <a:schemeClr val="tx1"/>
                </a:solidFill>
                <a:effectLst/>
                <a:uLnTx/>
                <a:uFillTx/>
                <a:latin typeface="+mj-lt"/>
                <a:ea typeface="+mj-ea"/>
                <a:cs typeface="+mj-cs"/>
              </a:rPr>
              <a:t>LET ME INTRODUCE MYSELF…</a:t>
            </a:r>
          </a:p>
          <a:p>
            <a:pPr marL="0" marR="0" lvl="0" indent="0" fontAlgn="auto">
              <a:spcAft>
                <a:spcPts val="600"/>
              </a:spcAft>
              <a:buClrTx/>
              <a:buSzTx/>
              <a:tabLst/>
              <a:defRPr/>
            </a:pPr>
            <a:endParaRPr lang="en-US" sz="4000" dirty="0"/>
          </a:p>
          <a:p>
            <a:pPr marL="0" marR="0" lvl="0" indent="0" fontAlgn="auto">
              <a:spcAft>
                <a:spcPts val="600"/>
              </a:spcAft>
              <a:buClrTx/>
              <a:buSzTx/>
              <a:tabLst/>
              <a:defRPr/>
            </a:pPr>
            <a:endParaRPr kumimoji="0" lang="en-US" sz="4000" b="0" i="0" u="none" strike="noStrike" kern="1200" cap="none" spc="0" normalizeH="0" baseline="0" noProof="0" dirty="0">
              <a:ln>
                <a:noFill/>
              </a:ln>
              <a:solidFill>
                <a:schemeClr val="tx1"/>
              </a:solidFill>
              <a:effectLst/>
              <a:uLnTx/>
              <a:uFillTx/>
              <a:latin typeface="+mj-lt"/>
              <a:ea typeface="+mj-ea"/>
              <a:cs typeface="+mj-cs"/>
            </a:endParaRPr>
          </a:p>
          <a:p>
            <a:pPr marL="0" marR="0" lvl="0" indent="0" fontAlgn="auto">
              <a:spcAft>
                <a:spcPts val="600"/>
              </a:spcAft>
              <a:buClrTx/>
              <a:buSzTx/>
              <a:tabLst/>
              <a:defRPr/>
            </a:pP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76" name="Rectangle 7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 Placeholder 7">
            <a:extLst>
              <a:ext uri="{FF2B5EF4-FFF2-40B4-BE49-F238E27FC236}">
                <a16:creationId xmlns:a16="http://schemas.microsoft.com/office/drawing/2014/main" id="{8A53354F-59C8-498E-B208-2539DA3EAA8A}"/>
              </a:ext>
            </a:extLst>
          </p:cNvPr>
          <p:cNvSpPr txBox="1">
            <a:spLocks/>
          </p:cNvSpPr>
          <p:nvPr/>
        </p:nvSpPr>
        <p:spPr>
          <a:xfrm>
            <a:off x="5072185" y="932688"/>
            <a:ext cx="6278567" cy="499262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fontAlgn="auto">
              <a:lnSpc>
                <a:spcPct val="90000"/>
              </a:lnSpc>
              <a:spcBef>
                <a:spcPts val="0"/>
              </a:spcBef>
              <a:spcAft>
                <a:spcPts val="600"/>
              </a:spcAft>
              <a:buClrTx/>
              <a:buSzTx/>
              <a:tabLst/>
              <a:defRPr/>
            </a:pPr>
            <a:r>
              <a:rPr kumimoji="0" lang="en-US" sz="2800" b="0" i="0" u="none" strike="noStrike" cap="none" spc="0" normalizeH="0" baseline="0" noProof="0" dirty="0">
                <a:ln>
                  <a:noFill/>
                </a:ln>
                <a:solidFill>
                  <a:schemeClr val="tx1"/>
                </a:solidFill>
                <a:effectLst/>
                <a:uLnTx/>
                <a:uFillTx/>
              </a:rPr>
              <a:t>Joel Rodrigues</a:t>
            </a:r>
          </a:p>
          <a:p>
            <a:pPr marR="0" lvl="0" algn="l" fontAlgn="auto">
              <a:lnSpc>
                <a:spcPct val="90000"/>
              </a:lnSpc>
              <a:spcBef>
                <a:spcPts val="0"/>
              </a:spcBef>
              <a:spcAft>
                <a:spcPts val="600"/>
              </a:spcAft>
              <a:buClrTx/>
              <a:buSzTx/>
              <a:tabLst/>
              <a:defRPr/>
            </a:pPr>
            <a:endParaRPr kumimoji="0" lang="en-US" sz="2000" b="0" i="0" u="none" strike="noStrike" cap="none" spc="0" normalizeH="0" baseline="0" noProof="0" dirty="0">
              <a:ln>
                <a:noFill/>
              </a:ln>
              <a:solidFill>
                <a:schemeClr val="tx1"/>
              </a:solidFill>
              <a:effectLst/>
              <a:uLnTx/>
              <a:uFillTx/>
            </a:endParaRPr>
          </a:p>
          <a:p>
            <a:pPr marR="0" lvl="0" algn="l"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solidFill>
                <a:effectLst/>
                <a:uLnTx/>
                <a:uFillTx/>
              </a:rPr>
              <a:t>SharePoint Developer at Storm Technology Ltd </a:t>
            </a:r>
          </a:p>
          <a:p>
            <a:pPr marR="0" lvl="0" algn="l"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solidFill>
                <a:effectLst/>
                <a:uLnTx/>
                <a:uFillTx/>
              </a:rPr>
              <a:t>Microsoft MVP - Office Development</a:t>
            </a:r>
          </a:p>
          <a:p>
            <a:pPr marR="0" lvl="0" algn="l" fontAlgn="auto">
              <a:lnSpc>
                <a:spcPct val="90000"/>
              </a:lnSpc>
              <a:spcBef>
                <a:spcPts val="0"/>
              </a:spcBef>
              <a:spcAft>
                <a:spcPts val="600"/>
              </a:spcAft>
              <a:buClrTx/>
              <a:buSzTx/>
              <a:tabLst/>
              <a:defRPr/>
            </a:pPr>
            <a:r>
              <a:rPr lang="en-GB" sz="2000" dirty="0">
                <a:solidFill>
                  <a:schemeClr val="tx1"/>
                </a:solidFill>
              </a:rPr>
              <a:t>Microsoft 365 Patterns and Practices (PnP) team member</a:t>
            </a:r>
          </a:p>
          <a:p>
            <a:pPr marR="0" lvl="0" algn="l" fontAlgn="auto">
              <a:lnSpc>
                <a:spcPct val="90000"/>
              </a:lnSpc>
              <a:spcBef>
                <a:spcPts val="0"/>
              </a:spcBef>
              <a:spcAft>
                <a:spcPts val="600"/>
              </a:spcAft>
              <a:buClrTx/>
              <a:buSzTx/>
              <a:tabLst/>
              <a:defRPr/>
            </a:pPr>
            <a:r>
              <a:rPr kumimoji="0" lang="en-GB" sz="2000" b="0" i="0" u="none" strike="noStrike" cap="none" spc="0" normalizeH="0" baseline="0" noProof="0" dirty="0">
                <a:ln>
                  <a:noFill/>
                </a:ln>
                <a:solidFill>
                  <a:schemeClr val="tx1"/>
                </a:solidFill>
                <a:effectLst/>
                <a:uLnTx/>
                <a:uFillTx/>
              </a:rPr>
              <a:t>PnP Controls maintainer</a:t>
            </a:r>
            <a:endParaRPr kumimoji="0" lang="en-US" sz="2000" b="0" i="0" u="none" strike="noStrike" cap="none" spc="0" normalizeH="0" baseline="0" noProof="0" dirty="0">
              <a:ln>
                <a:noFill/>
              </a:ln>
              <a:solidFill>
                <a:schemeClr val="tx1"/>
              </a:solidFill>
              <a:effectLst/>
              <a:uLnTx/>
              <a:uFillTx/>
            </a:endParaRPr>
          </a:p>
          <a:p>
            <a:pPr marR="0" lvl="0" algn="l"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solidFill>
                <a:effectLst/>
                <a:uLnTx/>
                <a:uFillTx/>
              </a:rPr>
              <a:t>10+ years developing SharePoint solutions </a:t>
            </a:r>
          </a:p>
          <a:p>
            <a:pPr marR="0" lvl="0" algn="l" fontAlgn="auto">
              <a:lnSpc>
                <a:spcPct val="90000"/>
              </a:lnSpc>
              <a:spcBef>
                <a:spcPts val="0"/>
              </a:spcBef>
              <a:spcAft>
                <a:spcPts val="600"/>
              </a:spcAft>
              <a:buClrTx/>
              <a:buSzTx/>
              <a:tabLst/>
              <a:defRPr/>
            </a:pPr>
            <a:endParaRPr kumimoji="0" lang="en-US" sz="2000" b="0" i="0" u="none" strike="noStrike" cap="none" spc="0" normalizeH="0" baseline="0" noProof="0" dirty="0">
              <a:ln>
                <a:noFill/>
              </a:ln>
              <a:solidFill>
                <a:schemeClr val="tx1"/>
              </a:solidFill>
              <a:effectLst/>
              <a:uLnTx/>
              <a:uFillTx/>
            </a:endParaRPr>
          </a:p>
          <a:p>
            <a:pPr marR="0" lvl="0" algn="l"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solidFill>
                <a:effectLst/>
                <a:uLnTx/>
                <a:uFillTx/>
              </a:rPr>
              <a:t>@JoelFMRodrigues</a:t>
            </a:r>
          </a:p>
          <a:p>
            <a:pPr marR="0" lvl="0" algn="l"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solidFill>
                <a:effectLst/>
                <a:uLnTx/>
                <a:uFillTx/>
                <a:hlinkClick r:id="rId2">
                  <a:extLst>
                    <a:ext uri="{A12FA001-AC4F-418D-AE19-62706E023703}">
                      <ahyp:hlinkClr xmlns:ahyp="http://schemas.microsoft.com/office/drawing/2018/hyperlinkcolor" val="tx"/>
                    </a:ext>
                  </a:extLst>
                </a:hlinkClick>
              </a:rPr>
              <a:t>https://www.m365-dev.com</a:t>
            </a:r>
            <a:r>
              <a:rPr kumimoji="0" lang="en-US" sz="2000" b="0" i="0" u="none" strike="noStrike" cap="none" spc="0" normalizeH="0" baseline="0" noProof="0" dirty="0">
                <a:ln>
                  <a:noFill/>
                </a:ln>
                <a:solidFill>
                  <a:schemeClr val="tx1"/>
                </a:solidFill>
                <a:effectLst/>
                <a:uLnTx/>
                <a:uFillTx/>
              </a:rPr>
              <a:t> </a:t>
            </a:r>
          </a:p>
          <a:p>
            <a:pPr marL="0" marR="0" lvl="0" indent="-228600" algn="l"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solidFill>
              <a:effectLst/>
              <a:uLnTx/>
              <a:uFillTx/>
            </a:endParaRPr>
          </a:p>
        </p:txBody>
      </p:sp>
      <p:pic>
        <p:nvPicPr>
          <p:cNvPr id="65" name="Picture 64" descr="Logo&#10;&#10;Description automatically generated">
            <a:extLst>
              <a:ext uri="{FF2B5EF4-FFF2-40B4-BE49-F238E27FC236}">
                <a16:creationId xmlns:a16="http://schemas.microsoft.com/office/drawing/2014/main" id="{989A4BDA-071B-41B4-A9DD-3DB1C40209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9813" y="704850"/>
            <a:ext cx="1250939" cy="436955"/>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CFEF0EDC-6AFD-4D2E-B8CF-000D4D2EA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807" y="3424428"/>
            <a:ext cx="1828800" cy="1828800"/>
          </a:xfrm>
          <a:prstGeom prst="rect">
            <a:avLst/>
          </a:prstGeom>
        </p:spPr>
      </p:pic>
    </p:spTree>
    <p:extLst>
      <p:ext uri="{BB962C8B-B14F-4D97-AF65-F5344CB8AC3E}">
        <p14:creationId xmlns:p14="http://schemas.microsoft.com/office/powerpoint/2010/main" val="21626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ADB561-0D8D-47CA-9204-1A264460E702}"/>
              </a:ext>
            </a:extLst>
          </p:cNvPr>
          <p:cNvSpPr>
            <a:spLocks noGrp="1"/>
          </p:cNvSpPr>
          <p:nvPr>
            <p:ph type="title"/>
          </p:nvPr>
        </p:nvSpPr>
        <p:spPr>
          <a:xfrm>
            <a:off x="621792" y="1161288"/>
            <a:ext cx="3602736" cy="4526280"/>
          </a:xfrm>
        </p:spPr>
        <p:txBody>
          <a:bodyPr>
            <a:normAutofit/>
          </a:bodyPr>
          <a:lstStyle/>
          <a:p>
            <a:r>
              <a:rPr lang="en-GB" sz="4000" dirty="0"/>
              <a:t>Typical scenario to consider</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6B6A19-A4AD-425A-9206-BDE741575F0B}"/>
              </a:ext>
            </a:extLst>
          </p:cNvPr>
          <p:cNvSpPr>
            <a:spLocks noGrp="1"/>
          </p:cNvSpPr>
          <p:nvPr>
            <p:ph idx="1"/>
          </p:nvPr>
        </p:nvSpPr>
        <p:spPr>
          <a:xfrm>
            <a:off x="5434149" y="932688"/>
            <a:ext cx="5916603" cy="4992624"/>
          </a:xfrm>
        </p:spPr>
        <p:txBody>
          <a:bodyPr anchor="ctr">
            <a:normAutofit/>
          </a:bodyPr>
          <a:lstStyle/>
          <a:p>
            <a:pPr marL="0" indent="0">
              <a:buNone/>
            </a:pPr>
            <a:r>
              <a:rPr lang="en-GB" sz="2000" dirty="0"/>
              <a:t>Azure Function to connect to SharePoint using app-only permissions</a:t>
            </a:r>
          </a:p>
          <a:p>
            <a:pPr marL="0" indent="0">
              <a:buNone/>
            </a:pPr>
            <a:r>
              <a:rPr lang="en-GB" sz="2000" dirty="0"/>
              <a:t>Trigger Function via HTTP request</a:t>
            </a:r>
          </a:p>
          <a:p>
            <a:pPr lvl="1"/>
            <a:r>
              <a:rPr lang="en-GB" sz="2000" dirty="0"/>
              <a:t>From Logic Apps or </a:t>
            </a:r>
            <a:r>
              <a:rPr lang="en-GB" sz="2000" dirty="0" err="1"/>
              <a:t>PowerAutomate</a:t>
            </a:r>
            <a:endParaRPr lang="en-GB" sz="2000" dirty="0"/>
          </a:p>
          <a:p>
            <a:pPr lvl="1"/>
            <a:r>
              <a:rPr lang="en-GB" sz="2000" dirty="0"/>
              <a:t>From the browser as an end-user via SPFx</a:t>
            </a:r>
          </a:p>
          <a:p>
            <a:pPr lvl="1"/>
            <a:r>
              <a:rPr lang="en-GB" sz="2000" dirty="0"/>
              <a:t>From .NET (MSAL)</a:t>
            </a:r>
          </a:p>
          <a:p>
            <a:pPr lvl="1"/>
            <a:r>
              <a:rPr lang="en-GB" sz="2000" dirty="0"/>
              <a:t>From other Function</a:t>
            </a:r>
          </a:p>
          <a:p>
            <a:pPr lvl="1"/>
            <a:endParaRPr lang="en-GB" sz="2000" dirty="0"/>
          </a:p>
        </p:txBody>
      </p:sp>
    </p:spTree>
    <p:extLst>
      <p:ext uri="{BB962C8B-B14F-4D97-AF65-F5344CB8AC3E}">
        <p14:creationId xmlns:p14="http://schemas.microsoft.com/office/powerpoint/2010/main" val="221143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30B-41D6-4946-8869-D23D8FF1DE90}"/>
              </a:ext>
            </a:extLst>
          </p:cNvPr>
          <p:cNvSpPr>
            <a:spLocks noGrp="1"/>
          </p:cNvSpPr>
          <p:nvPr>
            <p:ph type="title"/>
          </p:nvPr>
        </p:nvSpPr>
        <p:spPr/>
        <p:txBody>
          <a:bodyPr/>
          <a:lstStyle/>
          <a:p>
            <a:r>
              <a:rPr lang="en-GB" dirty="0"/>
              <a:t>Connect to SharePoint using Azure AD app and certificate</a:t>
            </a:r>
          </a:p>
        </p:txBody>
      </p:sp>
      <p:sp>
        <p:nvSpPr>
          <p:cNvPr id="3" name="Content Placeholder 2">
            <a:extLst>
              <a:ext uri="{FF2B5EF4-FFF2-40B4-BE49-F238E27FC236}">
                <a16:creationId xmlns:a16="http://schemas.microsoft.com/office/drawing/2014/main" id="{770ECF9E-958E-4787-A5D4-BE536FE22F91}"/>
              </a:ext>
            </a:extLst>
          </p:cNvPr>
          <p:cNvSpPr>
            <a:spLocks noGrp="1"/>
          </p:cNvSpPr>
          <p:nvPr>
            <p:ph idx="1"/>
          </p:nvPr>
        </p:nvSpPr>
        <p:spPr/>
        <p:txBody>
          <a:bodyPr/>
          <a:lstStyle/>
          <a:p>
            <a:endParaRPr lang="en-GB" dirty="0"/>
          </a:p>
        </p:txBody>
      </p:sp>
      <p:grpSp>
        <p:nvGrpSpPr>
          <p:cNvPr id="104" name="Group 103">
            <a:extLst>
              <a:ext uri="{FF2B5EF4-FFF2-40B4-BE49-F238E27FC236}">
                <a16:creationId xmlns:a16="http://schemas.microsoft.com/office/drawing/2014/main" id="{DB9E4275-DB8D-40BB-A97B-8286F5C3973B}"/>
              </a:ext>
            </a:extLst>
          </p:cNvPr>
          <p:cNvGrpSpPr/>
          <p:nvPr/>
        </p:nvGrpSpPr>
        <p:grpSpPr>
          <a:xfrm>
            <a:off x="1238428" y="1639066"/>
            <a:ext cx="1812659" cy="1684853"/>
            <a:chOff x="5795255" y="4428817"/>
            <a:chExt cx="2072171" cy="1926067"/>
          </a:xfrm>
        </p:grpSpPr>
        <p:sp>
          <p:nvSpPr>
            <p:cNvPr id="105" name="Rectangle 104">
              <a:extLst>
                <a:ext uri="{FF2B5EF4-FFF2-40B4-BE49-F238E27FC236}">
                  <a16:creationId xmlns:a16="http://schemas.microsoft.com/office/drawing/2014/main" id="{41F9D49E-5DFF-49F5-9375-A8BFC8261C11}"/>
                </a:ext>
              </a:extLst>
            </p:cNvPr>
            <p:cNvSpPr/>
            <p:nvPr/>
          </p:nvSpPr>
          <p:spPr bwMode="auto">
            <a:xfrm>
              <a:off x="5795255" y="4671468"/>
              <a:ext cx="1816152" cy="1683416"/>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sz="1632">
                  <a:solidFill>
                    <a:schemeClr val="bg2">
                      <a:lumMod val="25000"/>
                    </a:schemeClr>
                  </a:solidFill>
                  <a:ea typeface="Segoe UI" pitchFamily="34" charset="0"/>
                  <a:cs typeface="Segoe UI" pitchFamily="34" charset="0"/>
                </a:rPr>
                <a:t>Azure Function</a:t>
              </a:r>
            </a:p>
          </p:txBody>
        </p:sp>
        <p:sp>
          <p:nvSpPr>
            <p:cNvPr id="106" name="Rectangle 105">
              <a:extLst>
                <a:ext uri="{FF2B5EF4-FFF2-40B4-BE49-F238E27FC236}">
                  <a16:creationId xmlns:a16="http://schemas.microsoft.com/office/drawing/2014/main" id="{142CDBCA-EE69-4544-98E9-861E6010D3A4}"/>
                </a:ext>
              </a:extLst>
            </p:cNvPr>
            <p:cNvSpPr/>
            <p:nvPr/>
          </p:nvSpPr>
          <p:spPr bwMode="auto">
            <a:xfrm>
              <a:off x="5894201" y="5056809"/>
              <a:ext cx="1601345" cy="1178850"/>
            </a:xfrm>
            <a:prstGeom prst="rect">
              <a:avLst/>
            </a:prstGeom>
            <a:solidFill>
              <a:schemeClr val="accent1">
                <a:lumMod val="20000"/>
                <a:lumOff val="80000"/>
                <a:alpha val="5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107" name="Picture 106">
              <a:extLst>
                <a:ext uri="{FF2B5EF4-FFF2-40B4-BE49-F238E27FC236}">
                  <a16:creationId xmlns:a16="http://schemas.microsoft.com/office/drawing/2014/main" id="{33E861BA-7649-41C8-A961-2E051F02B595}"/>
                </a:ext>
              </a:extLst>
            </p:cNvPr>
            <p:cNvPicPr>
              <a:picLocks noChangeAspect="1"/>
            </p:cNvPicPr>
            <p:nvPr/>
          </p:nvPicPr>
          <p:blipFill>
            <a:blip r:embed="rId2"/>
            <a:stretch>
              <a:fillRect/>
            </a:stretch>
          </p:blipFill>
          <p:spPr>
            <a:xfrm>
              <a:off x="7239434" y="4428817"/>
              <a:ext cx="627992" cy="627992"/>
            </a:xfrm>
            <a:prstGeom prst="rect">
              <a:avLst/>
            </a:prstGeom>
          </p:spPr>
        </p:pic>
        <p:grpSp>
          <p:nvGrpSpPr>
            <p:cNvPr id="108" name="Group 107">
              <a:extLst>
                <a:ext uri="{FF2B5EF4-FFF2-40B4-BE49-F238E27FC236}">
                  <a16:creationId xmlns:a16="http://schemas.microsoft.com/office/drawing/2014/main" id="{DD3D0617-9EB0-49EE-8E84-03A700D82A01}"/>
                </a:ext>
              </a:extLst>
            </p:cNvPr>
            <p:cNvGrpSpPr>
              <a:grpSpLocks noChangeAspect="1"/>
            </p:cNvGrpSpPr>
            <p:nvPr/>
          </p:nvGrpSpPr>
          <p:grpSpPr>
            <a:xfrm>
              <a:off x="6177367" y="5080196"/>
              <a:ext cx="1008700" cy="1132075"/>
              <a:chOff x="2847694" y="4018937"/>
              <a:chExt cx="1121405" cy="1258565"/>
            </a:xfrm>
          </p:grpSpPr>
          <p:grpSp>
            <p:nvGrpSpPr>
              <p:cNvPr id="109" name="Group 108">
                <a:extLst>
                  <a:ext uri="{FF2B5EF4-FFF2-40B4-BE49-F238E27FC236}">
                    <a16:creationId xmlns:a16="http://schemas.microsoft.com/office/drawing/2014/main" id="{299024A9-471A-4C2E-AB40-05BA98706C46}"/>
                  </a:ext>
                </a:extLst>
              </p:cNvPr>
              <p:cNvGrpSpPr/>
              <p:nvPr/>
            </p:nvGrpSpPr>
            <p:grpSpPr>
              <a:xfrm rot="1495202">
                <a:off x="2847694" y="4018937"/>
                <a:ext cx="1121405" cy="1258565"/>
                <a:chOff x="2847694" y="4018937"/>
                <a:chExt cx="1121405" cy="1258565"/>
              </a:xfrm>
            </p:grpSpPr>
            <p:sp>
              <p:nvSpPr>
                <p:cNvPr id="113" name="Oval 112">
                  <a:extLst>
                    <a:ext uri="{FF2B5EF4-FFF2-40B4-BE49-F238E27FC236}">
                      <a16:creationId xmlns:a16="http://schemas.microsoft.com/office/drawing/2014/main" id="{FC28FCA6-E1D3-46E3-951F-141C24F7926F}"/>
                    </a:ext>
                  </a:extLst>
                </p:cNvPr>
                <p:cNvSpPr/>
                <p:nvPr/>
              </p:nvSpPr>
              <p:spPr bwMode="auto">
                <a:xfrm>
                  <a:off x="2847694" y="4091697"/>
                  <a:ext cx="1121405" cy="1121405"/>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14" name="Isosceles Triangle 113">
                  <a:extLst>
                    <a:ext uri="{FF2B5EF4-FFF2-40B4-BE49-F238E27FC236}">
                      <a16:creationId xmlns:a16="http://schemas.microsoft.com/office/drawing/2014/main" id="{93719A67-BEF3-4169-93D4-E76CB80455BA}"/>
                    </a:ext>
                  </a:extLst>
                </p:cNvPr>
                <p:cNvSpPr>
                  <a:spLocks noChangeAspect="1"/>
                </p:cNvSpPr>
                <p:nvPr/>
              </p:nvSpPr>
              <p:spPr bwMode="auto">
                <a:xfrm rot="16200000" flipH="1">
                  <a:off x="3335734" y="5150216"/>
                  <a:ext cx="146572" cy="108000"/>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15" name="Isosceles Triangle 114">
                  <a:extLst>
                    <a:ext uri="{FF2B5EF4-FFF2-40B4-BE49-F238E27FC236}">
                      <a16:creationId xmlns:a16="http://schemas.microsoft.com/office/drawing/2014/main" id="{2C73BC4C-7DA1-4CD6-A830-176FCA23B71A}"/>
                    </a:ext>
                  </a:extLst>
                </p:cNvPr>
                <p:cNvSpPr>
                  <a:spLocks noChangeAspect="1"/>
                </p:cNvSpPr>
                <p:nvPr/>
              </p:nvSpPr>
              <p:spPr bwMode="auto">
                <a:xfrm rot="5400000">
                  <a:off x="3335734" y="4038223"/>
                  <a:ext cx="146572" cy="108000"/>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p:pic>
            <p:nvPicPr>
              <p:cNvPr id="110" name="Picture 109">
                <a:extLst>
                  <a:ext uri="{FF2B5EF4-FFF2-40B4-BE49-F238E27FC236}">
                    <a16:creationId xmlns:a16="http://schemas.microsoft.com/office/drawing/2014/main" id="{71E3A5C6-AE05-4B2F-9770-9A25C4F7AD3F}"/>
                  </a:ext>
                </a:extLst>
              </p:cNvPr>
              <p:cNvPicPr>
                <a:picLocks noChangeAspect="1"/>
              </p:cNvPicPr>
              <p:nvPr/>
            </p:nvPicPr>
            <p:blipFill>
              <a:blip r:embed="rId3"/>
              <a:stretch>
                <a:fillRect/>
              </a:stretch>
            </p:blipFill>
            <p:spPr>
              <a:xfrm>
                <a:off x="3088648" y="4397761"/>
                <a:ext cx="589654" cy="466520"/>
              </a:xfrm>
              <a:prstGeom prst="rect">
                <a:avLst/>
              </a:prstGeom>
            </p:spPr>
          </p:pic>
          <p:pic>
            <p:nvPicPr>
              <p:cNvPr id="111" name="Picture 110">
                <a:extLst>
                  <a:ext uri="{FF2B5EF4-FFF2-40B4-BE49-F238E27FC236}">
                    <a16:creationId xmlns:a16="http://schemas.microsoft.com/office/drawing/2014/main" id="{BEA04F17-8EB7-4034-B874-3C0F3A49D5BC}"/>
                  </a:ext>
                </a:extLst>
              </p:cNvPr>
              <p:cNvPicPr>
                <a:picLocks noChangeAspect="1"/>
              </p:cNvPicPr>
              <p:nvPr/>
            </p:nvPicPr>
            <p:blipFill>
              <a:blip r:embed="rId4"/>
              <a:stretch>
                <a:fillRect/>
              </a:stretch>
            </p:blipFill>
            <p:spPr>
              <a:xfrm>
                <a:off x="3157897" y="4540921"/>
                <a:ext cx="450000" cy="226778"/>
              </a:xfrm>
              <a:prstGeom prst="rect">
                <a:avLst/>
              </a:prstGeom>
            </p:spPr>
          </p:pic>
          <p:pic>
            <p:nvPicPr>
              <p:cNvPr id="112" name="Picture 111">
                <a:extLst>
                  <a:ext uri="{FF2B5EF4-FFF2-40B4-BE49-F238E27FC236}">
                    <a16:creationId xmlns:a16="http://schemas.microsoft.com/office/drawing/2014/main" id="{02692E5B-1DF3-4E07-A326-1D3980BCC79D}"/>
                  </a:ext>
                </a:extLst>
              </p:cNvPr>
              <p:cNvPicPr>
                <a:picLocks noChangeAspect="1"/>
              </p:cNvPicPr>
              <p:nvPr/>
            </p:nvPicPr>
            <p:blipFill>
              <a:blip r:embed="rId5"/>
              <a:stretch>
                <a:fillRect/>
              </a:stretch>
            </p:blipFill>
            <p:spPr>
              <a:xfrm>
                <a:off x="3499163" y="4664040"/>
                <a:ext cx="241155" cy="246552"/>
              </a:xfrm>
              <a:prstGeom prst="rect">
                <a:avLst/>
              </a:prstGeom>
            </p:spPr>
          </p:pic>
        </p:grpSp>
      </p:grpSp>
      <p:pic>
        <p:nvPicPr>
          <p:cNvPr id="116" name="Picture 115">
            <a:extLst>
              <a:ext uri="{FF2B5EF4-FFF2-40B4-BE49-F238E27FC236}">
                <a16:creationId xmlns:a16="http://schemas.microsoft.com/office/drawing/2014/main" id="{852252A4-98F7-494A-869F-AA7B771A7385}"/>
              </a:ext>
            </a:extLst>
          </p:cNvPr>
          <p:cNvPicPr>
            <a:picLocks noChangeAspect="1"/>
          </p:cNvPicPr>
          <p:nvPr/>
        </p:nvPicPr>
        <p:blipFill>
          <a:blip r:embed="rId6"/>
          <a:stretch>
            <a:fillRect/>
          </a:stretch>
        </p:blipFill>
        <p:spPr>
          <a:xfrm>
            <a:off x="4971268" y="1788076"/>
            <a:ext cx="2703004" cy="1586077"/>
          </a:xfrm>
          <a:prstGeom prst="rect">
            <a:avLst/>
          </a:prstGeom>
        </p:spPr>
      </p:pic>
      <p:pic>
        <p:nvPicPr>
          <p:cNvPr id="117" name="Picture 116">
            <a:extLst>
              <a:ext uri="{FF2B5EF4-FFF2-40B4-BE49-F238E27FC236}">
                <a16:creationId xmlns:a16="http://schemas.microsoft.com/office/drawing/2014/main" id="{12F2013E-D5D7-4F1F-B9EA-3BFB3C3C0919}"/>
              </a:ext>
            </a:extLst>
          </p:cNvPr>
          <p:cNvPicPr>
            <a:picLocks noChangeAspect="1"/>
          </p:cNvPicPr>
          <p:nvPr/>
        </p:nvPicPr>
        <p:blipFill>
          <a:blip r:embed="rId7"/>
          <a:stretch>
            <a:fillRect/>
          </a:stretch>
        </p:blipFill>
        <p:spPr>
          <a:xfrm>
            <a:off x="996489" y="4422680"/>
            <a:ext cx="2367357" cy="1878446"/>
          </a:xfrm>
          <a:prstGeom prst="rect">
            <a:avLst/>
          </a:prstGeom>
        </p:spPr>
      </p:pic>
      <p:cxnSp>
        <p:nvCxnSpPr>
          <p:cNvPr id="118" name="Straight Arrow Connector 117">
            <a:extLst>
              <a:ext uri="{FF2B5EF4-FFF2-40B4-BE49-F238E27FC236}">
                <a16:creationId xmlns:a16="http://schemas.microsoft.com/office/drawing/2014/main" id="{8378A83D-53D6-4A30-A408-26BA3CC6278D}"/>
              </a:ext>
            </a:extLst>
          </p:cNvPr>
          <p:cNvCxnSpPr>
            <a:cxnSpLocks/>
          </p:cNvCxnSpPr>
          <p:nvPr/>
        </p:nvCxnSpPr>
        <p:spPr>
          <a:xfrm flipV="1">
            <a:off x="772434" y="2604326"/>
            <a:ext cx="404603" cy="171"/>
          </a:xfrm>
          <a:prstGeom prst="straightConnector1">
            <a:avLst/>
          </a:prstGeom>
          <a:ln w="28575">
            <a:solidFill>
              <a:schemeClr val="tx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119" name="Group 118">
            <a:extLst>
              <a:ext uri="{FF2B5EF4-FFF2-40B4-BE49-F238E27FC236}">
                <a16:creationId xmlns:a16="http://schemas.microsoft.com/office/drawing/2014/main" id="{F3DF5B31-DFE5-4B8C-BE0F-0F34965D3F51}"/>
              </a:ext>
            </a:extLst>
          </p:cNvPr>
          <p:cNvGrpSpPr/>
          <p:nvPr/>
        </p:nvGrpSpPr>
        <p:grpSpPr>
          <a:xfrm>
            <a:off x="305415" y="2347125"/>
            <a:ext cx="514401" cy="514401"/>
            <a:chOff x="492" y="17985"/>
            <a:chExt cx="524853" cy="524853"/>
          </a:xfrm>
        </p:grpSpPr>
        <p:sp>
          <p:nvSpPr>
            <p:cNvPr id="120" name="Oval 119">
              <a:extLst>
                <a:ext uri="{FF2B5EF4-FFF2-40B4-BE49-F238E27FC236}">
                  <a16:creationId xmlns:a16="http://schemas.microsoft.com/office/drawing/2014/main" id="{3B53F279-497D-4CA3-BA9A-8183615DF1C6}"/>
                </a:ext>
              </a:extLst>
            </p:cNvPr>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1" name="Oval 4">
              <a:extLst>
                <a:ext uri="{FF2B5EF4-FFF2-40B4-BE49-F238E27FC236}">
                  <a16:creationId xmlns:a16="http://schemas.microsoft.com/office/drawing/2014/main" id="{F294A2B3-431B-4C5D-B13A-C0EA8E957E1F}"/>
                </a:ext>
              </a:extLst>
            </p:cNvPr>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sp>
        <p:nvSpPr>
          <p:cNvPr id="122" name="TextBox 121">
            <a:extLst>
              <a:ext uri="{FF2B5EF4-FFF2-40B4-BE49-F238E27FC236}">
                <a16:creationId xmlns:a16="http://schemas.microsoft.com/office/drawing/2014/main" id="{02B76754-66DE-45F7-B023-ADBC4B6754DC}"/>
              </a:ext>
            </a:extLst>
          </p:cNvPr>
          <p:cNvSpPr txBox="1"/>
          <p:nvPr/>
        </p:nvSpPr>
        <p:spPr>
          <a:xfrm>
            <a:off x="8320901" y="1553061"/>
            <a:ext cx="3548714" cy="4016484"/>
          </a:xfrm>
          <a:prstGeom prst="rect">
            <a:avLst/>
          </a:prstGeom>
          <a:noFill/>
        </p:spPr>
        <p:txBody>
          <a:bodyPr wrap="square" lIns="182880" tIns="146304" rIns="182880" bIns="146304" rtlCol="0">
            <a:spAutoFit/>
          </a:bodyPr>
          <a:lstStyle/>
          <a:p>
            <a:pPr marL="342900" indent="-342900">
              <a:lnSpc>
                <a:spcPct val="90000"/>
              </a:lnSpc>
              <a:spcAft>
                <a:spcPts val="600"/>
              </a:spcAft>
              <a:buAutoNum type="arabicPeriod"/>
            </a:pPr>
            <a:r>
              <a:rPr lang="en-GB" dirty="0">
                <a:gradFill>
                  <a:gsLst>
                    <a:gs pos="2917">
                      <a:schemeClr val="tx1"/>
                    </a:gs>
                    <a:gs pos="30000">
                      <a:schemeClr val="tx1"/>
                    </a:gs>
                  </a:gsLst>
                  <a:lin ang="5400000" scaled="0"/>
                </a:gradFill>
              </a:rPr>
              <a:t>Function execution started</a:t>
            </a:r>
          </a:p>
          <a:p>
            <a:pPr marL="342900" indent="-342900">
              <a:lnSpc>
                <a:spcPct val="90000"/>
              </a:lnSpc>
              <a:spcAft>
                <a:spcPts val="600"/>
              </a:spcAft>
              <a:buAutoNum type="arabicPeriod"/>
            </a:pPr>
            <a:r>
              <a:rPr lang="en-GB" dirty="0">
                <a:gradFill>
                  <a:gsLst>
                    <a:gs pos="2917">
                      <a:schemeClr val="tx1"/>
                    </a:gs>
                    <a:gs pos="30000">
                      <a:schemeClr val="tx1"/>
                    </a:gs>
                  </a:gsLst>
                  <a:lin ang="5400000" scaled="0"/>
                </a:gradFill>
              </a:rPr>
              <a:t>Function code requests app Id and Certificate from Function app settings. Function uses Key Vault references to request the values using managed identity</a:t>
            </a:r>
          </a:p>
          <a:p>
            <a:pPr marL="342900" indent="-342900">
              <a:lnSpc>
                <a:spcPct val="90000"/>
              </a:lnSpc>
              <a:spcAft>
                <a:spcPts val="600"/>
              </a:spcAft>
              <a:buAutoNum type="arabicPeriod"/>
            </a:pPr>
            <a:r>
              <a:rPr lang="en-GB" dirty="0">
                <a:gradFill>
                  <a:gsLst>
                    <a:gs pos="2917">
                      <a:schemeClr val="tx1"/>
                    </a:gs>
                    <a:gs pos="30000">
                      <a:schemeClr val="tx1"/>
                    </a:gs>
                  </a:gsLst>
                  <a:lin ang="5400000" scaled="0"/>
                </a:gradFill>
              </a:rPr>
              <a:t>Key Vault ensures Function has access permissions to execute the request and returns values</a:t>
            </a:r>
          </a:p>
          <a:p>
            <a:pPr marL="342900" indent="-342900">
              <a:lnSpc>
                <a:spcPct val="90000"/>
              </a:lnSpc>
              <a:spcAft>
                <a:spcPts val="600"/>
              </a:spcAft>
              <a:buAutoNum type="arabicPeriod"/>
            </a:pPr>
            <a:r>
              <a:rPr lang="en-GB" dirty="0">
                <a:gradFill>
                  <a:gsLst>
                    <a:gs pos="2917">
                      <a:schemeClr val="tx1"/>
                    </a:gs>
                    <a:gs pos="30000">
                      <a:schemeClr val="tx1"/>
                    </a:gs>
                  </a:gsLst>
                  <a:lin ang="5400000" scaled="0"/>
                </a:gradFill>
              </a:rPr>
              <a:t>Function uses App Id and Certificate to connect to SharePoint</a:t>
            </a:r>
          </a:p>
        </p:txBody>
      </p:sp>
      <p:cxnSp>
        <p:nvCxnSpPr>
          <p:cNvPr id="123" name="Straight Arrow Connector 122">
            <a:extLst>
              <a:ext uri="{FF2B5EF4-FFF2-40B4-BE49-F238E27FC236}">
                <a16:creationId xmlns:a16="http://schemas.microsoft.com/office/drawing/2014/main" id="{B5B6307F-6DB3-459E-89CE-01488A6E03C4}"/>
              </a:ext>
            </a:extLst>
          </p:cNvPr>
          <p:cNvCxnSpPr>
            <a:cxnSpLocks/>
          </p:cNvCxnSpPr>
          <p:nvPr/>
        </p:nvCxnSpPr>
        <p:spPr>
          <a:xfrm flipH="1">
            <a:off x="1801250" y="3441044"/>
            <a:ext cx="9105" cy="1084984"/>
          </a:xfrm>
          <a:prstGeom prst="straightConnector1">
            <a:avLst/>
          </a:prstGeom>
          <a:ln w="28575">
            <a:solidFill>
              <a:schemeClr val="tx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124" name="Group 123">
            <a:extLst>
              <a:ext uri="{FF2B5EF4-FFF2-40B4-BE49-F238E27FC236}">
                <a16:creationId xmlns:a16="http://schemas.microsoft.com/office/drawing/2014/main" id="{FEDBBD78-45EE-4313-9A7D-B5014D5B5796}"/>
              </a:ext>
            </a:extLst>
          </p:cNvPr>
          <p:cNvGrpSpPr/>
          <p:nvPr/>
        </p:nvGrpSpPr>
        <p:grpSpPr>
          <a:xfrm>
            <a:off x="1544049" y="3674662"/>
            <a:ext cx="514401" cy="514401"/>
            <a:chOff x="492" y="17985"/>
            <a:chExt cx="524853" cy="524853"/>
          </a:xfrm>
        </p:grpSpPr>
        <p:sp>
          <p:nvSpPr>
            <p:cNvPr id="125" name="Oval 124">
              <a:extLst>
                <a:ext uri="{FF2B5EF4-FFF2-40B4-BE49-F238E27FC236}">
                  <a16:creationId xmlns:a16="http://schemas.microsoft.com/office/drawing/2014/main" id="{45833AF8-8402-45AD-ABCD-42F40074525B}"/>
                </a:ext>
              </a:extLst>
            </p:cNvPr>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6" name="Oval 4">
              <a:extLst>
                <a:ext uri="{FF2B5EF4-FFF2-40B4-BE49-F238E27FC236}">
                  <a16:creationId xmlns:a16="http://schemas.microsoft.com/office/drawing/2014/main" id="{EB65DD47-2E05-4C11-B374-A20E58912894}"/>
                </a:ext>
              </a:extLst>
            </p:cNvPr>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2</a:t>
              </a:r>
              <a:endParaRPr lang="en-US" sz="2352" dirty="0"/>
            </a:p>
          </p:txBody>
        </p:sp>
      </p:grpSp>
      <p:cxnSp>
        <p:nvCxnSpPr>
          <p:cNvPr id="127" name="Straight Arrow Connector 126">
            <a:extLst>
              <a:ext uri="{FF2B5EF4-FFF2-40B4-BE49-F238E27FC236}">
                <a16:creationId xmlns:a16="http://schemas.microsoft.com/office/drawing/2014/main" id="{0A563C9E-5A07-43AC-855A-65C6C2A4845A}"/>
              </a:ext>
            </a:extLst>
          </p:cNvPr>
          <p:cNvCxnSpPr>
            <a:cxnSpLocks/>
          </p:cNvCxnSpPr>
          <p:nvPr/>
        </p:nvCxnSpPr>
        <p:spPr>
          <a:xfrm flipV="1">
            <a:off x="2501743" y="3415144"/>
            <a:ext cx="10880" cy="1007893"/>
          </a:xfrm>
          <a:prstGeom prst="straightConnector1">
            <a:avLst/>
          </a:prstGeom>
          <a:ln w="28575">
            <a:solidFill>
              <a:schemeClr val="tx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128" name="Group 127">
            <a:extLst>
              <a:ext uri="{FF2B5EF4-FFF2-40B4-BE49-F238E27FC236}">
                <a16:creationId xmlns:a16="http://schemas.microsoft.com/office/drawing/2014/main" id="{8AADD934-9730-4DA2-A1C3-3B01C732D4A0}"/>
              </a:ext>
            </a:extLst>
          </p:cNvPr>
          <p:cNvGrpSpPr/>
          <p:nvPr/>
        </p:nvGrpSpPr>
        <p:grpSpPr>
          <a:xfrm>
            <a:off x="2233684" y="3674661"/>
            <a:ext cx="514401" cy="514401"/>
            <a:chOff x="492" y="17985"/>
            <a:chExt cx="524853" cy="524853"/>
          </a:xfrm>
        </p:grpSpPr>
        <p:sp>
          <p:nvSpPr>
            <p:cNvPr id="129" name="Oval 128">
              <a:extLst>
                <a:ext uri="{FF2B5EF4-FFF2-40B4-BE49-F238E27FC236}">
                  <a16:creationId xmlns:a16="http://schemas.microsoft.com/office/drawing/2014/main" id="{56631414-713A-4FF0-86C6-026F97A727A1}"/>
                </a:ext>
              </a:extLst>
            </p:cNvPr>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0" name="Oval 4">
              <a:extLst>
                <a:ext uri="{FF2B5EF4-FFF2-40B4-BE49-F238E27FC236}">
                  <a16:creationId xmlns:a16="http://schemas.microsoft.com/office/drawing/2014/main" id="{49BF2F1B-3865-4EA8-A8C4-AF71E7D92D7A}"/>
                </a:ext>
              </a:extLst>
            </p:cNvPr>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cxnSp>
        <p:nvCxnSpPr>
          <p:cNvPr id="131" name="Straight Arrow Connector 130">
            <a:extLst>
              <a:ext uri="{FF2B5EF4-FFF2-40B4-BE49-F238E27FC236}">
                <a16:creationId xmlns:a16="http://schemas.microsoft.com/office/drawing/2014/main" id="{647785F9-2BE0-43B3-B243-A754072F23C1}"/>
              </a:ext>
            </a:extLst>
          </p:cNvPr>
          <p:cNvCxnSpPr>
            <a:cxnSpLocks/>
          </p:cNvCxnSpPr>
          <p:nvPr/>
        </p:nvCxnSpPr>
        <p:spPr>
          <a:xfrm>
            <a:off x="3061580" y="2604326"/>
            <a:ext cx="1813004" cy="0"/>
          </a:xfrm>
          <a:prstGeom prst="straightConnector1">
            <a:avLst/>
          </a:prstGeom>
          <a:ln w="28575">
            <a:solidFill>
              <a:schemeClr val="tx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132" name="Group 131">
            <a:extLst>
              <a:ext uri="{FF2B5EF4-FFF2-40B4-BE49-F238E27FC236}">
                <a16:creationId xmlns:a16="http://schemas.microsoft.com/office/drawing/2014/main" id="{A5C504F6-0E5E-4FCA-BF28-8EAE18143DB8}"/>
              </a:ext>
            </a:extLst>
          </p:cNvPr>
          <p:cNvGrpSpPr/>
          <p:nvPr/>
        </p:nvGrpSpPr>
        <p:grpSpPr>
          <a:xfrm>
            <a:off x="3826920" y="2347125"/>
            <a:ext cx="514401" cy="514401"/>
            <a:chOff x="492" y="17985"/>
            <a:chExt cx="524853" cy="524853"/>
          </a:xfrm>
        </p:grpSpPr>
        <p:sp>
          <p:nvSpPr>
            <p:cNvPr id="133" name="Oval 132">
              <a:extLst>
                <a:ext uri="{FF2B5EF4-FFF2-40B4-BE49-F238E27FC236}">
                  <a16:creationId xmlns:a16="http://schemas.microsoft.com/office/drawing/2014/main" id="{7A321711-EBD7-4F90-B908-FD179D35B5D7}"/>
                </a:ext>
              </a:extLst>
            </p:cNvPr>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4" name="Oval 4">
              <a:extLst>
                <a:ext uri="{FF2B5EF4-FFF2-40B4-BE49-F238E27FC236}">
                  <a16:creationId xmlns:a16="http://schemas.microsoft.com/office/drawing/2014/main" id="{5C0B638E-1B9E-4C9B-9D96-D74EC3F9556E}"/>
                </a:ext>
              </a:extLst>
            </p:cNvPr>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4</a:t>
              </a:r>
              <a:endParaRPr lang="en-US" sz="2352" dirty="0"/>
            </a:p>
          </p:txBody>
        </p:sp>
      </p:grpSp>
      <p:sp>
        <p:nvSpPr>
          <p:cNvPr id="135" name="TextBox 134">
            <a:extLst>
              <a:ext uri="{FF2B5EF4-FFF2-40B4-BE49-F238E27FC236}">
                <a16:creationId xmlns:a16="http://schemas.microsoft.com/office/drawing/2014/main" id="{1B7128A4-BD40-4066-AC6C-198260E26ACF}"/>
              </a:ext>
            </a:extLst>
          </p:cNvPr>
          <p:cNvSpPr txBox="1"/>
          <p:nvPr/>
        </p:nvSpPr>
        <p:spPr>
          <a:xfrm>
            <a:off x="4769980" y="5569545"/>
            <a:ext cx="7247248" cy="923330"/>
          </a:xfrm>
          <a:prstGeom prst="rect">
            <a:avLst/>
          </a:prstGeom>
          <a:noFill/>
        </p:spPr>
        <p:txBody>
          <a:bodyPr wrap="square">
            <a:spAutoFit/>
          </a:bodyPr>
          <a:lstStyle/>
          <a:p>
            <a:r>
              <a:rPr lang="en-GB" b="0" dirty="0">
                <a:solidFill>
                  <a:schemeClr val="accent6">
                    <a:lumMod val="75000"/>
                  </a:schemeClr>
                </a:solidFill>
                <a:effectLst/>
                <a:latin typeface="Consolas" panose="020B0609020204030204" pitchFamily="49" charset="0"/>
              </a:rPr>
              <a:t>Connect-</a:t>
            </a:r>
            <a:r>
              <a:rPr lang="en-GB" b="0" dirty="0" err="1">
                <a:solidFill>
                  <a:schemeClr val="accent6">
                    <a:lumMod val="75000"/>
                  </a:schemeClr>
                </a:solidFill>
                <a:effectLst/>
                <a:latin typeface="Consolas" panose="020B0609020204030204" pitchFamily="49" charset="0"/>
              </a:rPr>
              <a:t>PnPOnline</a:t>
            </a:r>
            <a:r>
              <a:rPr lang="en-GB" b="0" dirty="0">
                <a:solidFill>
                  <a:srgbClr val="D4D4D4"/>
                </a:solidFill>
                <a:effectLst/>
                <a:latin typeface="Consolas" panose="020B0609020204030204" pitchFamily="49" charset="0"/>
              </a:rPr>
              <a:t> </a:t>
            </a:r>
            <a:r>
              <a:rPr lang="en-GB" b="0" dirty="0">
                <a:effectLst/>
                <a:latin typeface="Consolas" panose="020B0609020204030204" pitchFamily="49" charset="0"/>
              </a:rPr>
              <a:t>-</a:t>
            </a:r>
            <a:r>
              <a:rPr lang="en-GB" b="0" dirty="0" err="1">
                <a:effectLst/>
                <a:latin typeface="Consolas" panose="020B0609020204030204" pitchFamily="49" charset="0"/>
              </a:rPr>
              <a:t>Url</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SiteUrl</a:t>
            </a:r>
            <a:r>
              <a:rPr lang="en-GB" b="0" dirty="0">
                <a:solidFill>
                  <a:srgbClr val="D4D4D4"/>
                </a:solidFill>
                <a:effectLst/>
                <a:latin typeface="Consolas" panose="020B0609020204030204" pitchFamily="49" charset="0"/>
              </a:rPr>
              <a:t> </a:t>
            </a:r>
            <a:r>
              <a:rPr lang="en-GB" b="0" dirty="0">
                <a:effectLst/>
                <a:latin typeface="Consolas" panose="020B0609020204030204" pitchFamily="49" charset="0"/>
              </a:rPr>
              <a:t>-</a:t>
            </a:r>
            <a:r>
              <a:rPr lang="en-GB" b="0" dirty="0" err="1">
                <a:effectLst/>
                <a:latin typeface="Consolas" panose="020B0609020204030204" pitchFamily="49" charset="0"/>
              </a:rPr>
              <a:t>ClientId</a:t>
            </a:r>
            <a:r>
              <a:rPr lang="en-GB" b="0" dirty="0">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AuthId</a:t>
            </a:r>
            <a:r>
              <a:rPr lang="en-GB" b="0" dirty="0">
                <a:solidFill>
                  <a:srgbClr val="D4D4D4"/>
                </a:solidFill>
                <a:effectLst/>
                <a:latin typeface="Consolas" panose="020B0609020204030204" pitchFamily="49" charset="0"/>
              </a:rPr>
              <a:t> </a:t>
            </a:r>
          </a:p>
          <a:p>
            <a:r>
              <a:rPr lang="en-GB" b="0" dirty="0">
                <a:effectLst/>
                <a:latin typeface="Consolas" panose="020B0609020204030204" pitchFamily="49" charset="0"/>
              </a:rPr>
              <a:t>-Tenant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$SPOTenant</a:t>
            </a:r>
            <a:r>
              <a:rPr lang="en-GB" b="0" dirty="0">
                <a:solidFill>
                  <a:srgbClr val="CE9178"/>
                </a:solidFill>
                <a:effectLst/>
                <a:latin typeface="Consolas" panose="020B0609020204030204" pitchFamily="49" charset="0"/>
              </a:rPr>
              <a:t>.onmicrosoft.com"</a:t>
            </a:r>
            <a:r>
              <a:rPr lang="en-GB" b="0" dirty="0">
                <a:solidFill>
                  <a:srgbClr val="D4D4D4"/>
                </a:solidFill>
                <a:effectLst/>
                <a:latin typeface="Consolas" panose="020B0609020204030204" pitchFamily="49" charset="0"/>
              </a:rPr>
              <a:t> </a:t>
            </a:r>
          </a:p>
          <a:p>
            <a:r>
              <a:rPr lang="en-GB" b="0" dirty="0">
                <a:effectLst/>
                <a:latin typeface="Consolas" panose="020B0609020204030204" pitchFamily="49" charset="0"/>
              </a:rPr>
              <a:t>-CertificateBase64Encoded </a:t>
            </a:r>
            <a:r>
              <a:rPr lang="en-GB" b="0" dirty="0">
                <a:solidFill>
                  <a:srgbClr val="9CDCFE"/>
                </a:solidFill>
                <a:effectLst/>
                <a:latin typeface="Consolas" panose="020B0609020204030204" pitchFamily="49" charset="0"/>
              </a:rPr>
              <a:t>$Certificate</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654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anim calcmode="lin" valueType="num">
                                      <p:cBhvr>
                                        <p:cTn id="8" dur="1000" fill="hold"/>
                                        <p:tgtEl>
                                          <p:spTgt spid="118"/>
                                        </p:tgtEl>
                                        <p:attrNameLst>
                                          <p:attrName>ppt_x</p:attrName>
                                        </p:attrNameLst>
                                      </p:cBhvr>
                                      <p:tavLst>
                                        <p:tav tm="0">
                                          <p:val>
                                            <p:strVal val="#ppt_x"/>
                                          </p:val>
                                        </p:tav>
                                        <p:tav tm="100000">
                                          <p:val>
                                            <p:strVal val="#ppt_x"/>
                                          </p:val>
                                        </p:tav>
                                      </p:tavLst>
                                    </p:anim>
                                    <p:anim calcmode="lin" valueType="num">
                                      <p:cBhvr>
                                        <p:cTn id="9" dur="1000" fill="hold"/>
                                        <p:tgtEl>
                                          <p:spTgt spid="1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anim calcmode="lin" valueType="num">
                                      <p:cBhvr>
                                        <p:cTn id="13" dur="1000" fill="hold"/>
                                        <p:tgtEl>
                                          <p:spTgt spid="119"/>
                                        </p:tgtEl>
                                        <p:attrNameLst>
                                          <p:attrName>ppt_x</p:attrName>
                                        </p:attrNameLst>
                                      </p:cBhvr>
                                      <p:tavLst>
                                        <p:tav tm="0">
                                          <p:val>
                                            <p:strVal val="#ppt_x"/>
                                          </p:val>
                                        </p:tav>
                                        <p:tav tm="100000">
                                          <p:val>
                                            <p:strVal val="#ppt_x"/>
                                          </p:val>
                                        </p:tav>
                                      </p:tavLst>
                                    </p:anim>
                                    <p:anim calcmode="lin" valueType="num">
                                      <p:cBhvr>
                                        <p:cTn id="14"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1000"/>
                                        <p:tgtEl>
                                          <p:spTgt spid="123"/>
                                        </p:tgtEl>
                                      </p:cBhvr>
                                    </p:animEffect>
                                    <p:anim calcmode="lin" valueType="num">
                                      <p:cBhvr>
                                        <p:cTn id="20" dur="1000" fill="hold"/>
                                        <p:tgtEl>
                                          <p:spTgt spid="123"/>
                                        </p:tgtEl>
                                        <p:attrNameLst>
                                          <p:attrName>ppt_x</p:attrName>
                                        </p:attrNameLst>
                                      </p:cBhvr>
                                      <p:tavLst>
                                        <p:tav tm="0">
                                          <p:val>
                                            <p:strVal val="#ppt_x"/>
                                          </p:val>
                                        </p:tav>
                                        <p:tav tm="100000">
                                          <p:val>
                                            <p:strVal val="#ppt_x"/>
                                          </p:val>
                                        </p:tav>
                                      </p:tavLst>
                                    </p:anim>
                                    <p:anim calcmode="lin" valueType="num">
                                      <p:cBhvr>
                                        <p:cTn id="21" dur="1000" fill="hold"/>
                                        <p:tgtEl>
                                          <p:spTgt spid="1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fade">
                                      <p:cBhvr>
                                        <p:cTn id="24" dur="1000"/>
                                        <p:tgtEl>
                                          <p:spTgt spid="124"/>
                                        </p:tgtEl>
                                      </p:cBhvr>
                                    </p:animEffect>
                                    <p:anim calcmode="lin" valueType="num">
                                      <p:cBhvr>
                                        <p:cTn id="25" dur="1000" fill="hold"/>
                                        <p:tgtEl>
                                          <p:spTgt spid="124"/>
                                        </p:tgtEl>
                                        <p:attrNameLst>
                                          <p:attrName>ppt_x</p:attrName>
                                        </p:attrNameLst>
                                      </p:cBhvr>
                                      <p:tavLst>
                                        <p:tav tm="0">
                                          <p:val>
                                            <p:strVal val="#ppt_x"/>
                                          </p:val>
                                        </p:tav>
                                        <p:tav tm="100000">
                                          <p:val>
                                            <p:strVal val="#ppt_x"/>
                                          </p:val>
                                        </p:tav>
                                      </p:tavLst>
                                    </p:anim>
                                    <p:anim calcmode="lin" valueType="num">
                                      <p:cBhvr>
                                        <p:cTn id="26"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1000"/>
                                        <p:tgtEl>
                                          <p:spTgt spid="127"/>
                                        </p:tgtEl>
                                      </p:cBhvr>
                                    </p:animEffect>
                                    <p:anim calcmode="lin" valueType="num">
                                      <p:cBhvr>
                                        <p:cTn id="32" dur="1000" fill="hold"/>
                                        <p:tgtEl>
                                          <p:spTgt spid="127"/>
                                        </p:tgtEl>
                                        <p:attrNameLst>
                                          <p:attrName>ppt_x</p:attrName>
                                        </p:attrNameLst>
                                      </p:cBhvr>
                                      <p:tavLst>
                                        <p:tav tm="0">
                                          <p:val>
                                            <p:strVal val="#ppt_x"/>
                                          </p:val>
                                        </p:tav>
                                        <p:tav tm="100000">
                                          <p:val>
                                            <p:strVal val="#ppt_x"/>
                                          </p:val>
                                        </p:tav>
                                      </p:tavLst>
                                    </p:anim>
                                    <p:anim calcmode="lin" valueType="num">
                                      <p:cBhvr>
                                        <p:cTn id="33" dur="1000" fill="hold"/>
                                        <p:tgtEl>
                                          <p:spTgt spid="12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8"/>
                                        </p:tgtEl>
                                        <p:attrNameLst>
                                          <p:attrName>style.visibility</p:attrName>
                                        </p:attrNameLst>
                                      </p:cBhvr>
                                      <p:to>
                                        <p:strVal val="visible"/>
                                      </p:to>
                                    </p:set>
                                    <p:animEffect transition="in" filter="fade">
                                      <p:cBhvr>
                                        <p:cTn id="36" dur="1000"/>
                                        <p:tgtEl>
                                          <p:spTgt spid="128"/>
                                        </p:tgtEl>
                                      </p:cBhvr>
                                    </p:animEffect>
                                    <p:anim calcmode="lin" valueType="num">
                                      <p:cBhvr>
                                        <p:cTn id="37" dur="1000" fill="hold"/>
                                        <p:tgtEl>
                                          <p:spTgt spid="128"/>
                                        </p:tgtEl>
                                        <p:attrNameLst>
                                          <p:attrName>ppt_x</p:attrName>
                                        </p:attrNameLst>
                                      </p:cBhvr>
                                      <p:tavLst>
                                        <p:tav tm="0">
                                          <p:val>
                                            <p:strVal val="#ppt_x"/>
                                          </p:val>
                                        </p:tav>
                                        <p:tav tm="100000">
                                          <p:val>
                                            <p:strVal val="#ppt_x"/>
                                          </p:val>
                                        </p:tav>
                                      </p:tavLst>
                                    </p:anim>
                                    <p:anim calcmode="lin" valueType="num">
                                      <p:cBhvr>
                                        <p:cTn id="38"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1000"/>
                                        <p:tgtEl>
                                          <p:spTgt spid="131"/>
                                        </p:tgtEl>
                                      </p:cBhvr>
                                    </p:animEffect>
                                    <p:anim calcmode="lin" valueType="num">
                                      <p:cBhvr>
                                        <p:cTn id="44" dur="1000" fill="hold"/>
                                        <p:tgtEl>
                                          <p:spTgt spid="131"/>
                                        </p:tgtEl>
                                        <p:attrNameLst>
                                          <p:attrName>ppt_x</p:attrName>
                                        </p:attrNameLst>
                                      </p:cBhvr>
                                      <p:tavLst>
                                        <p:tav tm="0">
                                          <p:val>
                                            <p:strVal val="#ppt_x"/>
                                          </p:val>
                                        </p:tav>
                                        <p:tav tm="100000">
                                          <p:val>
                                            <p:strVal val="#ppt_x"/>
                                          </p:val>
                                        </p:tav>
                                      </p:tavLst>
                                    </p:anim>
                                    <p:anim calcmode="lin" valueType="num">
                                      <p:cBhvr>
                                        <p:cTn id="45" dur="1000" fill="hold"/>
                                        <p:tgtEl>
                                          <p:spTgt spid="13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32"/>
                                        </p:tgtEl>
                                        <p:attrNameLst>
                                          <p:attrName>style.visibility</p:attrName>
                                        </p:attrNameLst>
                                      </p:cBhvr>
                                      <p:to>
                                        <p:strVal val="visible"/>
                                      </p:to>
                                    </p:set>
                                    <p:animEffect transition="in" filter="fade">
                                      <p:cBhvr>
                                        <p:cTn id="48" dur="1000"/>
                                        <p:tgtEl>
                                          <p:spTgt spid="132"/>
                                        </p:tgtEl>
                                      </p:cBhvr>
                                    </p:animEffect>
                                    <p:anim calcmode="lin" valueType="num">
                                      <p:cBhvr>
                                        <p:cTn id="49" dur="1000" fill="hold"/>
                                        <p:tgtEl>
                                          <p:spTgt spid="132"/>
                                        </p:tgtEl>
                                        <p:attrNameLst>
                                          <p:attrName>ppt_x</p:attrName>
                                        </p:attrNameLst>
                                      </p:cBhvr>
                                      <p:tavLst>
                                        <p:tav tm="0">
                                          <p:val>
                                            <p:strVal val="#ppt_x"/>
                                          </p:val>
                                        </p:tav>
                                        <p:tav tm="100000">
                                          <p:val>
                                            <p:strVal val="#ppt_x"/>
                                          </p:val>
                                        </p:tav>
                                      </p:tavLst>
                                    </p:anim>
                                    <p:anim calcmode="lin" valueType="num">
                                      <p:cBhvr>
                                        <p:cTn id="50"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D6A2D2-548E-4023-AF46-C641CF1B9E4E}"/>
              </a:ext>
            </a:extLst>
          </p:cNvPr>
          <p:cNvSpPr>
            <a:spLocks noGrp="1"/>
          </p:cNvSpPr>
          <p:nvPr>
            <p:ph type="title"/>
          </p:nvPr>
        </p:nvSpPr>
        <p:spPr>
          <a:xfrm>
            <a:off x="621792" y="1161288"/>
            <a:ext cx="3602736" cy="4526280"/>
          </a:xfrm>
        </p:spPr>
        <p:txBody>
          <a:bodyPr>
            <a:normAutofit/>
          </a:bodyPr>
          <a:lstStyle/>
          <a:p>
            <a:r>
              <a:rPr lang="en-GB" sz="4000" dirty="0"/>
              <a:t>Function Code</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2CDAE758-8F4F-45A1-96A4-CD6F62E789ED}"/>
              </a:ext>
            </a:extLst>
          </p:cNvPr>
          <p:cNvSpPr>
            <a:spLocks noGrp="1"/>
          </p:cNvSpPr>
          <p:nvPr>
            <p:ph idx="1"/>
          </p:nvPr>
        </p:nvSpPr>
        <p:spPr>
          <a:xfrm>
            <a:off x="5434149" y="932688"/>
            <a:ext cx="5916603" cy="4992624"/>
          </a:xfrm>
        </p:spPr>
        <p:txBody>
          <a:bodyPr anchor="ctr">
            <a:normAutofit/>
          </a:bodyPr>
          <a:lstStyle/>
          <a:p>
            <a:pPr marL="0" indent="0">
              <a:buNone/>
            </a:pPr>
            <a:endParaRPr lang="en-GB" sz="2000" dirty="0"/>
          </a:p>
          <a:p>
            <a:pPr marL="0" indent="0">
              <a:buNone/>
            </a:pPr>
            <a:r>
              <a:rPr lang="en-GB" sz="1800" dirty="0"/>
              <a:t>$</a:t>
            </a:r>
            <a:r>
              <a:rPr lang="en-GB" sz="1800" dirty="0" err="1"/>
              <a:t>siteUrl</a:t>
            </a:r>
            <a:r>
              <a:rPr lang="en-GB" sz="1800" dirty="0"/>
              <a:t> = "https://contoso.sharepoint.com/sites/</a:t>
            </a:r>
            <a:r>
              <a:rPr lang="en-GB" sz="1800" dirty="0" err="1"/>
              <a:t>demosite</a:t>
            </a:r>
            <a:r>
              <a:rPr lang="en-GB" sz="1800" dirty="0"/>
              <a:t>"</a:t>
            </a:r>
          </a:p>
          <a:p>
            <a:pPr marL="0" indent="0">
              <a:buNone/>
            </a:pPr>
            <a:r>
              <a:rPr lang="en-GB" sz="1800" dirty="0"/>
              <a:t>$</a:t>
            </a:r>
            <a:r>
              <a:rPr lang="en-GB" sz="1800" dirty="0" err="1"/>
              <a:t>AuthId</a:t>
            </a:r>
            <a:r>
              <a:rPr lang="en-GB" sz="1800" dirty="0"/>
              <a:t> = $</a:t>
            </a:r>
            <a:r>
              <a:rPr lang="en-GB" sz="1800" dirty="0" err="1"/>
              <a:t>env:AuthId</a:t>
            </a:r>
            <a:endParaRPr lang="en-GB" sz="1800" dirty="0"/>
          </a:p>
          <a:p>
            <a:pPr marL="0" indent="0">
              <a:buNone/>
            </a:pPr>
            <a:r>
              <a:rPr lang="en-GB" sz="1800" dirty="0"/>
              <a:t>$</a:t>
            </a:r>
            <a:r>
              <a:rPr lang="en-GB" sz="1800" dirty="0" err="1"/>
              <a:t>SPOTenant</a:t>
            </a:r>
            <a:r>
              <a:rPr lang="en-GB" sz="1800" dirty="0"/>
              <a:t> = “contoso.onmicrosoft.com"</a:t>
            </a:r>
          </a:p>
          <a:p>
            <a:pPr marL="0" indent="0">
              <a:buNone/>
            </a:pPr>
            <a:r>
              <a:rPr lang="en-GB" sz="1800" dirty="0"/>
              <a:t>$Certificate = $</a:t>
            </a:r>
            <a:r>
              <a:rPr lang="en-GB" sz="1800" dirty="0" err="1"/>
              <a:t>env:Certificate</a:t>
            </a:r>
            <a:endParaRPr lang="en-GB" sz="1800" dirty="0"/>
          </a:p>
          <a:p>
            <a:pPr marL="0" indent="0">
              <a:buNone/>
            </a:pPr>
            <a:endParaRPr lang="en-GB" sz="1800" dirty="0"/>
          </a:p>
          <a:p>
            <a:pPr marL="0" indent="0">
              <a:buNone/>
            </a:pPr>
            <a:r>
              <a:rPr lang="en-GB" sz="1800" dirty="0"/>
              <a:t>Connect-</a:t>
            </a:r>
            <a:r>
              <a:rPr lang="en-GB" sz="1800" dirty="0" err="1"/>
              <a:t>PnPOnline</a:t>
            </a:r>
            <a:r>
              <a:rPr lang="en-GB" sz="1800" dirty="0"/>
              <a:t> -</a:t>
            </a:r>
            <a:r>
              <a:rPr lang="en-GB" sz="1800" dirty="0" err="1"/>
              <a:t>Url</a:t>
            </a:r>
            <a:r>
              <a:rPr lang="en-GB" sz="1800" dirty="0"/>
              <a:t> $</a:t>
            </a:r>
            <a:r>
              <a:rPr lang="en-GB" sz="1800" dirty="0" err="1"/>
              <a:t>SiteUrl</a:t>
            </a:r>
            <a:r>
              <a:rPr lang="en-GB" sz="1800" dirty="0"/>
              <a:t> -</a:t>
            </a:r>
            <a:r>
              <a:rPr lang="en-GB" sz="1800" dirty="0" err="1"/>
              <a:t>ClientId</a:t>
            </a:r>
            <a:r>
              <a:rPr lang="en-GB" sz="1800" dirty="0"/>
              <a:t> $</a:t>
            </a:r>
            <a:r>
              <a:rPr lang="en-GB" sz="1800" dirty="0" err="1"/>
              <a:t>AuthId</a:t>
            </a:r>
            <a:r>
              <a:rPr lang="en-GB" sz="1800" dirty="0"/>
              <a:t> -Tenant $</a:t>
            </a:r>
            <a:r>
              <a:rPr lang="en-GB" sz="1800" dirty="0" err="1"/>
              <a:t>SPOTenant</a:t>
            </a:r>
            <a:r>
              <a:rPr lang="en-GB" sz="1800" dirty="0"/>
              <a:t> -CertificateBase64Encoded $Certificate</a:t>
            </a:r>
          </a:p>
          <a:p>
            <a:pPr marL="0" indent="0">
              <a:buNone/>
            </a:pPr>
            <a:r>
              <a:rPr lang="en-GB" sz="1800" dirty="0"/>
              <a:t>Write-Information "Connected to site"</a:t>
            </a:r>
          </a:p>
          <a:p>
            <a:pPr marL="0" indent="0">
              <a:buNone/>
            </a:pPr>
            <a:endParaRPr lang="en-GB" sz="1800" dirty="0"/>
          </a:p>
          <a:p>
            <a:pPr marL="0" indent="0">
              <a:buNone/>
            </a:pPr>
            <a:r>
              <a:rPr lang="en-GB" sz="1800" dirty="0"/>
              <a:t>Get-</a:t>
            </a:r>
            <a:r>
              <a:rPr lang="en-GB" sz="1800" dirty="0" err="1"/>
              <a:t>PnPList</a:t>
            </a:r>
            <a:endParaRPr lang="en-GB" sz="1800" dirty="0"/>
          </a:p>
          <a:p>
            <a:pPr marL="0" indent="0">
              <a:buNone/>
            </a:pPr>
            <a:r>
              <a:rPr lang="en-GB" sz="1800" dirty="0"/>
              <a:t>Write-Information "Done!"</a:t>
            </a:r>
          </a:p>
        </p:txBody>
      </p:sp>
    </p:spTree>
    <p:extLst>
      <p:ext uri="{BB962C8B-B14F-4D97-AF65-F5344CB8AC3E}">
        <p14:creationId xmlns:p14="http://schemas.microsoft.com/office/powerpoint/2010/main" val="74313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D6A2D2-548E-4023-AF46-C641CF1B9E4E}"/>
              </a:ext>
            </a:extLst>
          </p:cNvPr>
          <p:cNvSpPr>
            <a:spLocks noGrp="1"/>
          </p:cNvSpPr>
          <p:nvPr>
            <p:ph type="title"/>
          </p:nvPr>
        </p:nvSpPr>
        <p:spPr>
          <a:xfrm>
            <a:off x="621792" y="1161288"/>
            <a:ext cx="3602736" cy="4526280"/>
          </a:xfrm>
        </p:spPr>
        <p:txBody>
          <a:bodyPr>
            <a:normAutofit/>
          </a:bodyPr>
          <a:lstStyle/>
          <a:p>
            <a:r>
              <a:rPr lang="en-GB" sz="4000" dirty="0"/>
              <a:t>When you create a new Function…</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2CDAE758-8F4F-45A1-96A4-CD6F62E789ED}"/>
              </a:ext>
            </a:extLst>
          </p:cNvPr>
          <p:cNvSpPr>
            <a:spLocks noGrp="1"/>
          </p:cNvSpPr>
          <p:nvPr>
            <p:ph idx="1"/>
          </p:nvPr>
        </p:nvSpPr>
        <p:spPr>
          <a:xfrm>
            <a:off x="5434149" y="932688"/>
            <a:ext cx="5916603" cy="4992624"/>
          </a:xfrm>
        </p:spPr>
        <p:txBody>
          <a:bodyPr anchor="ctr">
            <a:normAutofit/>
          </a:bodyPr>
          <a:lstStyle/>
          <a:p>
            <a:pPr marL="0" indent="0">
              <a:buNone/>
            </a:pPr>
            <a:r>
              <a:rPr lang="en-GB" sz="2000" dirty="0"/>
              <a:t>What security is already in place?</a:t>
            </a:r>
          </a:p>
          <a:p>
            <a:pPr marL="0" indent="0">
              <a:buNone/>
            </a:pPr>
            <a:r>
              <a:rPr lang="en-GB" sz="2000" dirty="0"/>
              <a:t>How is access controlled?</a:t>
            </a:r>
          </a:p>
          <a:p>
            <a:pPr marL="0" indent="0">
              <a:buNone/>
            </a:pPr>
            <a:r>
              <a:rPr lang="en-GB" sz="2000" dirty="0"/>
              <a:t>Who can access the Function?</a:t>
            </a:r>
          </a:p>
          <a:p>
            <a:pPr marL="0" indent="0">
              <a:buNone/>
            </a:pPr>
            <a:endParaRPr lang="en-GB" sz="2000" dirty="0"/>
          </a:p>
        </p:txBody>
      </p:sp>
    </p:spTree>
    <p:extLst>
      <p:ext uri="{BB962C8B-B14F-4D97-AF65-F5344CB8AC3E}">
        <p14:creationId xmlns:p14="http://schemas.microsoft.com/office/powerpoint/2010/main" val="57674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D6A2D2-548E-4023-AF46-C641CF1B9E4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By default, everyone…</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so we need to secure it</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erson in a green jacket&#10;&#10;Description automatically generated with low confidence">
            <a:extLst>
              <a:ext uri="{FF2B5EF4-FFF2-40B4-BE49-F238E27FC236}">
                <a16:creationId xmlns:a16="http://schemas.microsoft.com/office/drawing/2014/main" id="{E56C3928-1304-466E-A6FA-694626F73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6986" y="625684"/>
            <a:ext cx="2643576" cy="5455380"/>
          </a:xfrm>
          <a:prstGeom prst="rect">
            <a:avLst/>
          </a:prstGeom>
        </p:spPr>
      </p:pic>
    </p:spTree>
    <p:extLst>
      <p:ext uri="{BB962C8B-B14F-4D97-AF65-F5344CB8AC3E}">
        <p14:creationId xmlns:p14="http://schemas.microsoft.com/office/powerpoint/2010/main" val="270048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1000-50EA-4CF7-96D8-12AB1004676F}"/>
              </a:ext>
            </a:extLst>
          </p:cNvPr>
          <p:cNvSpPr>
            <a:spLocks noGrp="1"/>
          </p:cNvSpPr>
          <p:nvPr>
            <p:ph type="title"/>
          </p:nvPr>
        </p:nvSpPr>
        <p:spPr/>
        <p:txBody>
          <a:bodyPr/>
          <a:lstStyle/>
          <a:p>
            <a:r>
              <a:rPr lang="en-GB" dirty="0"/>
              <a:t>Connect to Function from SPFx</a:t>
            </a:r>
          </a:p>
        </p:txBody>
      </p:sp>
      <p:sp>
        <p:nvSpPr>
          <p:cNvPr id="3" name="Content Placeholder 2">
            <a:extLst>
              <a:ext uri="{FF2B5EF4-FFF2-40B4-BE49-F238E27FC236}">
                <a16:creationId xmlns:a16="http://schemas.microsoft.com/office/drawing/2014/main" id="{E20EF259-09A5-48B5-ACA9-B59EEB0D6499}"/>
              </a:ext>
            </a:extLst>
          </p:cNvPr>
          <p:cNvSpPr>
            <a:spLocks noGrp="1"/>
          </p:cNvSpPr>
          <p:nvPr>
            <p:ph idx="1"/>
          </p:nvPr>
        </p:nvSpPr>
        <p:spPr/>
        <p:txBody>
          <a:bodyPr>
            <a:normAutofit/>
          </a:bodyPr>
          <a:lstStyle/>
          <a:p>
            <a:pPr marL="0" indent="0">
              <a:buNone/>
            </a:pPr>
            <a:r>
              <a:rPr lang="en-GB" sz="1500" b="0" dirty="0">
                <a:effectLst/>
                <a:latin typeface="Consolas" panose="020B0609020204030204" pitchFamily="49" charset="0"/>
              </a:rPr>
              <a:t>      </a:t>
            </a:r>
            <a:r>
              <a:rPr lang="en-GB" sz="1500" b="0" dirty="0" err="1">
                <a:effectLst/>
                <a:latin typeface="Consolas" panose="020B0609020204030204" pitchFamily="49" charset="0"/>
              </a:rPr>
              <a:t>const</a:t>
            </a:r>
            <a:r>
              <a:rPr lang="en-GB" sz="1500" b="0" dirty="0">
                <a:effectLst/>
                <a:latin typeface="Consolas" panose="020B0609020204030204" pitchFamily="49" charset="0"/>
              </a:rPr>
              <a:t> options: </a:t>
            </a:r>
            <a:r>
              <a:rPr lang="en-GB" sz="1500" b="0" dirty="0" err="1">
                <a:effectLst/>
                <a:latin typeface="Consolas" panose="020B0609020204030204" pitchFamily="49" charset="0"/>
              </a:rPr>
              <a:t>IHttpClientOptions</a:t>
            </a:r>
            <a:r>
              <a:rPr lang="en-GB" sz="1500" b="0" dirty="0">
                <a:effectLst/>
                <a:latin typeface="Consolas" panose="020B0609020204030204" pitchFamily="49" charset="0"/>
              </a:rPr>
              <a:t> = {</a:t>
            </a:r>
          </a:p>
          <a:p>
            <a:pPr marL="0" indent="0">
              <a:buNone/>
            </a:pPr>
            <a:r>
              <a:rPr lang="en-GB" sz="1500" b="0" dirty="0">
                <a:effectLst/>
                <a:latin typeface="Consolas" panose="020B0609020204030204" pitchFamily="49" charset="0"/>
              </a:rPr>
              <a:t>        headers: {</a:t>
            </a:r>
          </a:p>
          <a:p>
            <a:pPr marL="0" indent="0">
              <a:buNone/>
            </a:pPr>
            <a:r>
              <a:rPr lang="en-GB" sz="1500" b="0" dirty="0">
                <a:effectLst/>
                <a:latin typeface="Consolas" panose="020B0609020204030204" pitchFamily="49" charset="0"/>
              </a:rPr>
              <a:t>          "Content-Type": "application/</a:t>
            </a:r>
            <a:r>
              <a:rPr lang="en-GB" sz="1500" b="0" dirty="0" err="1">
                <a:effectLst/>
                <a:latin typeface="Consolas" panose="020B0609020204030204" pitchFamily="49" charset="0"/>
              </a:rPr>
              <a:t>json;odata</a:t>
            </a:r>
            <a:r>
              <a:rPr lang="en-GB" sz="1500" b="0" dirty="0">
                <a:effectLst/>
                <a:latin typeface="Consolas" panose="020B0609020204030204" pitchFamily="49" charset="0"/>
              </a:rPr>
              <a:t>=verbose",</a:t>
            </a:r>
          </a:p>
          <a:p>
            <a:pPr marL="0" indent="0">
              <a:buNone/>
            </a:pPr>
            <a:r>
              <a:rPr lang="en-GB" sz="1500" b="0" dirty="0">
                <a:effectLst/>
                <a:latin typeface="Consolas" panose="020B0609020204030204" pitchFamily="49" charset="0"/>
              </a:rPr>
              <a:t>          Accept: "application/</a:t>
            </a:r>
            <a:r>
              <a:rPr lang="en-GB" sz="1500" b="0" dirty="0" err="1">
                <a:effectLst/>
                <a:latin typeface="Consolas" panose="020B0609020204030204" pitchFamily="49" charset="0"/>
              </a:rPr>
              <a:t>json;odata</a:t>
            </a:r>
            <a:r>
              <a:rPr lang="en-GB" sz="1500" b="0" dirty="0">
                <a:effectLst/>
                <a:latin typeface="Consolas" panose="020B0609020204030204" pitchFamily="49" charset="0"/>
              </a:rPr>
              <a:t>=verbose",</a:t>
            </a:r>
          </a:p>
          <a:p>
            <a:pPr marL="0" indent="0">
              <a:buNone/>
            </a:pPr>
            <a:r>
              <a:rPr lang="en-GB" sz="1500" b="0" dirty="0">
                <a:effectLst/>
                <a:latin typeface="Consolas" panose="020B0609020204030204" pitchFamily="49" charset="0"/>
              </a:rPr>
              <a:t>        },</a:t>
            </a:r>
          </a:p>
          <a:p>
            <a:pPr marL="0" indent="0">
              <a:buNone/>
            </a:pPr>
            <a:r>
              <a:rPr lang="en-GB" sz="1500" b="0" dirty="0">
                <a:effectLst/>
                <a:latin typeface="Consolas" panose="020B0609020204030204" pitchFamily="49" charset="0"/>
              </a:rPr>
              <a:t>        body: </a:t>
            </a:r>
            <a:r>
              <a:rPr lang="en-GB" sz="1500" b="0" dirty="0" err="1">
                <a:effectLst/>
                <a:latin typeface="Consolas" panose="020B0609020204030204" pitchFamily="49" charset="0"/>
              </a:rPr>
              <a:t>JSON.stringify</a:t>
            </a:r>
            <a:r>
              <a:rPr lang="en-GB" sz="1500" b="0" dirty="0">
                <a:effectLst/>
                <a:latin typeface="Consolas" panose="020B0609020204030204" pitchFamily="49" charset="0"/>
              </a:rPr>
              <a:t>({</a:t>
            </a:r>
          </a:p>
          <a:p>
            <a:pPr marL="0" indent="0">
              <a:buNone/>
            </a:pPr>
            <a:r>
              <a:rPr lang="en-GB" sz="1500" b="0" dirty="0">
                <a:effectLst/>
                <a:latin typeface="Consolas" panose="020B0609020204030204" pitchFamily="49" charset="0"/>
              </a:rPr>
              <a:t>          </a:t>
            </a:r>
            <a:r>
              <a:rPr lang="en-GB" sz="1500" b="0" dirty="0" err="1">
                <a:effectLst/>
                <a:latin typeface="Consolas" panose="020B0609020204030204" pitchFamily="49" charset="0"/>
              </a:rPr>
              <a:t>APIData</a:t>
            </a:r>
            <a:r>
              <a:rPr lang="en-GB" sz="1500" b="0" dirty="0">
                <a:effectLst/>
                <a:latin typeface="Consolas" panose="020B0609020204030204" pitchFamily="49" charset="0"/>
              </a:rPr>
              <a:t>: data</a:t>
            </a:r>
          </a:p>
          <a:p>
            <a:pPr marL="0" indent="0">
              <a:buNone/>
            </a:pPr>
            <a:r>
              <a:rPr lang="en-GB" sz="1500" b="0" dirty="0">
                <a:effectLst/>
                <a:latin typeface="Consolas" panose="020B0609020204030204" pitchFamily="49" charset="0"/>
              </a:rPr>
              <a:t>        })</a:t>
            </a:r>
          </a:p>
          <a:p>
            <a:pPr marL="0" indent="0">
              <a:buNone/>
            </a:pPr>
            <a:r>
              <a:rPr lang="en-GB" sz="1500" b="0" dirty="0">
                <a:effectLst/>
                <a:latin typeface="Consolas" panose="020B0609020204030204" pitchFamily="49" charset="0"/>
              </a:rPr>
              <a:t>      };</a:t>
            </a:r>
          </a:p>
          <a:p>
            <a:pPr marL="0" indent="0">
              <a:buNone/>
            </a:pPr>
            <a:r>
              <a:rPr lang="en-GB" sz="1500" b="0" dirty="0">
                <a:effectLst/>
                <a:latin typeface="Consolas" panose="020B0609020204030204" pitchFamily="49" charset="0"/>
              </a:rPr>
              <a:t>      </a:t>
            </a:r>
            <a:r>
              <a:rPr lang="en-GB" sz="1500" b="0" dirty="0" err="1">
                <a:effectLst/>
                <a:latin typeface="Consolas" panose="020B0609020204030204" pitchFamily="49" charset="0"/>
              </a:rPr>
              <a:t>const</a:t>
            </a:r>
            <a:r>
              <a:rPr lang="en-GB" sz="1500" b="0" dirty="0">
                <a:effectLst/>
                <a:latin typeface="Consolas" panose="020B0609020204030204" pitchFamily="49" charset="0"/>
              </a:rPr>
              <a:t> client: </a:t>
            </a:r>
            <a:r>
              <a:rPr lang="en-GB" sz="1500" b="0" dirty="0" err="1">
                <a:effectLst/>
                <a:latin typeface="Consolas" panose="020B0609020204030204" pitchFamily="49" charset="0"/>
              </a:rPr>
              <a:t>AadHttpClient</a:t>
            </a:r>
            <a:r>
              <a:rPr lang="en-GB" sz="1500" b="0" dirty="0">
                <a:effectLst/>
                <a:latin typeface="Consolas" panose="020B0609020204030204" pitchFamily="49" charset="0"/>
              </a:rPr>
              <a:t> = await </a:t>
            </a:r>
            <a:r>
              <a:rPr lang="en-GB" sz="1500" b="0" dirty="0" err="1">
                <a:effectLst/>
                <a:latin typeface="Consolas" panose="020B0609020204030204" pitchFamily="49" charset="0"/>
              </a:rPr>
              <a:t>this.wpContext.aadHttpClientFactory.getClient</a:t>
            </a:r>
            <a:r>
              <a:rPr lang="en-GB" sz="1500" b="0" dirty="0">
                <a:effectLst/>
                <a:latin typeface="Consolas" panose="020B0609020204030204" pitchFamily="49" charset="0"/>
              </a:rPr>
              <a:t>(</a:t>
            </a:r>
            <a:r>
              <a:rPr lang="en-GB" sz="1500" b="0" dirty="0" err="1">
                <a:effectLst/>
                <a:latin typeface="Consolas" panose="020B0609020204030204" pitchFamily="49" charset="0"/>
              </a:rPr>
              <a:t>apiUrl</a:t>
            </a:r>
            <a:r>
              <a:rPr lang="en-GB" sz="1500" b="0" dirty="0">
                <a:effectLst/>
                <a:latin typeface="Consolas" panose="020B0609020204030204" pitchFamily="49" charset="0"/>
              </a:rPr>
              <a:t>);</a:t>
            </a:r>
          </a:p>
          <a:p>
            <a:pPr marL="0" indent="0">
              <a:buNone/>
            </a:pPr>
            <a:r>
              <a:rPr lang="en-GB" sz="1500" b="0" dirty="0">
                <a:effectLst/>
                <a:latin typeface="Consolas" panose="020B0609020204030204" pitchFamily="49" charset="0"/>
              </a:rPr>
              <a:t>      </a:t>
            </a:r>
            <a:r>
              <a:rPr lang="en-GB" sz="1500" b="0" dirty="0" err="1">
                <a:effectLst/>
                <a:latin typeface="Consolas" panose="020B0609020204030204" pitchFamily="49" charset="0"/>
              </a:rPr>
              <a:t>const</a:t>
            </a:r>
            <a:r>
              <a:rPr lang="en-GB" sz="1500" b="0" dirty="0">
                <a:effectLst/>
                <a:latin typeface="Consolas" panose="020B0609020204030204" pitchFamily="49" charset="0"/>
              </a:rPr>
              <a:t> response: </a:t>
            </a:r>
            <a:r>
              <a:rPr lang="en-GB" sz="1500" b="0" dirty="0" err="1">
                <a:effectLst/>
                <a:latin typeface="Consolas" panose="020B0609020204030204" pitchFamily="49" charset="0"/>
              </a:rPr>
              <a:t>HttpClientResponse</a:t>
            </a:r>
            <a:r>
              <a:rPr lang="en-GB" sz="1500" b="0" dirty="0">
                <a:effectLst/>
                <a:latin typeface="Consolas" panose="020B0609020204030204" pitchFamily="49" charset="0"/>
              </a:rPr>
              <a:t> = await </a:t>
            </a:r>
            <a:r>
              <a:rPr lang="en-GB" sz="1500" b="0" dirty="0" err="1">
                <a:effectLst/>
                <a:latin typeface="Consolas" panose="020B0609020204030204" pitchFamily="49" charset="0"/>
              </a:rPr>
              <a:t>client.post</a:t>
            </a:r>
            <a:r>
              <a:rPr lang="en-GB" sz="1500" b="0" dirty="0">
                <a:effectLst/>
                <a:latin typeface="Consolas" panose="020B0609020204030204" pitchFamily="49" charset="0"/>
              </a:rPr>
              <a:t>(</a:t>
            </a:r>
            <a:r>
              <a:rPr lang="en-GB" sz="1500" b="0" dirty="0" err="1">
                <a:effectLst/>
                <a:latin typeface="Consolas" panose="020B0609020204030204" pitchFamily="49" charset="0"/>
              </a:rPr>
              <a:t>apiUrl</a:t>
            </a:r>
            <a:r>
              <a:rPr lang="en-GB" sz="1500" b="0" dirty="0">
                <a:effectLst/>
                <a:latin typeface="Consolas" panose="020B0609020204030204" pitchFamily="49" charset="0"/>
              </a:rPr>
              <a:t>, AadHttpClient.configurations.v1, options);</a:t>
            </a:r>
          </a:p>
          <a:p>
            <a:pPr marL="0" indent="0">
              <a:buNone/>
            </a:pPr>
            <a:r>
              <a:rPr lang="en-GB" sz="1500" b="0" dirty="0">
                <a:effectLst/>
                <a:latin typeface="Consolas" panose="020B0609020204030204" pitchFamily="49" charset="0"/>
              </a:rPr>
              <a:t>      </a:t>
            </a:r>
            <a:r>
              <a:rPr lang="en-GB" sz="1500" b="0" dirty="0" err="1">
                <a:effectLst/>
                <a:latin typeface="Consolas" panose="020B0609020204030204" pitchFamily="49" charset="0"/>
              </a:rPr>
              <a:t>const</a:t>
            </a:r>
            <a:r>
              <a:rPr lang="en-GB" sz="1500" b="0" dirty="0">
                <a:effectLst/>
                <a:latin typeface="Consolas" panose="020B0609020204030204" pitchFamily="49" charset="0"/>
              </a:rPr>
              <a:t> result: any[] = await </a:t>
            </a:r>
            <a:r>
              <a:rPr lang="en-GB" sz="1500" b="0" dirty="0" err="1">
                <a:effectLst/>
                <a:latin typeface="Consolas" panose="020B0609020204030204" pitchFamily="49" charset="0"/>
              </a:rPr>
              <a:t>response.json</a:t>
            </a:r>
            <a:r>
              <a:rPr lang="en-GB" sz="1500" b="0" dirty="0">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1823454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055_Office Template 2012 - 16x9 - White Backgroun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810</Words>
  <Application>Microsoft Office PowerPoint</Application>
  <PresentationFormat>Widescreen</PresentationFormat>
  <Paragraphs>108</Paragraphs>
  <Slides>15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Consolas</vt:lpstr>
      <vt:lpstr>Segoe UI</vt:lpstr>
      <vt:lpstr>Segoe UI Light</vt:lpstr>
      <vt:lpstr>Segoe UI Semibold</vt:lpstr>
      <vt:lpstr>Wingdings</vt:lpstr>
      <vt:lpstr>Office Theme</vt:lpstr>
      <vt:lpstr>5-30055_Office Template 2012 - 16x9 - White Background</vt:lpstr>
      <vt:lpstr>Securely connect to SharePoint online from Azure Function by Joel Rodrigues</vt:lpstr>
      <vt:lpstr>Our Sponsors</vt:lpstr>
      <vt:lpstr>PowerPoint Presentation</vt:lpstr>
      <vt:lpstr>Typical scenario to consider</vt:lpstr>
      <vt:lpstr>Connect to SharePoint using Azure AD app and certificate</vt:lpstr>
      <vt:lpstr>Function Code</vt:lpstr>
      <vt:lpstr>When you create a new Function…</vt:lpstr>
      <vt:lpstr>By default, everyone… so we need to secure it</vt:lpstr>
      <vt:lpstr>Connect to Function from SPFx</vt:lpstr>
      <vt:lpstr>Connect from Logic App or PowerAutomate</vt:lpstr>
      <vt:lpstr>Demo</vt:lpstr>
      <vt:lpstr>Recommendation Using a Function template solution to:</vt:lpstr>
      <vt:lpstr>Resources</vt:lpstr>
      <vt:lpstr>Our Sponsors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 Azure Functions</dc:title>
  <dc:creator>Joel Rodrigues</dc:creator>
  <cp:lastModifiedBy>Joel Rodrigues</cp:lastModifiedBy>
  <cp:revision>40</cp:revision>
  <dcterms:created xsi:type="dcterms:W3CDTF">2021-06-25T10:42:28Z</dcterms:created>
  <dcterms:modified xsi:type="dcterms:W3CDTF">2021-11-13T15:52:48Z</dcterms:modified>
</cp:coreProperties>
</file>