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Lst>
  <p:notesMasterIdLst>
    <p:notesMasterId r:id="rId23"/>
  </p:notesMasterIdLst>
  <p:handoutMasterIdLst>
    <p:handoutMasterId r:id="rId24"/>
  </p:handoutMasterIdLst>
  <p:sldIdLst>
    <p:sldId id="1242" r:id="rId5"/>
    <p:sldId id="1379" r:id="rId6"/>
    <p:sldId id="1372" r:id="rId7"/>
    <p:sldId id="1364" r:id="rId8"/>
    <p:sldId id="1299" r:id="rId9"/>
    <p:sldId id="1369" r:id="rId10"/>
    <p:sldId id="1382" r:id="rId11"/>
    <p:sldId id="1383" r:id="rId12"/>
    <p:sldId id="1340" r:id="rId13"/>
    <p:sldId id="1384" r:id="rId14"/>
    <p:sldId id="1385" r:id="rId15"/>
    <p:sldId id="1386" r:id="rId16"/>
    <p:sldId id="1387" r:id="rId17"/>
    <p:sldId id="1388" r:id="rId18"/>
    <p:sldId id="1348" r:id="rId19"/>
    <p:sldId id="1389" r:id="rId20"/>
    <p:sldId id="1381" r:id="rId21"/>
    <p:sldId id="1314" r:id="rId22"/>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79"/>
            <p14:sldId id="1372"/>
            <p14:sldId id="1364"/>
            <p14:sldId id="1299"/>
            <p14:sldId id="1369"/>
            <p14:sldId id="1382"/>
            <p14:sldId id="1383"/>
            <p14:sldId id="1340"/>
            <p14:sldId id="1384"/>
            <p14:sldId id="1385"/>
            <p14:sldId id="1386"/>
            <p14:sldId id="1387"/>
            <p14:sldId id="1388"/>
            <p14:sldId id="1348"/>
            <p14:sldId id="1389"/>
            <p14:sldId id="1381"/>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C"/>
    <a:srgbClr val="BFBFBF"/>
    <a:srgbClr val="5B1F54"/>
    <a:srgbClr val="969696"/>
    <a:srgbClr val="0072C6"/>
    <a:srgbClr val="072D6F"/>
    <a:srgbClr val="EB3C00"/>
    <a:srgbClr val="0088EE"/>
    <a:srgbClr val="2D82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2A1005-E3BB-4193-A603-D59FBBC852EC}" v="38" dt="2021-11-15T15:06:43.1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4824" autoAdjust="0"/>
  </p:normalViewPr>
  <p:slideViewPr>
    <p:cSldViewPr snapToGrid="0">
      <p:cViewPr varScale="1">
        <p:scale>
          <a:sx n="145" d="100"/>
          <a:sy n="145" d="100"/>
        </p:scale>
        <p:origin x="180" y="50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Office 365</a:t>
            </a:r>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Office 365</a:t>
            </a:r>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11/15/2021</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solidFill>
                  <a:prstClr val="black"/>
                </a:solidFill>
              </a:rPr>
              <a:t>Microsoft Office</a:t>
            </a: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11/15/2021</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11/15/2021</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11/15/2021</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13</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30551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4078284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11/15/2021</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Light" pitchFamily="34" charset="0"/>
              </a:rPr>
            </a:br>
            <a:r>
              <a:rPr lang="en-US">
                <a:solidFill>
                  <a:srgbClr val="000000"/>
                </a:solidFill>
                <a:latin typeface="Segoe UI Light" pitchFamily="34" charset="0"/>
              </a:rPr>
              <a:t>MICROSOFT MAKES NO WARRANTIES, EXPRESS, IMPLIED OR STATUTORY, AS TO THE INFORMATION IN THIS PRESENTATION.</a:t>
            </a:r>
            <a:endParaRPr lang="en-US" dirty="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18</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pic>
        <p:nvPicPr>
          <p:cNvPr id="3" name="Picture 2" descr="Logo&#10;&#10;Description automatically generated">
            <a:extLst>
              <a:ext uri="{FF2B5EF4-FFF2-40B4-BE49-F238E27FC236}">
                <a16:creationId xmlns:a16="http://schemas.microsoft.com/office/drawing/2014/main" id="{29E216BA-A677-4771-A7F9-E2FAFCA8F10B}"/>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1852815"/>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solidFill>
                  <a:schemeClr val="tx1">
                    <a:lumMod val="75000"/>
                    <a:lumOff val="25000"/>
                  </a:schemeClr>
                </a:soli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6277928" y="1447800"/>
            <a:ext cx="5394960" cy="2222147"/>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solidFill>
                  <a:schemeClr val="tx1">
                    <a:lumMod val="75000"/>
                    <a:lumOff val="25000"/>
                  </a:schemeClr>
                </a:solidFill>
                <a:latin typeface="+mj-lt"/>
                <a:ea typeface="+mn-ea"/>
                <a:cs typeface="+mn-cs"/>
              </a:defRPr>
            </a:lvl1pPr>
            <a:lvl2pPr marL="635000" indent="-342900">
              <a:defRPr lang="en-US" sz="2000" kern="1200" spc="0" baseline="0" dirty="0" smtClean="0">
                <a:solidFill>
                  <a:schemeClr val="tx1">
                    <a:lumMod val="75000"/>
                    <a:lumOff val="25000"/>
                  </a:schemeClr>
                </a:solidFill>
                <a:latin typeface="+mn-lt"/>
                <a:ea typeface="+mn-ea"/>
                <a:cs typeface="+mn-cs"/>
              </a:defRPr>
            </a:lvl2pPr>
            <a:lvl3pPr marL="863600" indent="-342900">
              <a:defRPr lang="en-US" sz="2000" kern="1200" spc="0" baseline="0" dirty="0" smtClean="0">
                <a:solidFill>
                  <a:schemeClr val="tx1">
                    <a:lumMod val="75000"/>
                    <a:lumOff val="25000"/>
                  </a:schemeClr>
                </a:solidFill>
                <a:latin typeface="+mn-lt"/>
                <a:ea typeface="+mn-ea"/>
                <a:cs typeface="+mn-cs"/>
              </a:defRPr>
            </a:lvl3pPr>
            <a:lvl4pPr marL="1028700" indent="-342900">
              <a:defRPr lang="en-US" sz="2000" kern="1200" spc="0" baseline="0" dirty="0" smtClean="0">
                <a:solidFill>
                  <a:schemeClr val="tx1">
                    <a:lumMod val="75000"/>
                    <a:lumOff val="25000"/>
                  </a:schemeClr>
                </a:solidFill>
                <a:latin typeface="+mn-lt"/>
                <a:ea typeface="+mn-ea"/>
                <a:cs typeface="+mn-cs"/>
              </a:defRPr>
            </a:lvl4pPr>
            <a:lvl5pPr marL="1206500" indent="-342900">
              <a:defRPr lang="en-US" sz="2000" kern="1200" spc="0" baseline="0" dirty="0">
                <a:solidFill>
                  <a:schemeClr val="tx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a:t>Fifth level</a:t>
            </a:r>
          </a:p>
        </p:txBody>
      </p:sp>
      <p:pic>
        <p:nvPicPr>
          <p:cNvPr id="3" name="Picture 2" descr="Logo&#10;&#10;Description automatically generated">
            <a:extLst>
              <a:ext uri="{FF2B5EF4-FFF2-40B4-BE49-F238E27FC236}">
                <a16:creationId xmlns:a16="http://schemas.microsoft.com/office/drawing/2014/main" id="{F3C43335-73CE-4FF4-BF58-248B7BA83F13}"/>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solidFill>
                  <a:schemeClr val="tx1">
                    <a:lumMod val="75000"/>
                    <a:lumOff val="25000"/>
                  </a:schemeClr>
                </a:soli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a:t>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pic>
        <p:nvPicPr>
          <p:cNvPr id="2" name="Picture 1" descr="Logo&#10;&#10;Description automatically generated">
            <a:extLst>
              <a:ext uri="{FF2B5EF4-FFF2-40B4-BE49-F238E27FC236}">
                <a16:creationId xmlns:a16="http://schemas.microsoft.com/office/drawing/2014/main" id="{BFA595C8-099B-40A0-AD6C-DACA8D9DD917}"/>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96721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solidFill>
                  <a:schemeClr val="tx1">
                    <a:lumMod val="75000"/>
                    <a:lumOff val="25000"/>
                  </a:schemeClr>
                </a:soli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a:t>Edit Master text styles</a:t>
            </a:r>
          </a:p>
        </p:txBody>
      </p:sp>
      <p:pic>
        <p:nvPicPr>
          <p:cNvPr id="2" name="Picture 1" descr="Logo&#10;&#10;Description automatically generated">
            <a:extLst>
              <a:ext uri="{FF2B5EF4-FFF2-40B4-BE49-F238E27FC236}">
                <a16:creationId xmlns:a16="http://schemas.microsoft.com/office/drawing/2014/main" id="{0A8D1862-6E1A-4E19-B2FB-EE8645AD12AC}"/>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385724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solidFill>
                  <a:schemeClr val="tx1">
                    <a:lumMod val="75000"/>
                    <a:lumOff val="25000"/>
                  </a:schemeClr>
                </a:soli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2" name="Picture 1" descr="Logo&#10;&#10;Description automatically generated">
            <a:extLst>
              <a:ext uri="{FF2B5EF4-FFF2-40B4-BE49-F238E27FC236}">
                <a16:creationId xmlns:a16="http://schemas.microsoft.com/office/drawing/2014/main" id="{AE532D84-5230-4839-9978-41919FE6D68F}"/>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132375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solidFill>
                  <a:schemeClr val="tx1">
                    <a:lumMod val="75000"/>
                    <a:lumOff val="25000"/>
                  </a:schemeClr>
                </a:soli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a:t>Edit Master text styles</a:t>
            </a:r>
          </a:p>
        </p:txBody>
      </p:sp>
      <p:pic>
        <p:nvPicPr>
          <p:cNvPr id="4" name="Picture 3" descr="Logo&#10;&#10;Description automatically generated">
            <a:extLst>
              <a:ext uri="{FF2B5EF4-FFF2-40B4-BE49-F238E27FC236}">
                <a16:creationId xmlns:a16="http://schemas.microsoft.com/office/drawing/2014/main" id="{1F6D0062-7B83-4E94-85AE-1AF0AD2A6DF3}"/>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123502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2" name="Picture 1" descr="Logo&#10;&#10;Description automatically generated">
            <a:extLst>
              <a:ext uri="{FF2B5EF4-FFF2-40B4-BE49-F238E27FC236}">
                <a16:creationId xmlns:a16="http://schemas.microsoft.com/office/drawing/2014/main" id="{CAE7354B-88A6-4CD4-BB83-B998893BD926}"/>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2692672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2" name="Picture 1" descr="Logo&#10;&#10;Description automatically generated">
            <a:extLst>
              <a:ext uri="{FF2B5EF4-FFF2-40B4-BE49-F238E27FC236}">
                <a16:creationId xmlns:a16="http://schemas.microsoft.com/office/drawing/2014/main" id="{266FC1FE-A116-4837-A0B4-EC9B25C7F9EF}"/>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1493925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2795969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Edit Master text styles</a:t>
            </a:r>
          </a:p>
        </p:txBody>
      </p:sp>
      <p:pic>
        <p:nvPicPr>
          <p:cNvPr id="3" name="Picture 2" descr="Logo&#10;&#10;Description automatically generated">
            <a:extLst>
              <a:ext uri="{FF2B5EF4-FFF2-40B4-BE49-F238E27FC236}">
                <a16:creationId xmlns:a16="http://schemas.microsoft.com/office/drawing/2014/main" id="{14D9161F-D7DB-41B9-AC9F-BB61A93A757D}"/>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3" name="Picture 2" descr="Logo&#10;&#10;Description automatically generated">
            <a:extLst>
              <a:ext uri="{FF2B5EF4-FFF2-40B4-BE49-F238E27FC236}">
                <a16:creationId xmlns:a16="http://schemas.microsoft.com/office/drawing/2014/main" id="{083DCCFA-D3C6-407D-B6DE-85A97CB58DAF}"/>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9" name="Rectangle 1"/>
          <p:cNvSpPr/>
          <p:nvPr userDrawn="1"/>
        </p:nvSpPr>
        <p:spPr bwMode="auto">
          <a:xfrm flipH="1">
            <a:off x="-3" y="0"/>
            <a:ext cx="12188827"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69000" y="2339546"/>
            <a:ext cx="8822964" cy="2837529"/>
          </a:xfr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baseline="0" dirty="0">
                <a:solidFill>
                  <a:srgbClr val="FFFFFF"/>
                </a:solidFill>
                <a:latin typeface="Segoe UI Light"/>
                <a:cs typeface="+mn-cs"/>
              </a:defRPr>
            </a:lvl1pPr>
          </a:lstStyle>
          <a:p>
            <a:pPr marL="0" lvl="0"/>
            <a:r>
              <a:rPr lang="en-US" dirty="0"/>
              <a:t>Speaker Name</a:t>
            </a:r>
            <a:br>
              <a:rPr lang="en-US" dirty="0"/>
            </a:br>
            <a:r>
              <a:rPr lang="en-US" dirty="0"/>
              <a:t>Session Title</a:t>
            </a: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pic>
        <p:nvPicPr>
          <p:cNvPr id="5" name="Picture 4" descr="Logo&#10;&#10;Description automatically generated">
            <a:extLst>
              <a:ext uri="{FF2B5EF4-FFF2-40B4-BE49-F238E27FC236}">
                <a16:creationId xmlns:a16="http://schemas.microsoft.com/office/drawing/2014/main" id="{E132FD2F-544E-4650-9B44-D2A747A284EB}"/>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4DFF63B9-7BE7-42DD-B2FA-C06149A92E5D}"/>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Logo&#10;&#10;Description automatically generated">
            <a:extLst>
              <a:ext uri="{FF2B5EF4-FFF2-40B4-BE49-F238E27FC236}">
                <a16:creationId xmlns:a16="http://schemas.microsoft.com/office/drawing/2014/main" id="{A6044FC1-4A9E-4F43-B07B-41E8A0F51D66}"/>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solidFill>
                  <a:schemeClr val="tx1">
                    <a:lumMod val="75000"/>
                    <a:lumOff val="25000"/>
                  </a:schemeClr>
                </a:solidFill>
                <a:latin typeface="+mj-lt"/>
                <a:ea typeface="+mn-ea"/>
                <a:cs typeface="+mn-cs"/>
              </a:defRPr>
            </a:lvl1pPr>
          </a:lstStyle>
          <a:p>
            <a:pPr marL="0" lvl="0" indent="0" algn="l" defTabSz="895619" rtl="0" eaLnBrk="1" latinLnBrk="0" hangingPunct="1">
              <a:spcBef>
                <a:spcPct val="20000"/>
              </a:spcBef>
            </a:pPr>
            <a:r>
              <a:rPr lang="en-US" dirty="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a:t>Click to edit Master title style</a:t>
            </a:r>
            <a:endParaRPr lang="en-US" dirty="0"/>
          </a:p>
        </p:txBody>
      </p:sp>
      <p:pic>
        <p:nvPicPr>
          <p:cNvPr id="2" name="Picture 1" descr="Logo&#10;&#10;Description automatically generated">
            <a:extLst>
              <a:ext uri="{FF2B5EF4-FFF2-40B4-BE49-F238E27FC236}">
                <a16:creationId xmlns:a16="http://schemas.microsoft.com/office/drawing/2014/main" id="{D2BE4880-3BC1-407B-9D2E-2E5A97373123}"/>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spTree>
    <p:extLst>
      <p:ext uri="{BB962C8B-B14F-4D97-AF65-F5344CB8AC3E}">
        <p14:creationId xmlns:p14="http://schemas.microsoft.com/office/powerpoint/2010/main" val="19633120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5" name="Picture 4" descr="A picture containing logo&#10;&#10;Description automatically generated">
            <a:extLst>
              <a:ext uri="{FF2B5EF4-FFF2-40B4-BE49-F238E27FC236}">
                <a16:creationId xmlns:a16="http://schemas.microsoft.com/office/drawing/2014/main" id="{F0353E03-6D92-4F12-945A-117043009FE3}"/>
              </a:ext>
            </a:extLst>
          </p:cNvPr>
          <p:cNvPicPr>
            <a:picLocks noChangeAspect="1"/>
          </p:cNvPicPr>
          <p:nvPr userDrawn="1"/>
        </p:nvPicPr>
        <p:blipFill>
          <a:blip r:embed="rId2"/>
          <a:stretch>
            <a:fillRect/>
          </a:stretch>
        </p:blipFill>
        <p:spPr>
          <a:xfrm>
            <a:off x="10249593" y="6444788"/>
            <a:ext cx="1580610" cy="243902"/>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lumMod val="85000"/>
                    <a:lumOff val="15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rgbClr val="00B0F0"/>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a:t>Edit Master text styles</a:t>
            </a:r>
          </a:p>
        </p:txBody>
      </p:sp>
      <p:pic>
        <p:nvPicPr>
          <p:cNvPr id="9" name="Picture 8" descr="Logo&#10;&#10;Description automatically generated">
            <a:extLst>
              <a:ext uri="{FF2B5EF4-FFF2-40B4-BE49-F238E27FC236}">
                <a16:creationId xmlns:a16="http://schemas.microsoft.com/office/drawing/2014/main" id="{21B5B995-43A3-4EFD-99E1-DD3AA7FBB1B1}"/>
              </a:ext>
            </a:extLst>
          </p:cNvPr>
          <p:cNvPicPr>
            <a:picLocks noChangeAspect="1"/>
          </p:cNvPicPr>
          <p:nvPr/>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solidFill>
                  <a:schemeClr val="tx1">
                    <a:lumMod val="75000"/>
                    <a:lumOff val="25000"/>
                  </a:schemeClr>
                </a:solidFill>
              </a:defRPr>
            </a:lvl2pPr>
            <a:lvl3pPr marL="231775" indent="0">
              <a:buNone/>
              <a:defRPr sz="2000">
                <a:solidFill>
                  <a:schemeClr val="tx1">
                    <a:lumMod val="75000"/>
                    <a:lumOff val="25000"/>
                  </a:schemeClr>
                </a:solidFill>
              </a:defRPr>
            </a:lvl3pPr>
            <a:lvl4pPr marL="457200" indent="0">
              <a:buNone/>
              <a:defRPr sz="2000">
                <a:solidFill>
                  <a:schemeClr val="tx1">
                    <a:lumMod val="75000"/>
                    <a:lumOff val="25000"/>
                  </a:schemeClr>
                </a:solidFill>
              </a:defRPr>
            </a:lvl4pPr>
            <a:lvl5pPr marL="693738" indent="0">
              <a:buNone/>
              <a:defRPr sz="200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2" name="Picture 1" descr="Logo&#10;&#10;Description automatically generated">
            <a:extLst>
              <a:ext uri="{FF2B5EF4-FFF2-40B4-BE49-F238E27FC236}">
                <a16:creationId xmlns:a16="http://schemas.microsoft.com/office/drawing/2014/main" id="{C981D463-93FA-47F3-9990-FB60BD07FD19}"/>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solidFill>
                  <a:schemeClr val="tx1">
                    <a:lumMod val="75000"/>
                    <a:lumOff val="25000"/>
                  </a:schemeClr>
                </a:solidFill>
                <a:latin typeface="+mj-lt"/>
              </a:defRPr>
            </a:lvl1pPr>
            <a:lvl2pPr marL="0" indent="0">
              <a:buNone/>
              <a:defRPr sz="2000">
                <a:solidFill>
                  <a:schemeClr val="tx1">
                    <a:lumMod val="75000"/>
                    <a:lumOff val="25000"/>
                  </a:schemeClr>
                </a:solidFill>
              </a:defRPr>
            </a:lvl2pPr>
            <a:lvl3pPr marL="231775" indent="0">
              <a:buNone/>
              <a:defRPr sz="2000">
                <a:solidFill>
                  <a:schemeClr val="tx1">
                    <a:lumMod val="75000"/>
                    <a:lumOff val="25000"/>
                  </a:schemeClr>
                </a:solidFill>
              </a:defRPr>
            </a:lvl3pPr>
            <a:lvl4pPr marL="457200" indent="0">
              <a:buNone/>
              <a:defRPr sz="2000">
                <a:solidFill>
                  <a:schemeClr val="tx1">
                    <a:lumMod val="75000"/>
                    <a:lumOff val="25000"/>
                  </a:schemeClr>
                </a:solidFill>
              </a:defRPr>
            </a:lvl4pPr>
            <a:lvl5pPr marL="693738" indent="0">
              <a:buNone/>
              <a:defRPr sz="200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2" name="Picture 1" descr="Logo&#10;&#10;Description automatically generated">
            <a:extLst>
              <a:ext uri="{FF2B5EF4-FFF2-40B4-BE49-F238E27FC236}">
                <a16:creationId xmlns:a16="http://schemas.microsoft.com/office/drawing/2014/main" id="{30F0B28B-5584-425D-B310-70C1E5FA2037}"/>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descr="Logo&#10;&#10;Description automatically generated">
            <a:extLst>
              <a:ext uri="{FF2B5EF4-FFF2-40B4-BE49-F238E27FC236}">
                <a16:creationId xmlns:a16="http://schemas.microsoft.com/office/drawing/2014/main" id="{37059E9B-8B0C-4F7A-9DAB-BE959300268E}"/>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tx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pic>
        <p:nvPicPr>
          <p:cNvPr id="3" name="Picture 2" descr="Logo&#10;&#10;Description automatically generated">
            <a:extLst>
              <a:ext uri="{FF2B5EF4-FFF2-40B4-BE49-F238E27FC236}">
                <a16:creationId xmlns:a16="http://schemas.microsoft.com/office/drawing/2014/main" id="{230A339B-ED11-4C94-A966-BB7C9A4DE133}"/>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lumMod val="75000"/>
                    <a:lumOff val="25000"/>
                  </a:schemeClr>
                </a:solidFill>
                <a:latin typeface="+mj-lt"/>
              </a:defRPr>
            </a:lvl1pPr>
            <a:lvl2pPr marL="0" indent="0">
              <a:buNone/>
              <a:defRPr sz="2000">
                <a:solidFill>
                  <a:schemeClr val="tx1">
                    <a:lumMod val="75000"/>
                    <a:lumOff val="25000"/>
                  </a:schemeClr>
                </a:solidFill>
              </a:defRPr>
            </a:lvl2pPr>
            <a:lvl3pPr marL="233363" indent="0">
              <a:buNone/>
              <a:defRPr sz="2000">
                <a:solidFill>
                  <a:schemeClr val="tx1">
                    <a:lumMod val="75000"/>
                    <a:lumOff val="25000"/>
                  </a:schemeClr>
                </a:solidFill>
              </a:defRPr>
            </a:lvl3pPr>
            <a:lvl4pPr marL="457200" indent="0">
              <a:buNone/>
              <a:defRPr sz="2000">
                <a:solidFill>
                  <a:schemeClr val="tx1">
                    <a:lumMod val="75000"/>
                    <a:lumOff val="25000"/>
                  </a:schemeClr>
                </a:solidFill>
              </a:defRPr>
            </a:lvl4pPr>
            <a:lvl5pPr marL="693738" indent="0">
              <a:buNone/>
              <a:defRPr sz="200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lumMod val="75000"/>
                    <a:lumOff val="25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tx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3" name="Picture 2" descr="Logo&#10;&#10;Description automatically generated">
            <a:extLst>
              <a:ext uri="{FF2B5EF4-FFF2-40B4-BE49-F238E27FC236}">
                <a16:creationId xmlns:a16="http://schemas.microsoft.com/office/drawing/2014/main" id="{42500ED0-E51B-4B8E-BEF9-ABBD5EE51443}"/>
              </a:ext>
            </a:extLst>
          </p:cNvPr>
          <p:cNvPicPr>
            <a:picLocks noChangeAspect="1"/>
          </p:cNvPicPr>
          <p:nvPr userDrawn="1"/>
        </p:nvPicPr>
        <p:blipFill>
          <a:blip r:embed="rId2"/>
          <a:stretch>
            <a:fillRect/>
          </a:stretch>
        </p:blipFill>
        <p:spPr>
          <a:xfrm>
            <a:off x="10215906" y="6424532"/>
            <a:ext cx="1765796" cy="269229"/>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41" r:id="rId15"/>
    <p:sldLayoutId id="2147484164" r:id="rId16"/>
    <p:sldLayoutId id="2147484142" r:id="rId17"/>
    <p:sldLayoutId id="2147484143" r:id="rId18"/>
    <p:sldLayoutId id="2147484092" r:id="rId19"/>
    <p:sldLayoutId id="2147484148" r:id="rId20"/>
    <p:sldLayoutId id="2147484093" r:id="rId21"/>
    <p:sldLayoutId id="2147484277" r:id="rId22"/>
    <p:sldLayoutId id="2147484094" r:id="rId23"/>
    <p:sldLayoutId id="2147484291" r:id="rId24"/>
    <p:sldLayoutId id="2147484096" r:id="rId25"/>
    <p:sldLayoutId id="2147484292" r:id="rId26"/>
    <p:sldLayoutId id="2147484293" r:id="rId27"/>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solidFill>
            <a:srgbClr val="00B0F0"/>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solidFill>
            <a:schemeClr val="tx1">
              <a:lumMod val="75000"/>
              <a:lumOff val="25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5.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27.png"/><Relationship Id="rId4" Type="http://schemas.openxmlformats.org/officeDocument/2006/relationships/image" Target="../media/image24.png"/><Relationship Id="rId9"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5" name="Title 24"/>
          <p:cNvSpPr>
            <a:spLocks noGrp="1"/>
          </p:cNvSpPr>
          <p:nvPr>
            <p:ph type="title"/>
          </p:nvPr>
        </p:nvSpPr>
        <p:spPr>
          <a:xfrm>
            <a:off x="0" y="4553877"/>
            <a:ext cx="12188825" cy="1956062"/>
          </a:xfrm>
          <a:gradFill>
            <a:gsLst>
              <a:gs pos="0">
                <a:schemeClr val="tx1">
                  <a:alpha val="0"/>
                </a:schemeClr>
              </a:gs>
              <a:gs pos="31000">
                <a:schemeClr val="tx1">
                  <a:alpha val="70000"/>
                </a:schemeClr>
              </a:gs>
              <a:gs pos="100000">
                <a:schemeClr val="tx1">
                  <a:alpha val="80000"/>
                </a:schemeClr>
              </a:gs>
            </a:gsLst>
            <a:lin ang="5400000" scaled="1"/>
          </a:gradFill>
        </p:spPr>
        <p:txBody>
          <a:bodyPr lIns="288000" tIns="72000" rIns="288000" bIns="72000"/>
          <a:lstStyle/>
          <a:p>
            <a:r>
              <a:rPr lang="en-US" sz="5400" dirty="0"/>
              <a:t>Superpowers in Teams thanks to Messaging extensions</a:t>
            </a:r>
            <a:br>
              <a:rPr lang="en-US" sz="5400" dirty="0"/>
            </a:br>
            <a:r>
              <a:rPr lang="en-US" sz="2800" dirty="0"/>
              <a:t>by Ferran Chopo</a:t>
            </a:r>
            <a:endParaRPr lang="en-US" sz="3200" dirty="0"/>
          </a:p>
        </p:txBody>
      </p:sp>
      <p:sp>
        <p:nvSpPr>
          <p:cNvPr id="6" name="TextBox 5"/>
          <p:cNvSpPr txBox="1"/>
          <p:nvPr/>
        </p:nvSpPr>
        <p:spPr>
          <a:xfrm>
            <a:off x="0" y="1161775"/>
            <a:ext cx="12181196" cy="307777"/>
          </a:xfrm>
          <a:prstGeom prst="rect">
            <a:avLst/>
          </a:prstGeom>
          <a:noFill/>
        </p:spPr>
        <p:txBody>
          <a:bodyPr wrap="square" lIns="0" tIns="0" rIns="0" bIns="0" rtlCol="0">
            <a:spAutoFit/>
          </a:bodyPr>
          <a:lstStyle/>
          <a:p>
            <a:pPr algn="ctr"/>
            <a:r>
              <a:rPr lang="en-US" sz="2000" spc="-70" dirty="0">
                <a:gradFill>
                  <a:gsLst>
                    <a:gs pos="2917">
                      <a:schemeClr val="bg2"/>
                    </a:gs>
                    <a:gs pos="95000">
                      <a:schemeClr val="bg2"/>
                    </a:gs>
                  </a:gsLst>
                  <a:lin ang="5400000" scaled="0"/>
                </a:gradFill>
              </a:rPr>
              <a:t>November 13</a:t>
            </a:r>
            <a:r>
              <a:rPr lang="en-US" sz="2000" spc="-70" baseline="30000" dirty="0">
                <a:gradFill>
                  <a:gsLst>
                    <a:gs pos="2917">
                      <a:schemeClr val="bg2"/>
                    </a:gs>
                    <a:gs pos="95000">
                      <a:schemeClr val="bg2"/>
                    </a:gs>
                  </a:gsLst>
                  <a:lin ang="5400000" scaled="0"/>
                </a:gradFill>
              </a:rPr>
              <a:t>th</a:t>
            </a:r>
            <a:r>
              <a:rPr lang="en-US" sz="2000" spc="-70" dirty="0">
                <a:gradFill>
                  <a:gsLst>
                    <a:gs pos="2917">
                      <a:schemeClr val="bg2"/>
                    </a:gs>
                    <a:gs pos="95000">
                      <a:schemeClr val="bg2"/>
                    </a:gs>
                  </a:gsLst>
                  <a:lin ang="5400000" scaled="0"/>
                </a:gradFill>
              </a:rPr>
              <a:t>, 2021</a:t>
            </a:r>
          </a:p>
        </p:txBody>
      </p:sp>
      <p:grpSp>
        <p:nvGrpSpPr>
          <p:cNvPr id="2" name="Group 1">
            <a:extLst>
              <a:ext uri="{FF2B5EF4-FFF2-40B4-BE49-F238E27FC236}">
                <a16:creationId xmlns:a16="http://schemas.microsoft.com/office/drawing/2014/main" id="{722F769D-D581-4ED0-91AD-5C94FF50044C}"/>
              </a:ext>
            </a:extLst>
          </p:cNvPr>
          <p:cNvGrpSpPr/>
          <p:nvPr/>
        </p:nvGrpSpPr>
        <p:grpSpPr>
          <a:xfrm>
            <a:off x="4690727" y="533066"/>
            <a:ext cx="2646157" cy="447909"/>
            <a:chOff x="4632004" y="616889"/>
            <a:chExt cx="2646157" cy="447909"/>
          </a:xfrm>
        </p:grpSpPr>
        <p:pic>
          <p:nvPicPr>
            <p:cNvPr id="4" name="Picture 4" descr="A picture containing logo&#10;&#10;Description automatically generated">
              <a:extLst>
                <a:ext uri="{FF2B5EF4-FFF2-40B4-BE49-F238E27FC236}">
                  <a16:creationId xmlns:a16="http://schemas.microsoft.com/office/drawing/2014/main" id="{5EFBAF9A-7A23-4455-8160-0A22ADE344A4}"/>
                </a:ext>
              </a:extLst>
            </p:cNvPr>
            <p:cNvPicPr>
              <a:picLocks noChangeAspect="1"/>
            </p:cNvPicPr>
            <p:nvPr/>
          </p:nvPicPr>
          <p:blipFill rotWithShape="1">
            <a:blip r:embed="rId4"/>
            <a:srcRect r="76319"/>
            <a:stretch/>
          </p:blipFill>
          <p:spPr>
            <a:xfrm>
              <a:off x="4632004" y="616889"/>
              <a:ext cx="686914" cy="447909"/>
            </a:xfrm>
            <a:prstGeom prst="rect">
              <a:avLst/>
            </a:prstGeom>
          </p:spPr>
        </p:pic>
        <p:sp>
          <p:nvSpPr>
            <p:cNvPr id="5" name="TextBox 4">
              <a:extLst>
                <a:ext uri="{FF2B5EF4-FFF2-40B4-BE49-F238E27FC236}">
                  <a16:creationId xmlns:a16="http://schemas.microsoft.com/office/drawing/2014/main" id="{8A035435-3E07-4BEC-BD8A-F19BE1853C42}"/>
                </a:ext>
              </a:extLst>
            </p:cNvPr>
            <p:cNvSpPr txBox="1"/>
            <p:nvPr/>
          </p:nvSpPr>
          <p:spPr>
            <a:xfrm>
              <a:off x="5377641" y="757021"/>
              <a:ext cx="1900520" cy="307777"/>
            </a:xfrm>
            <a:prstGeom prst="rect">
              <a:avLst/>
            </a:prstGeom>
            <a:noFill/>
          </p:spPr>
          <p:txBody>
            <a:bodyPr wrap="none" lIns="0" tIns="0" rIns="0" bIns="0" rtlCol="0">
              <a:spAutoFit/>
            </a:bodyPr>
            <a:lstStyle/>
            <a:p>
              <a:r>
                <a:rPr lang="en-US" sz="2000" spc="-70" dirty="0">
                  <a:gradFill>
                    <a:gsLst>
                      <a:gs pos="2917">
                        <a:schemeClr val="bg2"/>
                      </a:gs>
                      <a:gs pos="95000">
                        <a:schemeClr val="bg2"/>
                      </a:gs>
                    </a:gsLst>
                    <a:lin ang="5400000" scaled="0"/>
                  </a:gradFill>
                </a:rPr>
                <a:t>collabdays | lisbon</a:t>
              </a:r>
            </a:p>
          </p:txBody>
        </p:sp>
      </p:gr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a:t>Action commands</a:t>
            </a:r>
            <a:endParaRPr lang="pt-PT" sz="4400" dirty="0"/>
          </a:p>
        </p:txBody>
      </p:sp>
      <p:pic>
        <p:nvPicPr>
          <p:cNvPr id="6" name="Picture 2" descr="messaging extension action command task module">
            <a:extLst>
              <a:ext uri="{FF2B5EF4-FFF2-40B4-BE49-F238E27FC236}">
                <a16:creationId xmlns:a16="http://schemas.microsoft.com/office/drawing/2014/main" id="{777FC626-D895-4EE7-BF70-A0C73E122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8" y="1807424"/>
            <a:ext cx="6878140" cy="387147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C79AFA20-008B-461A-9438-6B16297D096F}"/>
              </a:ext>
            </a:extLst>
          </p:cNvPr>
          <p:cNvPicPr>
            <a:picLocks noChangeAspect="1"/>
          </p:cNvPicPr>
          <p:nvPr/>
        </p:nvPicPr>
        <p:blipFill>
          <a:blip r:embed="rId3"/>
          <a:stretch>
            <a:fillRect/>
          </a:stretch>
        </p:blipFill>
        <p:spPr>
          <a:xfrm>
            <a:off x="7607418" y="2561421"/>
            <a:ext cx="3710756" cy="1739603"/>
          </a:xfrm>
          <a:prstGeom prst="rect">
            <a:avLst/>
          </a:prstGeom>
        </p:spPr>
      </p:pic>
    </p:spTree>
    <p:extLst>
      <p:ext uri="{BB962C8B-B14F-4D97-AF65-F5344CB8AC3E}">
        <p14:creationId xmlns:p14="http://schemas.microsoft.com/office/powerpoint/2010/main" val="12218105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a:t>Search commands</a:t>
            </a:r>
            <a:endParaRPr lang="pt-PT" sz="4400" dirty="0"/>
          </a:p>
        </p:txBody>
      </p:sp>
      <p:pic>
        <p:nvPicPr>
          <p:cNvPr id="8" name="Picture 2">
            <a:extLst>
              <a:ext uri="{FF2B5EF4-FFF2-40B4-BE49-F238E27FC236}">
                <a16:creationId xmlns:a16="http://schemas.microsoft.com/office/drawing/2014/main" id="{1C12089A-E25A-4B60-8681-6E8B1E164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28814" y="1690688"/>
            <a:ext cx="7407069" cy="415854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42AEE4E2-8DC9-4482-8659-19164FC3732A}"/>
              </a:ext>
            </a:extLst>
          </p:cNvPr>
          <p:cNvPicPr>
            <a:picLocks noChangeAspect="1"/>
          </p:cNvPicPr>
          <p:nvPr/>
        </p:nvPicPr>
        <p:blipFill>
          <a:blip r:embed="rId3"/>
          <a:stretch>
            <a:fillRect/>
          </a:stretch>
        </p:blipFill>
        <p:spPr>
          <a:xfrm>
            <a:off x="8622167" y="2188183"/>
            <a:ext cx="2032851" cy="3961786"/>
          </a:xfrm>
          <a:prstGeom prst="rect">
            <a:avLst/>
          </a:prstGeom>
        </p:spPr>
      </p:pic>
    </p:spTree>
    <p:extLst>
      <p:ext uri="{BB962C8B-B14F-4D97-AF65-F5344CB8AC3E}">
        <p14:creationId xmlns:p14="http://schemas.microsoft.com/office/powerpoint/2010/main" val="15427616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a:t>Link unfurling</a:t>
            </a:r>
            <a:endParaRPr lang="pt-PT" sz="4400" dirty="0"/>
          </a:p>
        </p:txBody>
      </p:sp>
      <p:pic>
        <p:nvPicPr>
          <p:cNvPr id="6" name="Picture 2">
            <a:extLst>
              <a:ext uri="{FF2B5EF4-FFF2-40B4-BE49-F238E27FC236}">
                <a16:creationId xmlns:a16="http://schemas.microsoft.com/office/drawing/2014/main" id="{7A2E0AEE-D72B-47C9-A663-3784FA8CD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38200" y="1401367"/>
            <a:ext cx="7205285" cy="477559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2">
            <a:extLst>
              <a:ext uri="{FF2B5EF4-FFF2-40B4-BE49-F238E27FC236}">
                <a16:creationId xmlns:a16="http://schemas.microsoft.com/office/drawing/2014/main" id="{F5A5E8F0-2F1A-4B3C-95C5-C816BDA0B403}"/>
              </a:ext>
            </a:extLst>
          </p:cNvPr>
          <p:cNvPicPr>
            <a:picLocks noChangeAspect="1"/>
          </p:cNvPicPr>
          <p:nvPr/>
        </p:nvPicPr>
        <p:blipFill>
          <a:blip r:embed="rId3"/>
          <a:stretch>
            <a:fillRect/>
          </a:stretch>
        </p:blipFill>
        <p:spPr>
          <a:xfrm>
            <a:off x="8308657" y="2518349"/>
            <a:ext cx="3182165" cy="2042362"/>
          </a:xfrm>
          <a:prstGeom prst="rect">
            <a:avLst/>
          </a:prstGeom>
        </p:spPr>
      </p:pic>
    </p:spTree>
    <p:extLst>
      <p:ext uri="{BB962C8B-B14F-4D97-AF65-F5344CB8AC3E}">
        <p14:creationId xmlns:p14="http://schemas.microsoft.com/office/powerpoint/2010/main" val="27099412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Architecture</a:t>
            </a:r>
          </a:p>
        </p:txBody>
      </p:sp>
    </p:spTree>
    <p:extLst>
      <p:ext uri="{BB962C8B-B14F-4D97-AF65-F5344CB8AC3E}">
        <p14:creationId xmlns:p14="http://schemas.microsoft.com/office/powerpoint/2010/main" val="6916485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a:t>Architecture</a:t>
            </a:r>
            <a:endParaRPr lang="pt-PT" sz="4400" dirty="0"/>
          </a:p>
        </p:txBody>
      </p:sp>
      <p:pic>
        <p:nvPicPr>
          <p:cNvPr id="8" name="Imagen 3">
            <a:extLst>
              <a:ext uri="{FF2B5EF4-FFF2-40B4-BE49-F238E27FC236}">
                <a16:creationId xmlns:a16="http://schemas.microsoft.com/office/drawing/2014/main" id="{C10E9F14-BBBA-4CD3-B0E4-EEA681ADB9B2}"/>
              </a:ext>
            </a:extLst>
          </p:cNvPr>
          <p:cNvPicPr>
            <a:picLocks noChangeAspect="1"/>
          </p:cNvPicPr>
          <p:nvPr/>
        </p:nvPicPr>
        <p:blipFill>
          <a:blip r:embed="rId2"/>
          <a:stretch>
            <a:fillRect/>
          </a:stretch>
        </p:blipFill>
        <p:spPr>
          <a:xfrm>
            <a:off x="4548569" y="1510094"/>
            <a:ext cx="958959" cy="1056811"/>
          </a:xfrm>
          <a:prstGeom prst="rect">
            <a:avLst/>
          </a:prstGeom>
        </p:spPr>
      </p:pic>
      <p:pic>
        <p:nvPicPr>
          <p:cNvPr id="9" name="Imagen 6" descr="Imagen que contiene Icono&#10;&#10;Descripción generada automáticamente">
            <a:extLst>
              <a:ext uri="{FF2B5EF4-FFF2-40B4-BE49-F238E27FC236}">
                <a16:creationId xmlns:a16="http://schemas.microsoft.com/office/drawing/2014/main" id="{886EE329-386C-4A01-BB65-BF9EA0764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675" y="1806451"/>
            <a:ext cx="654238" cy="654238"/>
          </a:xfrm>
          <a:prstGeom prst="rect">
            <a:avLst/>
          </a:prstGeom>
        </p:spPr>
      </p:pic>
      <p:sp>
        <p:nvSpPr>
          <p:cNvPr id="10" name="CuadroTexto 7">
            <a:extLst>
              <a:ext uri="{FF2B5EF4-FFF2-40B4-BE49-F238E27FC236}">
                <a16:creationId xmlns:a16="http://schemas.microsoft.com/office/drawing/2014/main" id="{BE9BF6D2-EC97-4D37-880D-937B0427A3B7}"/>
              </a:ext>
            </a:extLst>
          </p:cNvPr>
          <p:cNvSpPr txBox="1"/>
          <p:nvPr/>
        </p:nvSpPr>
        <p:spPr>
          <a:xfrm>
            <a:off x="6430697" y="2491013"/>
            <a:ext cx="1342193" cy="307777"/>
          </a:xfrm>
          <a:prstGeom prst="rect">
            <a:avLst/>
          </a:prstGeom>
          <a:noFill/>
        </p:spPr>
        <p:txBody>
          <a:bodyPr wrap="square" rtlCol="0">
            <a:spAutoFit/>
          </a:bodyPr>
          <a:lstStyle/>
          <a:p>
            <a:pPr algn="ctr"/>
            <a:r>
              <a:rPr lang="en-US" sz="1400" dirty="0">
                <a:solidFill>
                  <a:srgbClr val="7030A0"/>
                </a:solidFill>
              </a:rPr>
              <a:t>Teams App</a:t>
            </a:r>
          </a:p>
        </p:txBody>
      </p:sp>
      <p:pic>
        <p:nvPicPr>
          <p:cNvPr id="11" name="Picture 4" descr="Documentación para desarrolladores de plataformas de Microsoft Teams -  Teams | Microsoft Docs">
            <a:extLst>
              <a:ext uri="{FF2B5EF4-FFF2-40B4-BE49-F238E27FC236}">
                <a16:creationId xmlns:a16="http://schemas.microsoft.com/office/drawing/2014/main" id="{F8374BD7-06BB-470B-B2C3-6DC876EC3CF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4443" y="1718189"/>
            <a:ext cx="726512" cy="722708"/>
          </a:xfrm>
          <a:prstGeom prst="rect">
            <a:avLst/>
          </a:prstGeom>
          <a:noFill/>
          <a:extLst>
            <a:ext uri="{909E8E84-426E-40DD-AFC4-6F175D3DCCD1}">
              <a14:hiddenFill xmlns:a14="http://schemas.microsoft.com/office/drawing/2010/main">
                <a:solidFill>
                  <a:srgbClr val="FFFFFF"/>
                </a:solidFill>
              </a14:hiddenFill>
            </a:ext>
          </a:extLst>
        </p:spPr>
      </p:pic>
      <p:sp>
        <p:nvSpPr>
          <p:cNvPr id="12" name="Flecha: a la izquierda y derecha 9">
            <a:extLst>
              <a:ext uri="{FF2B5EF4-FFF2-40B4-BE49-F238E27FC236}">
                <a16:creationId xmlns:a16="http://schemas.microsoft.com/office/drawing/2014/main" id="{78D5279E-F53F-4E50-BD9A-6D5C8A5ED01D}"/>
              </a:ext>
            </a:extLst>
          </p:cNvPr>
          <p:cNvSpPr/>
          <p:nvPr/>
        </p:nvSpPr>
        <p:spPr>
          <a:xfrm>
            <a:off x="7584715" y="1946087"/>
            <a:ext cx="1013926" cy="253379"/>
          </a:xfrm>
          <a:prstGeom prst="lef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uadroTexto 10">
            <a:extLst>
              <a:ext uri="{FF2B5EF4-FFF2-40B4-BE49-F238E27FC236}">
                <a16:creationId xmlns:a16="http://schemas.microsoft.com/office/drawing/2014/main" id="{FA3EBF5B-901A-4855-AEA0-01EFACB15C82}"/>
              </a:ext>
            </a:extLst>
          </p:cNvPr>
          <p:cNvSpPr txBox="1"/>
          <p:nvPr/>
        </p:nvSpPr>
        <p:spPr>
          <a:xfrm>
            <a:off x="8351169" y="2491013"/>
            <a:ext cx="1342193" cy="307777"/>
          </a:xfrm>
          <a:prstGeom prst="rect">
            <a:avLst/>
          </a:prstGeom>
          <a:noFill/>
        </p:spPr>
        <p:txBody>
          <a:bodyPr wrap="square" rtlCol="0">
            <a:spAutoFit/>
          </a:bodyPr>
          <a:lstStyle/>
          <a:p>
            <a:pPr algn="ctr"/>
            <a:r>
              <a:rPr lang="en-US" sz="1400" dirty="0">
                <a:solidFill>
                  <a:srgbClr val="7030A0"/>
                </a:solidFill>
              </a:rPr>
              <a:t>Graph API</a:t>
            </a:r>
          </a:p>
        </p:txBody>
      </p:sp>
      <p:sp>
        <p:nvSpPr>
          <p:cNvPr id="14" name="Flecha: a la izquierda y derecha 11">
            <a:extLst>
              <a:ext uri="{FF2B5EF4-FFF2-40B4-BE49-F238E27FC236}">
                <a16:creationId xmlns:a16="http://schemas.microsoft.com/office/drawing/2014/main" id="{E58980CC-5B56-4A9B-A28F-B9C25A2B1E15}"/>
              </a:ext>
            </a:extLst>
          </p:cNvPr>
          <p:cNvSpPr/>
          <p:nvPr/>
        </p:nvSpPr>
        <p:spPr>
          <a:xfrm>
            <a:off x="5505112" y="1946088"/>
            <a:ext cx="1165738" cy="253379"/>
          </a:xfrm>
          <a:prstGeom prst="lef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lecha: a la izquierda y derecha 12">
            <a:extLst>
              <a:ext uri="{FF2B5EF4-FFF2-40B4-BE49-F238E27FC236}">
                <a16:creationId xmlns:a16="http://schemas.microsoft.com/office/drawing/2014/main" id="{363DEE40-3352-4CE4-B2D4-DBFF6DCFB9E5}"/>
              </a:ext>
            </a:extLst>
          </p:cNvPr>
          <p:cNvSpPr/>
          <p:nvPr/>
        </p:nvSpPr>
        <p:spPr>
          <a:xfrm>
            <a:off x="3425265" y="2006881"/>
            <a:ext cx="1013926" cy="253379"/>
          </a:xfrm>
          <a:prstGeom prst="lef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6" descr="archivo json - Iconos gratis de interfaz">
            <a:extLst>
              <a:ext uri="{FF2B5EF4-FFF2-40B4-BE49-F238E27FC236}">
                <a16:creationId xmlns:a16="http://schemas.microsoft.com/office/drawing/2014/main" id="{F2F3603D-53DE-4BE1-902F-30FB6A3777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5625" y="1946088"/>
            <a:ext cx="348922" cy="34892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archivo json - Iconos gratis de interfaz">
            <a:extLst>
              <a:ext uri="{FF2B5EF4-FFF2-40B4-BE49-F238E27FC236}">
                <a16:creationId xmlns:a16="http://schemas.microsoft.com/office/drawing/2014/main" id="{05EEA8DA-089C-4E93-8495-1C312CF542A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68646" y="1898316"/>
            <a:ext cx="348922" cy="34892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archivo json - Iconos gratis de interfaz">
            <a:extLst>
              <a:ext uri="{FF2B5EF4-FFF2-40B4-BE49-F238E27FC236}">
                <a16:creationId xmlns:a16="http://schemas.microsoft.com/office/drawing/2014/main" id="{F8E362DD-B705-466C-8AF6-48780601D9F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17217" y="1885867"/>
            <a:ext cx="348922" cy="34892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Download Microsoft Teams Logo in SVG Vector or PNG File Format - Logo.wine">
            <a:extLst>
              <a:ext uri="{FF2B5EF4-FFF2-40B4-BE49-F238E27FC236}">
                <a16:creationId xmlns:a16="http://schemas.microsoft.com/office/drawing/2014/main" id="{F543D515-4793-4D4E-BAEA-DA990034B8A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36969" y="1650208"/>
            <a:ext cx="1450087" cy="966724"/>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7">
            <a:extLst>
              <a:ext uri="{FF2B5EF4-FFF2-40B4-BE49-F238E27FC236}">
                <a16:creationId xmlns:a16="http://schemas.microsoft.com/office/drawing/2014/main" id="{36AAD63F-666A-4EC6-9828-AC7574F0691D}"/>
              </a:ext>
            </a:extLst>
          </p:cNvPr>
          <p:cNvPicPr>
            <a:picLocks noChangeAspect="1"/>
          </p:cNvPicPr>
          <p:nvPr/>
        </p:nvPicPr>
        <p:blipFill>
          <a:blip r:embed="rId7"/>
          <a:stretch>
            <a:fillRect/>
          </a:stretch>
        </p:blipFill>
        <p:spPr>
          <a:xfrm>
            <a:off x="2760585" y="3427251"/>
            <a:ext cx="1747560" cy="963432"/>
          </a:xfrm>
          <a:prstGeom prst="rect">
            <a:avLst/>
          </a:prstGeom>
        </p:spPr>
      </p:pic>
      <p:grpSp>
        <p:nvGrpSpPr>
          <p:cNvPr id="21" name="Grupo 18">
            <a:extLst>
              <a:ext uri="{FF2B5EF4-FFF2-40B4-BE49-F238E27FC236}">
                <a16:creationId xmlns:a16="http://schemas.microsoft.com/office/drawing/2014/main" id="{467D58F9-27D3-45E5-B43A-AC84E72A609E}"/>
              </a:ext>
            </a:extLst>
          </p:cNvPr>
          <p:cNvGrpSpPr/>
          <p:nvPr/>
        </p:nvGrpSpPr>
        <p:grpSpPr>
          <a:xfrm>
            <a:off x="2558569" y="4615225"/>
            <a:ext cx="1836247" cy="1311117"/>
            <a:chOff x="6471507" y="4173152"/>
            <a:chExt cx="1836247" cy="1311117"/>
          </a:xfrm>
        </p:grpSpPr>
        <p:pic>
          <p:nvPicPr>
            <p:cNvPr id="22" name="Picture 2" descr="Azure Bot Service | Microsoft Azure">
              <a:extLst>
                <a:ext uri="{FF2B5EF4-FFF2-40B4-BE49-F238E27FC236}">
                  <a16:creationId xmlns:a16="http://schemas.microsoft.com/office/drawing/2014/main" id="{FD2CAF8E-4888-4AC1-97E6-9B3AEB05C7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2231" y="4173152"/>
              <a:ext cx="1615523" cy="849452"/>
            </a:xfrm>
            <a:prstGeom prst="rect">
              <a:avLst/>
            </a:prstGeom>
            <a:noFill/>
            <a:extLst>
              <a:ext uri="{909E8E84-426E-40DD-AFC4-6F175D3DCCD1}">
                <a14:hiddenFill xmlns:a14="http://schemas.microsoft.com/office/drawing/2010/main">
                  <a:solidFill>
                    <a:srgbClr val="FFFFFF"/>
                  </a:solidFill>
                </a14:hiddenFill>
              </a:ext>
            </a:extLst>
          </p:spPr>
        </p:pic>
        <p:sp>
          <p:nvSpPr>
            <p:cNvPr id="23" name="CuadroTexto 20">
              <a:extLst>
                <a:ext uri="{FF2B5EF4-FFF2-40B4-BE49-F238E27FC236}">
                  <a16:creationId xmlns:a16="http://schemas.microsoft.com/office/drawing/2014/main" id="{2BEA5E76-E251-4C70-AD26-0801A25DDD32}"/>
                </a:ext>
              </a:extLst>
            </p:cNvPr>
            <p:cNvSpPr txBox="1"/>
            <p:nvPr/>
          </p:nvSpPr>
          <p:spPr>
            <a:xfrm>
              <a:off x="6471507" y="5114937"/>
              <a:ext cx="1825693" cy="369332"/>
            </a:xfrm>
            <a:prstGeom prst="rect">
              <a:avLst/>
            </a:prstGeom>
            <a:noFill/>
          </p:spPr>
          <p:txBody>
            <a:bodyPr wrap="none" rtlCol="0">
              <a:spAutoFit/>
            </a:bodyPr>
            <a:lstStyle/>
            <a:p>
              <a:r>
                <a:rPr lang="en-US" dirty="0">
                  <a:solidFill>
                    <a:schemeClr val="accent4"/>
                  </a:solidFill>
                </a:rPr>
                <a:t>Azure Bot Service</a:t>
              </a:r>
            </a:p>
          </p:txBody>
        </p:sp>
      </p:grpSp>
      <p:sp>
        <p:nvSpPr>
          <p:cNvPr id="24" name="CuadroTexto 21">
            <a:extLst>
              <a:ext uri="{FF2B5EF4-FFF2-40B4-BE49-F238E27FC236}">
                <a16:creationId xmlns:a16="http://schemas.microsoft.com/office/drawing/2014/main" id="{46C017F3-4D50-4ABE-A3BC-0A6A177B441B}"/>
              </a:ext>
            </a:extLst>
          </p:cNvPr>
          <p:cNvSpPr txBox="1"/>
          <p:nvPr/>
        </p:nvSpPr>
        <p:spPr>
          <a:xfrm>
            <a:off x="4587625" y="3522414"/>
            <a:ext cx="3459886" cy="646331"/>
          </a:xfrm>
          <a:prstGeom prst="rect">
            <a:avLst/>
          </a:prstGeom>
          <a:noFill/>
        </p:spPr>
        <p:txBody>
          <a:bodyPr wrap="square" rtlCol="0">
            <a:spAutoFit/>
          </a:bodyPr>
          <a:lstStyle/>
          <a:p>
            <a:r>
              <a:rPr lang="en-US" dirty="0"/>
              <a:t>Show information and user interaction</a:t>
            </a:r>
          </a:p>
        </p:txBody>
      </p:sp>
      <p:sp>
        <p:nvSpPr>
          <p:cNvPr id="25" name="CuadroTexto 22">
            <a:extLst>
              <a:ext uri="{FF2B5EF4-FFF2-40B4-BE49-F238E27FC236}">
                <a16:creationId xmlns:a16="http://schemas.microsoft.com/office/drawing/2014/main" id="{547DC2ED-C5ED-4580-9DD9-EB0CCF79D6A0}"/>
              </a:ext>
            </a:extLst>
          </p:cNvPr>
          <p:cNvSpPr txBox="1"/>
          <p:nvPr/>
        </p:nvSpPr>
        <p:spPr>
          <a:xfrm>
            <a:off x="4426710" y="5294313"/>
            <a:ext cx="2194383" cy="369332"/>
          </a:xfrm>
          <a:prstGeom prst="rect">
            <a:avLst/>
          </a:prstGeom>
          <a:noFill/>
        </p:spPr>
        <p:txBody>
          <a:bodyPr wrap="none" rtlCol="0">
            <a:spAutoFit/>
          </a:bodyPr>
          <a:lstStyle/>
          <a:p>
            <a:r>
              <a:rPr lang="en-US" dirty="0"/>
              <a:t>Publish the extension</a:t>
            </a:r>
          </a:p>
        </p:txBody>
      </p:sp>
      <p:sp>
        <p:nvSpPr>
          <p:cNvPr id="26" name="Rectángulo 1">
            <a:extLst>
              <a:ext uri="{FF2B5EF4-FFF2-40B4-BE49-F238E27FC236}">
                <a16:creationId xmlns:a16="http://schemas.microsoft.com/office/drawing/2014/main" id="{DBB0C2EC-65BE-4B30-865C-E3ACA1A68876}"/>
              </a:ext>
            </a:extLst>
          </p:cNvPr>
          <p:cNvSpPr/>
          <p:nvPr/>
        </p:nvSpPr>
        <p:spPr>
          <a:xfrm>
            <a:off x="2326922" y="1399653"/>
            <a:ext cx="7538156" cy="16709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3">
            <a:extLst>
              <a:ext uri="{FF2B5EF4-FFF2-40B4-BE49-F238E27FC236}">
                <a16:creationId xmlns:a16="http://schemas.microsoft.com/office/drawing/2014/main" id="{926D4141-4157-4042-89BD-DD0CBAB60BC5}"/>
              </a:ext>
            </a:extLst>
          </p:cNvPr>
          <p:cNvSpPr/>
          <p:nvPr/>
        </p:nvSpPr>
        <p:spPr>
          <a:xfrm>
            <a:off x="2318903" y="3309258"/>
            <a:ext cx="7538156" cy="2719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026238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981076" y="2131369"/>
            <a:ext cx="10245725" cy="1378644"/>
          </a:xfrm>
        </p:spPr>
        <p:txBody>
          <a:bodyPr/>
          <a:lstStyle/>
          <a:p>
            <a:r>
              <a:rPr lang="fi-FI" dirty="0"/>
              <a:t>Demo</a:t>
            </a:r>
            <a:endParaRPr lang="en-GB" dirty="0"/>
          </a:p>
        </p:txBody>
      </p:sp>
      <p:sp>
        <p:nvSpPr>
          <p:cNvPr id="9" name="Text Placeholder 8"/>
          <p:cNvSpPr>
            <a:spLocks noGrp="1"/>
          </p:cNvSpPr>
          <p:nvPr>
            <p:ph type="body" sz="quarter" idx="11"/>
          </p:nvPr>
        </p:nvSpPr>
        <p:spPr>
          <a:xfrm>
            <a:off x="981076" y="3624642"/>
            <a:ext cx="10237787" cy="914096"/>
          </a:xfrm>
        </p:spPr>
        <p:txBody>
          <a:bodyPr/>
          <a:lstStyle/>
          <a:p>
            <a:r>
              <a:rPr lang="en-US" sz="4800" dirty="0"/>
              <a:t>TV Maze Messaging extensions</a:t>
            </a:r>
            <a:endParaRPr lang="en-GB" sz="4800" dirty="0"/>
          </a:p>
        </p:txBody>
      </p:sp>
      <p:sp>
        <p:nvSpPr>
          <p:cNvPr id="2" name="Subtitle 1"/>
          <p:cNvSpPr>
            <a:spLocks noGrp="1"/>
          </p:cNvSpPr>
          <p:nvPr>
            <p:ph type="subTitle" idx="1"/>
          </p:nvPr>
        </p:nvSpPr>
        <p:spPr>
          <a:xfrm>
            <a:off x="973139" y="4920712"/>
            <a:ext cx="10237786" cy="461665"/>
          </a:xfrm>
        </p:spPr>
        <p:txBody>
          <a:bodyPr/>
          <a:lstStyle/>
          <a:p>
            <a:r>
              <a:rPr lang="pt-PT" sz="2800" dirty="0"/>
              <a:t>Github.com</a:t>
            </a:r>
            <a:r>
              <a:rPr lang="es-ES" sz="2800" dirty="0"/>
              <a:t>/</a:t>
            </a:r>
            <a:r>
              <a:rPr lang="es-ES" sz="2800" dirty="0" err="1"/>
              <a:t>fchopo</a:t>
            </a:r>
            <a:endParaRPr lang="pt-PT" sz="2800" dirty="0"/>
          </a:p>
        </p:txBody>
      </p:sp>
    </p:spTree>
    <p:extLst>
      <p:ext uri="{BB962C8B-B14F-4D97-AF65-F5344CB8AC3E}">
        <p14:creationId xmlns:p14="http://schemas.microsoft.com/office/powerpoint/2010/main" val="206130356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16C2-5C55-47AB-A162-051C5FB09906}"/>
              </a:ext>
            </a:extLst>
          </p:cNvPr>
          <p:cNvSpPr>
            <a:spLocks noGrp="1"/>
          </p:cNvSpPr>
          <p:nvPr>
            <p:ph type="title"/>
          </p:nvPr>
        </p:nvSpPr>
        <p:spPr/>
        <p:txBody>
          <a:bodyPr/>
          <a:lstStyle/>
          <a:p>
            <a:r>
              <a:rPr lang="es-ES" dirty="0" err="1"/>
              <a:t>Requirements</a:t>
            </a:r>
            <a:endParaRPr lang="en-US" dirty="0"/>
          </a:p>
        </p:txBody>
      </p:sp>
      <p:sp>
        <p:nvSpPr>
          <p:cNvPr id="3" name="Text Placeholder 2">
            <a:extLst>
              <a:ext uri="{FF2B5EF4-FFF2-40B4-BE49-F238E27FC236}">
                <a16:creationId xmlns:a16="http://schemas.microsoft.com/office/drawing/2014/main" id="{9B754B60-7D59-496A-81A1-CC37449AA4BD}"/>
              </a:ext>
            </a:extLst>
          </p:cNvPr>
          <p:cNvSpPr>
            <a:spLocks noGrp="1"/>
          </p:cNvSpPr>
          <p:nvPr>
            <p:ph type="body" sz="quarter" idx="10"/>
          </p:nvPr>
        </p:nvSpPr>
        <p:spPr>
          <a:xfrm>
            <a:off x="519112" y="1447799"/>
            <a:ext cx="11149013" cy="1554973"/>
          </a:xfrm>
        </p:spPr>
        <p:txBody>
          <a:bodyPr/>
          <a:lstStyle/>
          <a:p>
            <a:r>
              <a:rPr lang="es-ES" dirty="0"/>
              <a:t>Visual Studio </a:t>
            </a:r>
            <a:r>
              <a:rPr lang="es-ES" dirty="0" err="1"/>
              <a:t>Community</a:t>
            </a:r>
            <a:r>
              <a:rPr lang="es-ES" dirty="0"/>
              <a:t>/Professional 2019</a:t>
            </a:r>
          </a:p>
          <a:p>
            <a:r>
              <a:rPr lang="es-ES" dirty="0"/>
              <a:t>Microsoft </a:t>
            </a:r>
            <a:r>
              <a:rPr lang="es-ES" dirty="0" err="1"/>
              <a:t>Teams</a:t>
            </a:r>
            <a:r>
              <a:rPr lang="es-ES" dirty="0"/>
              <a:t> App / Microsoft Bot Framework SDK4 </a:t>
            </a:r>
            <a:r>
              <a:rPr lang="es-ES" dirty="0" err="1"/>
              <a:t>template</a:t>
            </a:r>
            <a:endParaRPr lang="es-ES" dirty="0"/>
          </a:p>
          <a:p>
            <a:endParaRPr lang="en-US" dirty="0"/>
          </a:p>
        </p:txBody>
      </p:sp>
      <p:sp>
        <p:nvSpPr>
          <p:cNvPr id="4" name="Text Placeholder 2">
            <a:extLst>
              <a:ext uri="{FF2B5EF4-FFF2-40B4-BE49-F238E27FC236}">
                <a16:creationId xmlns:a16="http://schemas.microsoft.com/office/drawing/2014/main" id="{E5E69087-7A4A-410D-84B1-E3EC4A62E317}"/>
              </a:ext>
            </a:extLst>
          </p:cNvPr>
          <p:cNvSpPr txBox="1">
            <a:spLocks/>
          </p:cNvSpPr>
          <p:nvPr/>
        </p:nvSpPr>
        <p:spPr>
          <a:xfrm>
            <a:off x="565323" y="3836054"/>
            <a:ext cx="11149013" cy="1554973"/>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solidFill>
                  <a:schemeClr val="tx1">
                    <a:lumMod val="75000"/>
                    <a:lumOff val="25000"/>
                  </a:schemeClr>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t>Visual Studio </a:t>
            </a:r>
            <a:r>
              <a:rPr lang="es-ES" dirty="0" err="1"/>
              <a:t>Code</a:t>
            </a:r>
            <a:endParaRPr lang="es-ES" dirty="0"/>
          </a:p>
          <a:p>
            <a:r>
              <a:rPr lang="es-ES" dirty="0" err="1"/>
              <a:t>Teams</a:t>
            </a:r>
            <a:r>
              <a:rPr lang="es-ES" dirty="0"/>
              <a:t> </a:t>
            </a:r>
            <a:r>
              <a:rPr lang="es-ES" dirty="0" err="1"/>
              <a:t>Toolkit</a:t>
            </a:r>
            <a:r>
              <a:rPr lang="es-ES" dirty="0"/>
              <a:t> (</a:t>
            </a:r>
            <a:r>
              <a:rPr lang="es-ES" dirty="0" err="1"/>
              <a:t>preview</a:t>
            </a:r>
            <a:r>
              <a:rPr lang="es-ES" dirty="0"/>
              <a:t>)</a:t>
            </a:r>
          </a:p>
          <a:p>
            <a:endParaRPr lang="en-US" dirty="0"/>
          </a:p>
        </p:txBody>
      </p:sp>
      <p:sp>
        <p:nvSpPr>
          <p:cNvPr id="5" name="TextBox 4">
            <a:extLst>
              <a:ext uri="{FF2B5EF4-FFF2-40B4-BE49-F238E27FC236}">
                <a16:creationId xmlns:a16="http://schemas.microsoft.com/office/drawing/2014/main" id="{F620FDFF-36D7-4B8F-93C3-5A2F1B753735}"/>
              </a:ext>
            </a:extLst>
          </p:cNvPr>
          <p:cNvSpPr txBox="1"/>
          <p:nvPr/>
        </p:nvSpPr>
        <p:spPr>
          <a:xfrm>
            <a:off x="4754880" y="2967374"/>
            <a:ext cx="349135" cy="492443"/>
          </a:xfrm>
          <a:prstGeom prst="rect">
            <a:avLst/>
          </a:prstGeom>
          <a:noFill/>
        </p:spPr>
        <p:txBody>
          <a:bodyPr wrap="none" lIns="0" tIns="0" rIns="0" bIns="0" rtlCol="0">
            <a:spAutoFit/>
          </a:bodyPr>
          <a:lstStyle/>
          <a:p>
            <a:r>
              <a:rPr lang="es-ES" sz="3200" spc="-70" dirty="0" err="1">
                <a:latin typeface="+mj-lt"/>
              </a:rPr>
              <a:t>or</a:t>
            </a:r>
            <a:endParaRPr lang="en-US" sz="3200" spc="-70" dirty="0">
              <a:latin typeface="+mj-lt"/>
            </a:endParaRPr>
          </a:p>
        </p:txBody>
      </p:sp>
    </p:spTree>
    <p:extLst>
      <p:ext uri="{BB962C8B-B14F-4D97-AF65-F5344CB8AC3E}">
        <p14:creationId xmlns:p14="http://schemas.microsoft.com/office/powerpoint/2010/main" val="384729818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dirty="0" err="1"/>
              <a:t>Our</a:t>
            </a:r>
            <a:r>
              <a:rPr lang="pt-PT" dirty="0"/>
              <a:t> Sponsors</a:t>
            </a:r>
            <a:endParaRPr lang="en-US" dirty="0"/>
          </a:p>
        </p:txBody>
      </p:sp>
      <p:sp>
        <p:nvSpPr>
          <p:cNvPr id="15" name="TextBox 14">
            <a:extLst>
              <a:ext uri="{FF2B5EF4-FFF2-40B4-BE49-F238E27FC236}">
                <a16:creationId xmlns:a16="http://schemas.microsoft.com/office/drawing/2014/main" id="{FB1EF77B-584F-41D9-A58D-9D7829D4BD6D}"/>
              </a:ext>
            </a:extLst>
          </p:cNvPr>
          <p:cNvSpPr txBox="1"/>
          <p:nvPr/>
        </p:nvSpPr>
        <p:spPr>
          <a:xfrm>
            <a:off x="346745" y="1588293"/>
            <a:ext cx="783228" cy="369332"/>
          </a:xfrm>
          <a:prstGeom prst="rect">
            <a:avLst/>
          </a:prstGeom>
          <a:noFill/>
        </p:spPr>
        <p:txBody>
          <a:bodyPr wrap="none" lIns="0" tIns="0" rIns="0" bIns="0" rtlCol="0" anchor="t">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pt-PT" sz="2400" b="0" i="0" u="none" strike="noStrike" kern="1200" cap="none" spc="-70" normalizeH="0" baseline="0" noProof="0" dirty="0">
                <a:ln>
                  <a:noFill/>
                </a:ln>
                <a:solidFill>
                  <a:prstClr val="black">
                    <a:lumMod val="65000"/>
                    <a:lumOff val="35000"/>
                  </a:prstClr>
                </a:solidFill>
                <a:effectLst/>
                <a:uLnTx/>
                <a:uFillTx/>
                <a:latin typeface="Segoe UI Semibold"/>
                <a:ea typeface="+mn-ea"/>
                <a:cs typeface="Segoe UI Semibold"/>
              </a:rPr>
              <a:t>GOLD</a:t>
            </a:r>
            <a:endParaRPr kumimoji="0" lang="en-US" sz="1800" b="0" i="0" u="none" strike="noStrike" kern="1200" cap="none" spc="0" normalizeH="0" baseline="0" noProof="0" dirty="0">
              <a:ln>
                <a:noFill/>
              </a:ln>
              <a:solidFill>
                <a:prstClr val="black">
                  <a:lumMod val="65000"/>
                  <a:lumOff val="35000"/>
                </a:prstClr>
              </a:solidFill>
              <a:effectLst/>
              <a:uLnTx/>
              <a:uFillTx/>
              <a:latin typeface="Segoe UI"/>
              <a:ea typeface="+mn-ea"/>
              <a:cs typeface="+mn-cs"/>
            </a:endParaRPr>
          </a:p>
        </p:txBody>
      </p:sp>
      <p:sp>
        <p:nvSpPr>
          <p:cNvPr id="36" name="TextBox 35">
            <a:extLst>
              <a:ext uri="{FF2B5EF4-FFF2-40B4-BE49-F238E27FC236}">
                <a16:creationId xmlns:a16="http://schemas.microsoft.com/office/drawing/2014/main" id="{0A24A769-3BCC-4D7A-A0FF-601E13B1C069}"/>
              </a:ext>
            </a:extLst>
          </p:cNvPr>
          <p:cNvSpPr txBox="1"/>
          <p:nvPr/>
        </p:nvSpPr>
        <p:spPr>
          <a:xfrm>
            <a:off x="360098" y="3875434"/>
            <a:ext cx="1800749" cy="369332"/>
          </a:xfrm>
          <a:prstGeom prst="rect">
            <a:avLst/>
          </a:prstGeom>
          <a:noFill/>
        </p:spPr>
        <p:txBody>
          <a:bodyPr wrap="none" lIns="0" tIns="0" rIns="0" bIns="0" rtlCol="0">
            <a:spAutoFit/>
          </a:bodyPr>
          <a:lstStyle>
            <a:defPPr>
              <a:defRPr lang="en-US"/>
            </a:defPPr>
            <a:lvl1pPr>
              <a:defRPr sz="2400" spc="-70">
                <a:solidFill>
                  <a:schemeClr val="tx1">
                    <a:lumMod val="65000"/>
                    <a:lumOff val="35000"/>
                  </a:schemeClr>
                </a:solidFill>
                <a:latin typeface="Segoe UI Semibold" panose="020B0702040204020203" pitchFamily="34" charset="0"/>
                <a:cs typeface="Segoe UI Semibold" panose="020B0702040204020203" pitchFamily="34" charset="0"/>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pt-PT" sz="2400" b="0" i="0" u="none" strike="noStrike" kern="1200" cap="none" spc="-70" normalizeH="0" baseline="0" noProof="0" dirty="0">
                <a:ln>
                  <a:noFill/>
                </a:ln>
                <a:solidFill>
                  <a:prstClr val="black">
                    <a:lumMod val="65000"/>
                    <a:lumOff val="35000"/>
                  </a:prstClr>
                </a:solidFill>
                <a:effectLst/>
                <a:uLnTx/>
                <a:uFillTx/>
                <a:latin typeface="Segoe UI Semibold" panose="020B0702040204020203" pitchFamily="34" charset="0"/>
                <a:ea typeface="+mn-ea"/>
                <a:cs typeface="Segoe UI Semibold" panose="020B0702040204020203" pitchFamily="34" charset="0"/>
              </a:rPr>
              <a:t>COMMUNITY</a:t>
            </a:r>
            <a:endParaRPr kumimoji="0" lang="en-US" sz="2400" b="0" i="0" u="none" strike="noStrike" kern="1200" cap="none" spc="-70" normalizeH="0" baseline="0" noProof="0" dirty="0">
              <a:ln>
                <a:noFill/>
              </a:ln>
              <a:solidFill>
                <a:prstClr val="black">
                  <a:lumMod val="65000"/>
                  <a:lumOff val="35000"/>
                </a:prstClr>
              </a:solidFill>
              <a:effectLst/>
              <a:uLnTx/>
              <a:uFillTx/>
              <a:latin typeface="Segoe UI Semibold" panose="020B0702040204020203" pitchFamily="34" charset="0"/>
              <a:ea typeface="+mn-ea"/>
              <a:cs typeface="Segoe UI Semibold" panose="020B0702040204020203" pitchFamily="34" charset="0"/>
            </a:endParaRPr>
          </a:p>
        </p:txBody>
      </p:sp>
      <p:pic>
        <p:nvPicPr>
          <p:cNvPr id="2" name="Picture 10" descr="Logo, company name&#10;&#10;Description automatically generated">
            <a:extLst>
              <a:ext uri="{FF2B5EF4-FFF2-40B4-BE49-F238E27FC236}">
                <a16:creationId xmlns:a16="http://schemas.microsoft.com/office/drawing/2014/main" id="{03D11C97-545C-4E7C-AA8D-B054BE5ED6FF}"/>
              </a:ext>
            </a:extLst>
          </p:cNvPr>
          <p:cNvPicPr>
            <a:picLocks noChangeAspect="1"/>
          </p:cNvPicPr>
          <p:nvPr/>
        </p:nvPicPr>
        <p:blipFill>
          <a:blip r:embed="rId3"/>
          <a:stretch>
            <a:fillRect/>
          </a:stretch>
        </p:blipFill>
        <p:spPr>
          <a:xfrm>
            <a:off x="347448" y="2134675"/>
            <a:ext cx="2744743" cy="1440180"/>
          </a:xfrm>
          <a:prstGeom prst="rect">
            <a:avLst/>
          </a:prstGeom>
        </p:spPr>
      </p:pic>
      <p:pic>
        <p:nvPicPr>
          <p:cNvPr id="14" name="Picture 15" descr="Logo, company name&#10;&#10;Description automatically generated">
            <a:extLst>
              <a:ext uri="{FF2B5EF4-FFF2-40B4-BE49-F238E27FC236}">
                <a16:creationId xmlns:a16="http://schemas.microsoft.com/office/drawing/2014/main" id="{C7AE82D2-1F78-48FA-BF02-D65C9673901B}"/>
              </a:ext>
            </a:extLst>
          </p:cNvPr>
          <p:cNvPicPr>
            <a:picLocks noChangeAspect="1"/>
          </p:cNvPicPr>
          <p:nvPr/>
        </p:nvPicPr>
        <p:blipFill>
          <a:blip r:embed="rId4"/>
          <a:stretch>
            <a:fillRect/>
          </a:stretch>
        </p:blipFill>
        <p:spPr>
          <a:xfrm>
            <a:off x="2296599" y="4489035"/>
            <a:ext cx="1806779" cy="947980"/>
          </a:xfrm>
          <a:prstGeom prst="rect">
            <a:avLst/>
          </a:prstGeom>
        </p:spPr>
      </p:pic>
      <p:pic>
        <p:nvPicPr>
          <p:cNvPr id="16" name="Picture 16" descr="Logo, company name&#10;&#10;Description automatically generated">
            <a:extLst>
              <a:ext uri="{FF2B5EF4-FFF2-40B4-BE49-F238E27FC236}">
                <a16:creationId xmlns:a16="http://schemas.microsoft.com/office/drawing/2014/main" id="{FC39D5B6-AC65-4F04-90EC-EC0B4BAD9C5F}"/>
              </a:ext>
            </a:extLst>
          </p:cNvPr>
          <p:cNvPicPr>
            <a:picLocks noChangeAspect="1"/>
          </p:cNvPicPr>
          <p:nvPr/>
        </p:nvPicPr>
        <p:blipFill>
          <a:blip r:embed="rId5"/>
          <a:stretch>
            <a:fillRect/>
          </a:stretch>
        </p:blipFill>
        <p:spPr>
          <a:xfrm>
            <a:off x="4233680" y="4489035"/>
            <a:ext cx="1806779" cy="947980"/>
          </a:xfrm>
          <a:prstGeom prst="rect">
            <a:avLst/>
          </a:prstGeom>
        </p:spPr>
      </p:pic>
      <p:pic>
        <p:nvPicPr>
          <p:cNvPr id="17" name="Picture 17" descr="Logo, company name&#10;&#10;Description automatically generated">
            <a:extLst>
              <a:ext uri="{FF2B5EF4-FFF2-40B4-BE49-F238E27FC236}">
                <a16:creationId xmlns:a16="http://schemas.microsoft.com/office/drawing/2014/main" id="{31F792C2-7F1B-446D-A3A8-2BEB573B63DC}"/>
              </a:ext>
            </a:extLst>
          </p:cNvPr>
          <p:cNvPicPr>
            <a:picLocks noChangeAspect="1"/>
          </p:cNvPicPr>
          <p:nvPr/>
        </p:nvPicPr>
        <p:blipFill>
          <a:blip r:embed="rId6"/>
          <a:stretch>
            <a:fillRect/>
          </a:stretch>
        </p:blipFill>
        <p:spPr>
          <a:xfrm>
            <a:off x="6170758" y="4489035"/>
            <a:ext cx="1806779" cy="947980"/>
          </a:xfrm>
          <a:prstGeom prst="rect">
            <a:avLst/>
          </a:prstGeom>
        </p:spPr>
      </p:pic>
      <p:pic>
        <p:nvPicPr>
          <p:cNvPr id="18" name="Picture 19" descr="Logo, company name&#10;&#10;Description automatically generated">
            <a:extLst>
              <a:ext uri="{FF2B5EF4-FFF2-40B4-BE49-F238E27FC236}">
                <a16:creationId xmlns:a16="http://schemas.microsoft.com/office/drawing/2014/main" id="{5FE4B1BD-2057-4898-952B-C1E17D53731D}"/>
              </a:ext>
            </a:extLst>
          </p:cNvPr>
          <p:cNvPicPr>
            <a:picLocks noChangeAspect="1"/>
          </p:cNvPicPr>
          <p:nvPr/>
        </p:nvPicPr>
        <p:blipFill>
          <a:blip r:embed="rId7"/>
          <a:stretch>
            <a:fillRect/>
          </a:stretch>
        </p:blipFill>
        <p:spPr>
          <a:xfrm>
            <a:off x="8116046" y="4489034"/>
            <a:ext cx="1831402" cy="947979"/>
          </a:xfrm>
          <a:prstGeom prst="rect">
            <a:avLst/>
          </a:prstGeom>
        </p:spPr>
      </p:pic>
      <p:pic>
        <p:nvPicPr>
          <p:cNvPr id="1026" name="Picture 2">
            <a:extLst>
              <a:ext uri="{FF2B5EF4-FFF2-40B4-BE49-F238E27FC236}">
                <a16:creationId xmlns:a16="http://schemas.microsoft.com/office/drawing/2014/main" id="{92AC3915-1D69-457E-A835-71B5EF0A2A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980" y="4489034"/>
            <a:ext cx="1805675" cy="947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3504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1663CA10-75DC-417F-9DDD-FF976BD3041D}"/>
              </a:ext>
            </a:extLst>
          </p:cNvPr>
          <p:cNvPicPr>
            <a:picLocks noChangeAspect="1"/>
          </p:cNvPicPr>
          <p:nvPr/>
        </p:nvPicPr>
        <p:blipFill>
          <a:blip r:embed="rId3"/>
          <a:stretch>
            <a:fillRect/>
          </a:stretch>
        </p:blipFill>
        <p:spPr>
          <a:xfrm>
            <a:off x="2141973" y="2815445"/>
            <a:ext cx="7904878" cy="1227111"/>
          </a:xfrm>
          <a:prstGeom prst="rect">
            <a:avLst/>
          </a:prstGeom>
        </p:spPr>
      </p:pic>
      <p:sp>
        <p:nvSpPr>
          <p:cNvPr id="2" name="TextBox 1">
            <a:extLst>
              <a:ext uri="{FF2B5EF4-FFF2-40B4-BE49-F238E27FC236}">
                <a16:creationId xmlns:a16="http://schemas.microsoft.com/office/drawing/2014/main" id="{0038A193-4313-496F-8679-4D93FC2DCF79}"/>
              </a:ext>
            </a:extLst>
          </p:cNvPr>
          <p:cNvSpPr txBox="1"/>
          <p:nvPr/>
        </p:nvSpPr>
        <p:spPr>
          <a:xfrm>
            <a:off x="2548521" y="1421744"/>
            <a:ext cx="7562973" cy="553998"/>
          </a:xfrm>
          <a:prstGeom prst="rect">
            <a:avLst/>
          </a:prstGeom>
          <a:noFill/>
        </p:spPr>
        <p:txBody>
          <a:bodyPr wrap="square" lIns="0" tIns="0" rIns="0" bIns="0" rtlCol="0">
            <a:spAutoFit/>
          </a:bodyPr>
          <a:lstStyle/>
          <a:p>
            <a:pPr algn="ctr"/>
            <a:r>
              <a:rPr lang="en-US" sz="3600" b="1" spc="-70" dirty="0">
                <a:solidFill>
                  <a:schemeClr val="accent5">
                    <a:lumMod val="60000"/>
                    <a:lumOff val="40000"/>
                  </a:schemeClr>
                </a:solidFill>
              </a:rPr>
              <a:t>MUITO OBRIGADO</a:t>
            </a:r>
          </a:p>
        </p:txBody>
      </p:sp>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dirty="0" err="1"/>
              <a:t>Our</a:t>
            </a:r>
            <a:r>
              <a:rPr lang="pt-PT" dirty="0"/>
              <a:t> Sponsors</a:t>
            </a:r>
            <a:endParaRPr lang="en-US" dirty="0"/>
          </a:p>
        </p:txBody>
      </p:sp>
      <p:sp>
        <p:nvSpPr>
          <p:cNvPr id="15" name="TextBox 14">
            <a:extLst>
              <a:ext uri="{FF2B5EF4-FFF2-40B4-BE49-F238E27FC236}">
                <a16:creationId xmlns:a16="http://schemas.microsoft.com/office/drawing/2014/main" id="{FB1EF77B-584F-41D9-A58D-9D7829D4BD6D}"/>
              </a:ext>
            </a:extLst>
          </p:cNvPr>
          <p:cNvSpPr txBox="1"/>
          <p:nvPr/>
        </p:nvSpPr>
        <p:spPr>
          <a:xfrm>
            <a:off x="346745" y="1588293"/>
            <a:ext cx="783228" cy="369332"/>
          </a:xfrm>
          <a:prstGeom prst="rect">
            <a:avLst/>
          </a:prstGeom>
          <a:noFill/>
        </p:spPr>
        <p:txBody>
          <a:bodyPr wrap="none" lIns="0" tIns="0" rIns="0" bIns="0" rtlCol="0" anchor="t">
            <a:spAutoFit/>
          </a:bodyPr>
          <a:lstStyle/>
          <a:p>
            <a:r>
              <a:rPr lang="pt-PT" sz="2400" spc="-70" dirty="0">
                <a:solidFill>
                  <a:schemeClr val="tx1">
                    <a:lumMod val="65000"/>
                    <a:lumOff val="35000"/>
                  </a:schemeClr>
                </a:solidFill>
                <a:latin typeface="Segoe UI Semibold"/>
                <a:cs typeface="Segoe UI Semibold"/>
              </a:rPr>
              <a:t>GOLD</a:t>
            </a:r>
            <a:endParaRPr lang="en-US" dirty="0">
              <a:solidFill>
                <a:schemeClr val="tx1">
                  <a:lumMod val="65000"/>
                  <a:lumOff val="35000"/>
                </a:schemeClr>
              </a:solidFill>
            </a:endParaRPr>
          </a:p>
        </p:txBody>
      </p:sp>
      <p:sp>
        <p:nvSpPr>
          <p:cNvPr id="36" name="TextBox 35">
            <a:extLst>
              <a:ext uri="{FF2B5EF4-FFF2-40B4-BE49-F238E27FC236}">
                <a16:creationId xmlns:a16="http://schemas.microsoft.com/office/drawing/2014/main" id="{0A24A769-3BCC-4D7A-A0FF-601E13B1C069}"/>
              </a:ext>
            </a:extLst>
          </p:cNvPr>
          <p:cNvSpPr txBox="1"/>
          <p:nvPr/>
        </p:nvSpPr>
        <p:spPr>
          <a:xfrm>
            <a:off x="360098" y="3875434"/>
            <a:ext cx="1800749" cy="369332"/>
          </a:xfrm>
          <a:prstGeom prst="rect">
            <a:avLst/>
          </a:prstGeom>
          <a:noFill/>
        </p:spPr>
        <p:txBody>
          <a:bodyPr wrap="none" lIns="0" tIns="0" rIns="0" bIns="0" rtlCol="0">
            <a:spAutoFit/>
          </a:bodyPr>
          <a:lstStyle>
            <a:defPPr>
              <a:defRPr lang="en-US"/>
            </a:defPPr>
            <a:lvl1pPr>
              <a:defRPr sz="2400" spc="-70">
                <a:solidFill>
                  <a:schemeClr val="tx1">
                    <a:lumMod val="65000"/>
                    <a:lumOff val="35000"/>
                  </a:schemeClr>
                </a:solidFill>
                <a:latin typeface="Segoe UI Semibold" panose="020B0702040204020203" pitchFamily="34" charset="0"/>
                <a:cs typeface="Segoe UI Semibold" panose="020B0702040204020203" pitchFamily="34" charset="0"/>
              </a:defRPr>
            </a:lvl1pPr>
          </a:lstStyle>
          <a:p>
            <a:r>
              <a:rPr lang="pt-PT" dirty="0"/>
              <a:t>COMMUNITY</a:t>
            </a:r>
            <a:endParaRPr lang="en-US" dirty="0"/>
          </a:p>
        </p:txBody>
      </p:sp>
      <p:pic>
        <p:nvPicPr>
          <p:cNvPr id="2" name="Picture 10" descr="Logo, company name&#10;&#10;Description automatically generated">
            <a:extLst>
              <a:ext uri="{FF2B5EF4-FFF2-40B4-BE49-F238E27FC236}">
                <a16:creationId xmlns:a16="http://schemas.microsoft.com/office/drawing/2014/main" id="{03D11C97-545C-4E7C-AA8D-B054BE5ED6FF}"/>
              </a:ext>
            </a:extLst>
          </p:cNvPr>
          <p:cNvPicPr>
            <a:picLocks noChangeAspect="1"/>
          </p:cNvPicPr>
          <p:nvPr/>
        </p:nvPicPr>
        <p:blipFill>
          <a:blip r:embed="rId3"/>
          <a:stretch>
            <a:fillRect/>
          </a:stretch>
        </p:blipFill>
        <p:spPr>
          <a:xfrm>
            <a:off x="347448" y="2134675"/>
            <a:ext cx="2744743" cy="1440180"/>
          </a:xfrm>
          <a:prstGeom prst="rect">
            <a:avLst/>
          </a:prstGeom>
        </p:spPr>
      </p:pic>
      <p:pic>
        <p:nvPicPr>
          <p:cNvPr id="14" name="Picture 15" descr="Logo, company name&#10;&#10;Description automatically generated">
            <a:extLst>
              <a:ext uri="{FF2B5EF4-FFF2-40B4-BE49-F238E27FC236}">
                <a16:creationId xmlns:a16="http://schemas.microsoft.com/office/drawing/2014/main" id="{C7AE82D2-1F78-48FA-BF02-D65C9673901B}"/>
              </a:ext>
            </a:extLst>
          </p:cNvPr>
          <p:cNvPicPr>
            <a:picLocks noChangeAspect="1"/>
          </p:cNvPicPr>
          <p:nvPr/>
        </p:nvPicPr>
        <p:blipFill>
          <a:blip r:embed="rId4"/>
          <a:stretch>
            <a:fillRect/>
          </a:stretch>
        </p:blipFill>
        <p:spPr>
          <a:xfrm>
            <a:off x="2296599" y="4489035"/>
            <a:ext cx="1806779" cy="947980"/>
          </a:xfrm>
          <a:prstGeom prst="rect">
            <a:avLst/>
          </a:prstGeom>
        </p:spPr>
      </p:pic>
      <p:pic>
        <p:nvPicPr>
          <p:cNvPr id="16" name="Picture 16" descr="Logo, company name&#10;&#10;Description automatically generated">
            <a:extLst>
              <a:ext uri="{FF2B5EF4-FFF2-40B4-BE49-F238E27FC236}">
                <a16:creationId xmlns:a16="http://schemas.microsoft.com/office/drawing/2014/main" id="{FC39D5B6-AC65-4F04-90EC-EC0B4BAD9C5F}"/>
              </a:ext>
            </a:extLst>
          </p:cNvPr>
          <p:cNvPicPr>
            <a:picLocks noChangeAspect="1"/>
          </p:cNvPicPr>
          <p:nvPr/>
        </p:nvPicPr>
        <p:blipFill>
          <a:blip r:embed="rId5"/>
          <a:stretch>
            <a:fillRect/>
          </a:stretch>
        </p:blipFill>
        <p:spPr>
          <a:xfrm>
            <a:off x="4233680" y="4489035"/>
            <a:ext cx="1806779" cy="947980"/>
          </a:xfrm>
          <a:prstGeom prst="rect">
            <a:avLst/>
          </a:prstGeom>
        </p:spPr>
      </p:pic>
      <p:pic>
        <p:nvPicPr>
          <p:cNvPr id="17" name="Picture 17" descr="Logo, company name&#10;&#10;Description automatically generated">
            <a:extLst>
              <a:ext uri="{FF2B5EF4-FFF2-40B4-BE49-F238E27FC236}">
                <a16:creationId xmlns:a16="http://schemas.microsoft.com/office/drawing/2014/main" id="{31F792C2-7F1B-446D-A3A8-2BEB573B63DC}"/>
              </a:ext>
            </a:extLst>
          </p:cNvPr>
          <p:cNvPicPr>
            <a:picLocks noChangeAspect="1"/>
          </p:cNvPicPr>
          <p:nvPr/>
        </p:nvPicPr>
        <p:blipFill>
          <a:blip r:embed="rId6"/>
          <a:stretch>
            <a:fillRect/>
          </a:stretch>
        </p:blipFill>
        <p:spPr>
          <a:xfrm>
            <a:off x="6170758" y="4489035"/>
            <a:ext cx="1806779" cy="947980"/>
          </a:xfrm>
          <a:prstGeom prst="rect">
            <a:avLst/>
          </a:prstGeom>
        </p:spPr>
      </p:pic>
      <p:pic>
        <p:nvPicPr>
          <p:cNvPr id="18" name="Picture 19" descr="Logo, company name&#10;&#10;Description automatically generated">
            <a:extLst>
              <a:ext uri="{FF2B5EF4-FFF2-40B4-BE49-F238E27FC236}">
                <a16:creationId xmlns:a16="http://schemas.microsoft.com/office/drawing/2014/main" id="{5FE4B1BD-2057-4898-952B-C1E17D53731D}"/>
              </a:ext>
            </a:extLst>
          </p:cNvPr>
          <p:cNvPicPr>
            <a:picLocks noChangeAspect="1"/>
          </p:cNvPicPr>
          <p:nvPr/>
        </p:nvPicPr>
        <p:blipFill>
          <a:blip r:embed="rId7"/>
          <a:stretch>
            <a:fillRect/>
          </a:stretch>
        </p:blipFill>
        <p:spPr>
          <a:xfrm>
            <a:off x="8116046" y="4489034"/>
            <a:ext cx="1831402" cy="947979"/>
          </a:xfrm>
          <a:prstGeom prst="rect">
            <a:avLst/>
          </a:prstGeom>
        </p:spPr>
      </p:pic>
      <p:pic>
        <p:nvPicPr>
          <p:cNvPr id="1026" name="Picture 2">
            <a:extLst>
              <a:ext uri="{FF2B5EF4-FFF2-40B4-BE49-F238E27FC236}">
                <a16:creationId xmlns:a16="http://schemas.microsoft.com/office/drawing/2014/main" id="{92AC3915-1D69-457E-A835-71B5EF0A2A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980" y="4489034"/>
            <a:ext cx="1805675" cy="947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0960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arcador de texto 16">
            <a:extLst>
              <a:ext uri="{FF2B5EF4-FFF2-40B4-BE49-F238E27FC236}">
                <a16:creationId xmlns:a16="http://schemas.microsoft.com/office/drawing/2014/main" id="{72234EEF-FACC-4008-AB6C-B7D6E0CA1DBE}"/>
              </a:ext>
            </a:extLst>
          </p:cNvPr>
          <p:cNvSpPr txBox="1">
            <a:spLocks/>
          </p:cNvSpPr>
          <p:nvPr/>
        </p:nvSpPr>
        <p:spPr>
          <a:xfrm>
            <a:off x="2229548" y="4426647"/>
            <a:ext cx="4629441" cy="828117"/>
          </a:xfrm>
          <a:prstGeom prst="rect">
            <a:avLst/>
          </a:prstGeom>
          <a:solidFill>
            <a:sysClr val="window" lastClr="FFFFFF">
              <a:lumMod val="95000"/>
              <a:alpha val="90000"/>
            </a:sysClr>
          </a:solidFill>
        </p:spPr>
        <p:txBody>
          <a:bodyPr vert="horz" lIns="180000" tIns="180000" rIns="180000" bIns="18000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cap="none" baseline="0">
                <a:solidFill>
                  <a:srgbClr val="404040"/>
                </a:solidFill>
                <a:latin typeface="+mj-lt"/>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ES" sz="1400" b="0" i="0" u="none" strike="noStrike" kern="1200" cap="none" spc="0" normalizeH="0" baseline="0" noProof="0" dirty="0">
              <a:ln>
                <a:noFill/>
              </a:ln>
              <a:solidFill>
                <a:srgbClr val="404040"/>
              </a:solidFill>
              <a:effectLst/>
              <a:uLnTx/>
              <a:uFillTx/>
              <a:latin typeface="Raleway"/>
              <a:ea typeface="+mn-ea"/>
              <a:cs typeface="Segoe UI Light" panose="020B0502040204020203" pitchFamily="34" charset="0"/>
            </a:endParaRPr>
          </a:p>
        </p:txBody>
      </p:sp>
      <p:sp>
        <p:nvSpPr>
          <p:cNvPr id="2" name="Title 1"/>
          <p:cNvSpPr>
            <a:spLocks noGrp="1"/>
          </p:cNvSpPr>
          <p:nvPr>
            <p:ph type="title"/>
          </p:nvPr>
        </p:nvSpPr>
        <p:spPr/>
        <p:txBody>
          <a:bodyPr/>
          <a:lstStyle/>
          <a:p>
            <a:r>
              <a:rPr lang="en-US" sz="4400" dirty="0"/>
              <a:t>Speaker Presentation</a:t>
            </a:r>
            <a:endParaRPr lang="pt-PT" sz="4400" dirty="0"/>
          </a:p>
        </p:txBody>
      </p:sp>
      <p:sp>
        <p:nvSpPr>
          <p:cNvPr id="6" name="Marcador de texto 16">
            <a:extLst>
              <a:ext uri="{FF2B5EF4-FFF2-40B4-BE49-F238E27FC236}">
                <a16:creationId xmlns:a16="http://schemas.microsoft.com/office/drawing/2014/main" id="{67FF4AD7-E295-4CC1-A804-EA41B898FECB}"/>
              </a:ext>
            </a:extLst>
          </p:cNvPr>
          <p:cNvSpPr txBox="1">
            <a:spLocks/>
          </p:cNvSpPr>
          <p:nvPr/>
        </p:nvSpPr>
        <p:spPr>
          <a:xfrm>
            <a:off x="2218733" y="5359727"/>
            <a:ext cx="4629441" cy="828117"/>
          </a:xfrm>
          <a:prstGeom prst="rect">
            <a:avLst/>
          </a:prstGeom>
          <a:solidFill>
            <a:sysClr val="window" lastClr="FFFFFF">
              <a:lumMod val="95000"/>
              <a:alpha val="90000"/>
            </a:sysClr>
          </a:solidFill>
        </p:spPr>
        <p:txBody>
          <a:bodyPr vert="horz" lIns="180000" tIns="180000" rIns="180000" bIns="18000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cap="none" baseline="0">
                <a:solidFill>
                  <a:srgbClr val="404040"/>
                </a:solidFill>
                <a:latin typeface="+mj-lt"/>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1400" b="0" i="0" u="none" strike="noStrike" kern="1200" cap="none" spc="0" normalizeH="0" baseline="0" noProof="0" dirty="0">
                <a:ln>
                  <a:noFill/>
                </a:ln>
                <a:solidFill>
                  <a:srgbClr val="404040"/>
                </a:solidFill>
                <a:effectLst/>
                <a:uLnTx/>
                <a:uFillTx/>
                <a:latin typeface="Raleway"/>
                <a:ea typeface="+mn-ea"/>
                <a:cs typeface="Segoe UI Light" panose="020B0502040204020203" pitchFamily="34" charset="0"/>
              </a:rPr>
              <a:t>#Basketball #Run #Hiking #ThrillerFan </a:t>
            </a:r>
          </a:p>
        </p:txBody>
      </p:sp>
      <p:sp>
        <p:nvSpPr>
          <p:cNvPr id="7" name="Marcador de texto 2">
            <a:extLst>
              <a:ext uri="{FF2B5EF4-FFF2-40B4-BE49-F238E27FC236}">
                <a16:creationId xmlns:a16="http://schemas.microsoft.com/office/drawing/2014/main" id="{0F747DF2-09CB-48E4-9F74-F4B5BF463684}"/>
              </a:ext>
            </a:extLst>
          </p:cNvPr>
          <p:cNvSpPr txBox="1">
            <a:spLocks/>
          </p:cNvSpPr>
          <p:nvPr/>
        </p:nvSpPr>
        <p:spPr>
          <a:xfrm>
            <a:off x="2972105" y="1977775"/>
            <a:ext cx="3975672" cy="526350"/>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a:t>Ferran Chopo garcia</a:t>
            </a:r>
          </a:p>
        </p:txBody>
      </p:sp>
      <p:pic>
        <p:nvPicPr>
          <p:cNvPr id="8" name="Marcador de posición de imagen 26" descr="Un hombre con lentes y barba&#10;&#10;Descripción generada automáticamente">
            <a:extLst>
              <a:ext uri="{FF2B5EF4-FFF2-40B4-BE49-F238E27FC236}">
                <a16:creationId xmlns:a16="http://schemas.microsoft.com/office/drawing/2014/main" id="{F8486912-16A7-4EC1-BF50-15B369A9A6C7}"/>
              </a:ext>
            </a:extLst>
          </p:cNvPr>
          <p:cNvPicPr>
            <a:picLocks noChangeAspect="1"/>
          </p:cNvPicPr>
          <p:nvPr/>
        </p:nvPicPr>
        <p:blipFill>
          <a:blip r:embed="rId2" cstate="print">
            <a:extLst>
              <a:ext uri="{28A0092B-C50C-407E-A947-70E740481C1C}">
                <a14:useLocalDpi xmlns:a14="http://schemas.microsoft.com/office/drawing/2010/main" val="0"/>
              </a:ext>
            </a:extLst>
          </a:blip>
          <a:srcRect t="344" b="344"/>
          <a:stretch>
            <a:fillRect/>
          </a:stretch>
        </p:blipFill>
        <p:spPr>
          <a:xfrm>
            <a:off x="1164156" y="1690688"/>
            <a:ext cx="1620000" cy="1618895"/>
          </a:xfrm>
          <a:prstGeom prst="ellipse">
            <a:avLst/>
          </a:prstGeom>
          <a:solidFill>
            <a:srgbClr val="0384DA"/>
          </a:solidFill>
        </p:spPr>
      </p:pic>
      <p:sp>
        <p:nvSpPr>
          <p:cNvPr id="9" name="Marcador de texto 2">
            <a:extLst>
              <a:ext uri="{FF2B5EF4-FFF2-40B4-BE49-F238E27FC236}">
                <a16:creationId xmlns:a16="http://schemas.microsoft.com/office/drawing/2014/main" id="{ED62EB3E-EB46-4E0C-B6DC-60162FA2FB3C}"/>
              </a:ext>
            </a:extLst>
          </p:cNvPr>
          <p:cNvSpPr txBox="1">
            <a:spLocks/>
          </p:cNvSpPr>
          <p:nvPr/>
        </p:nvSpPr>
        <p:spPr>
          <a:xfrm>
            <a:off x="2900778" y="1977775"/>
            <a:ext cx="3975672" cy="526350"/>
          </a:xfrm>
          <a:prstGeom prst="rect">
            <a:avLst/>
          </a:prstGeom>
          <a:solidFill>
            <a:sysClr val="window" lastClr="FFFFFF">
              <a:lumMod val="95000"/>
              <a:alpha val="90000"/>
            </a:sysClr>
          </a:solidFill>
        </p:spPr>
        <p:txBody>
          <a:bodyPr vert="horz" lIns="180000" tIns="180000" rIns="180000" bIns="18000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cap="all" baseline="0">
                <a:solidFill>
                  <a:srgbClr val="404040"/>
                </a:solidFill>
                <a:latin typeface="+mj-lt"/>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000" b="0" i="0" u="none" strike="noStrike" kern="1200" cap="all" spc="0" normalizeH="0" baseline="0" noProof="0" dirty="0">
                <a:ln>
                  <a:noFill/>
                </a:ln>
                <a:solidFill>
                  <a:srgbClr val="404040"/>
                </a:solidFill>
                <a:effectLst/>
                <a:uLnTx/>
                <a:uFillTx/>
                <a:latin typeface="Raleway"/>
                <a:ea typeface="+mn-ea"/>
                <a:cs typeface="Segoe UI Light" panose="020B0502040204020203" pitchFamily="34" charset="0"/>
              </a:rPr>
              <a:t>Ferran Chopo</a:t>
            </a:r>
          </a:p>
        </p:txBody>
      </p:sp>
      <p:sp>
        <p:nvSpPr>
          <p:cNvPr id="10" name="Marcador de texto 3">
            <a:extLst>
              <a:ext uri="{FF2B5EF4-FFF2-40B4-BE49-F238E27FC236}">
                <a16:creationId xmlns:a16="http://schemas.microsoft.com/office/drawing/2014/main" id="{0CA0BF72-4D11-486F-8E38-829EAFEC4E3E}"/>
              </a:ext>
            </a:extLst>
          </p:cNvPr>
          <p:cNvSpPr txBox="1">
            <a:spLocks/>
          </p:cNvSpPr>
          <p:nvPr/>
        </p:nvSpPr>
        <p:spPr>
          <a:xfrm>
            <a:off x="2900778" y="2579197"/>
            <a:ext cx="3972022" cy="350299"/>
          </a:xfrm>
          <a:prstGeom prst="rect">
            <a:avLst/>
          </a:prstGeom>
          <a:solidFill>
            <a:sysClr val="window" lastClr="FFFFFF">
              <a:lumMod val="95000"/>
              <a:alpha val="90000"/>
            </a:sysClr>
          </a:solidFill>
        </p:spPr>
        <p:txBody>
          <a:bodyPr vert="horz" lIns="180000" tIns="180000" rIns="180000" bIns="18000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cap="none" baseline="0">
                <a:solidFill>
                  <a:srgbClr val="404040"/>
                </a:solidFill>
                <a:latin typeface="+mj-lt"/>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dirty="0">
                <a:latin typeface="Raleway"/>
              </a:rPr>
              <a:t>Solution Expert</a:t>
            </a:r>
            <a:endParaRPr kumimoji="0" lang="es-ES" sz="1600" b="0" i="0" u="none" strike="noStrike" kern="1200" cap="none" spc="0" normalizeH="0" baseline="0" noProof="0" dirty="0">
              <a:ln>
                <a:noFill/>
              </a:ln>
              <a:solidFill>
                <a:srgbClr val="404040"/>
              </a:solidFill>
              <a:effectLst/>
              <a:uLnTx/>
              <a:uFillTx/>
              <a:latin typeface="Raleway"/>
              <a:ea typeface="+mn-ea"/>
              <a:cs typeface="Segoe UI Light" panose="020B0502040204020203" pitchFamily="34" charset="0"/>
            </a:endParaRPr>
          </a:p>
        </p:txBody>
      </p:sp>
      <p:sp>
        <p:nvSpPr>
          <p:cNvPr id="11" name="Marcador de texto 4">
            <a:extLst>
              <a:ext uri="{FF2B5EF4-FFF2-40B4-BE49-F238E27FC236}">
                <a16:creationId xmlns:a16="http://schemas.microsoft.com/office/drawing/2014/main" id="{C33927C5-3322-4BE2-BBB2-ED0C35FBAA87}"/>
              </a:ext>
            </a:extLst>
          </p:cNvPr>
          <p:cNvSpPr txBox="1">
            <a:spLocks/>
          </p:cNvSpPr>
          <p:nvPr/>
        </p:nvSpPr>
        <p:spPr>
          <a:xfrm>
            <a:off x="2900778" y="2992163"/>
            <a:ext cx="3972022" cy="350300"/>
          </a:xfrm>
          <a:prstGeom prst="rect">
            <a:avLst/>
          </a:prstGeom>
          <a:solidFill>
            <a:sysClr val="window" lastClr="FFFFFF">
              <a:lumMod val="95000"/>
              <a:alpha val="90000"/>
            </a:sysClr>
          </a:solidFill>
        </p:spPr>
        <p:txBody>
          <a:bodyPr vert="horz" lIns="180000" tIns="180000" rIns="180000" bIns="18000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cap="none" baseline="0">
                <a:solidFill>
                  <a:srgbClr val="404040"/>
                </a:solidFill>
                <a:latin typeface="+mj-lt"/>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1600" b="0" i="0" u="none" strike="noStrike" kern="1200" cap="none" spc="0" normalizeH="0" baseline="0" noProof="0" dirty="0" err="1">
                <a:ln>
                  <a:noFill/>
                </a:ln>
                <a:solidFill>
                  <a:srgbClr val="404040"/>
                </a:solidFill>
                <a:effectLst/>
                <a:uLnTx/>
                <a:uFillTx/>
                <a:latin typeface="Raleway"/>
                <a:ea typeface="+mn-ea"/>
                <a:cs typeface="Segoe UI Light" panose="020B0502040204020203" pitchFamily="34" charset="0"/>
              </a:rPr>
              <a:t>PlanB</a:t>
            </a:r>
            <a:r>
              <a:rPr kumimoji="0" lang="es-ES" sz="1600" b="0" i="0" u="none" strike="noStrike" kern="1200" cap="none" spc="0" normalizeH="0" baseline="0" noProof="0" dirty="0">
                <a:ln>
                  <a:noFill/>
                </a:ln>
                <a:solidFill>
                  <a:srgbClr val="404040"/>
                </a:solidFill>
                <a:effectLst/>
                <a:uLnTx/>
                <a:uFillTx/>
                <a:latin typeface="Raleway"/>
                <a:ea typeface="+mn-ea"/>
                <a:cs typeface="Segoe UI Light" panose="020B0502040204020203" pitchFamily="34" charset="0"/>
              </a:rPr>
              <a:t> </a:t>
            </a:r>
            <a:r>
              <a:rPr kumimoji="0" lang="es-ES" sz="1600" b="0" i="0" u="none" strike="noStrike" kern="1200" cap="none" spc="0" normalizeH="0" baseline="0" noProof="0" dirty="0" err="1">
                <a:ln>
                  <a:noFill/>
                </a:ln>
                <a:solidFill>
                  <a:srgbClr val="404040"/>
                </a:solidFill>
                <a:effectLst/>
                <a:uLnTx/>
                <a:uFillTx/>
                <a:latin typeface="Raleway"/>
                <a:ea typeface="+mn-ea"/>
                <a:cs typeface="Segoe UI Light" panose="020B0502040204020203" pitchFamily="34" charset="0"/>
              </a:rPr>
              <a:t>GmbH</a:t>
            </a:r>
            <a:endParaRPr kumimoji="0" lang="es-ES" sz="1600" b="0" i="0" u="none" strike="noStrike" kern="1200" cap="none" spc="0" normalizeH="0" baseline="0" noProof="0" dirty="0">
              <a:ln>
                <a:noFill/>
              </a:ln>
              <a:solidFill>
                <a:srgbClr val="404040"/>
              </a:solidFill>
              <a:effectLst/>
              <a:uLnTx/>
              <a:uFillTx/>
              <a:latin typeface="Raleway"/>
              <a:ea typeface="+mn-ea"/>
              <a:cs typeface="Segoe UI Light" panose="020B0502040204020203" pitchFamily="34" charset="0"/>
            </a:endParaRPr>
          </a:p>
        </p:txBody>
      </p:sp>
      <p:sp>
        <p:nvSpPr>
          <p:cNvPr id="12" name="Marcador de texto 14">
            <a:extLst>
              <a:ext uri="{FF2B5EF4-FFF2-40B4-BE49-F238E27FC236}">
                <a16:creationId xmlns:a16="http://schemas.microsoft.com/office/drawing/2014/main" id="{4E8B8E13-F264-48C4-9C21-D8BD313B6959}"/>
              </a:ext>
            </a:extLst>
          </p:cNvPr>
          <p:cNvSpPr txBox="1">
            <a:spLocks/>
          </p:cNvSpPr>
          <p:nvPr/>
        </p:nvSpPr>
        <p:spPr>
          <a:xfrm>
            <a:off x="2243313" y="3577830"/>
            <a:ext cx="4629487" cy="360000"/>
          </a:xfrm>
          <a:prstGeom prst="rect">
            <a:avLst/>
          </a:prstGeom>
          <a:solidFill>
            <a:sysClr val="window" lastClr="FFFFFF">
              <a:lumMod val="95000"/>
              <a:alpha val="90000"/>
            </a:sysClr>
          </a:solidFill>
        </p:spPr>
        <p:txBody>
          <a:bodyPr vert="horz" lIns="180000" tIns="180000" rIns="180000" bIns="18000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cap="none" baseline="0">
                <a:solidFill>
                  <a:srgbClr val="404040"/>
                </a:solidFill>
                <a:latin typeface="+mj-lt"/>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1400" b="0" i="0" u="none" strike="noStrike" kern="1200" cap="none" spc="0" normalizeH="0" baseline="0" noProof="0">
                <a:ln>
                  <a:noFill/>
                </a:ln>
                <a:solidFill>
                  <a:srgbClr val="404040"/>
                </a:solidFill>
                <a:effectLst/>
                <a:uLnTx/>
                <a:uFillTx/>
                <a:latin typeface="Raleway"/>
                <a:ea typeface="+mn-ea"/>
                <a:cs typeface="Segoe UI Light" panose="020B0502040204020203" pitchFamily="34" charset="0"/>
              </a:rPr>
              <a:t>fchopo</a:t>
            </a:r>
          </a:p>
        </p:txBody>
      </p:sp>
      <p:sp>
        <p:nvSpPr>
          <p:cNvPr id="13" name="Marcador de texto 15">
            <a:extLst>
              <a:ext uri="{FF2B5EF4-FFF2-40B4-BE49-F238E27FC236}">
                <a16:creationId xmlns:a16="http://schemas.microsoft.com/office/drawing/2014/main" id="{0C8D218D-E59B-490D-AFB9-4A1BDF8DF61F}"/>
              </a:ext>
            </a:extLst>
          </p:cNvPr>
          <p:cNvSpPr txBox="1">
            <a:spLocks/>
          </p:cNvSpPr>
          <p:nvPr/>
        </p:nvSpPr>
        <p:spPr>
          <a:xfrm>
            <a:off x="2243314" y="3997923"/>
            <a:ext cx="4629486" cy="360000"/>
          </a:xfrm>
          <a:prstGeom prst="rect">
            <a:avLst/>
          </a:prstGeom>
          <a:solidFill>
            <a:sysClr val="window" lastClr="FFFFFF">
              <a:lumMod val="95000"/>
              <a:alpha val="90000"/>
            </a:sysClr>
          </a:solidFill>
        </p:spPr>
        <p:txBody>
          <a:bodyPr vert="horz" lIns="180000" tIns="180000" rIns="180000" bIns="18000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cap="none" baseline="0">
                <a:solidFill>
                  <a:srgbClr val="404040"/>
                </a:solidFill>
                <a:latin typeface="+mj-lt"/>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1400" b="0" i="0" u="none" strike="noStrike" kern="1200" cap="none" spc="0" normalizeH="0" baseline="0" noProof="0">
                <a:ln>
                  <a:noFill/>
                </a:ln>
                <a:solidFill>
                  <a:srgbClr val="404040"/>
                </a:solidFill>
                <a:effectLst/>
                <a:uLnTx/>
                <a:uFillTx/>
                <a:latin typeface="Raleway"/>
                <a:ea typeface="+mn-ea"/>
                <a:cs typeface="Segoe UI Light" panose="020B0502040204020203" pitchFamily="34" charset="0"/>
              </a:rPr>
              <a:t>www.linkedin.com/in/fchopo</a:t>
            </a:r>
          </a:p>
        </p:txBody>
      </p:sp>
      <p:pic>
        <p:nvPicPr>
          <p:cNvPr id="14" name="Imagen 42">
            <a:extLst>
              <a:ext uri="{FF2B5EF4-FFF2-40B4-BE49-F238E27FC236}">
                <a16:creationId xmlns:a16="http://schemas.microsoft.com/office/drawing/2014/main" id="{C14BA939-CED5-439B-BAF4-986C2C4EF26B}"/>
              </a:ext>
            </a:extLst>
          </p:cNvPr>
          <p:cNvPicPr>
            <a:picLocks noChangeAspect="1"/>
          </p:cNvPicPr>
          <p:nvPr/>
        </p:nvPicPr>
        <p:blipFill>
          <a:blip r:embed="rId3"/>
          <a:stretch>
            <a:fillRect/>
          </a:stretch>
        </p:blipFill>
        <p:spPr>
          <a:xfrm>
            <a:off x="1807280" y="3616128"/>
            <a:ext cx="360000" cy="292679"/>
          </a:xfrm>
          <a:prstGeom prst="rect">
            <a:avLst/>
          </a:prstGeom>
        </p:spPr>
      </p:pic>
      <p:sp>
        <p:nvSpPr>
          <p:cNvPr id="15" name="Freeform 9">
            <a:extLst>
              <a:ext uri="{FF2B5EF4-FFF2-40B4-BE49-F238E27FC236}">
                <a16:creationId xmlns:a16="http://schemas.microsoft.com/office/drawing/2014/main" id="{287EB30F-2038-4E16-AD53-2B4045B03A94}"/>
              </a:ext>
            </a:extLst>
          </p:cNvPr>
          <p:cNvSpPr>
            <a:spLocks noChangeAspect="1" noEditPoints="1"/>
          </p:cNvSpPr>
          <p:nvPr/>
        </p:nvSpPr>
        <p:spPr bwMode="auto">
          <a:xfrm>
            <a:off x="1786213" y="4015923"/>
            <a:ext cx="324000" cy="324000"/>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0097BD"/>
          </a:solidFill>
          <a:ln>
            <a:noFill/>
          </a:ln>
        </p:spPr>
        <p:txBody>
          <a:bodyPr vert="horz" wrap="square" lIns="91440" tIns="45720" rIns="91440" bIns="45720" numCol="1" anchor="t" anchorCtr="0" compatLnSpc="1">
            <a:prstTxWarp prst="textNoShape">
              <a:avLst/>
            </a:prstTxWarp>
          </a:bodyPr>
          <a:lstStyle/>
          <a:p>
            <a:endParaRPr lang="id-ID"/>
          </a:p>
        </p:txBody>
      </p:sp>
      <p:pic>
        <p:nvPicPr>
          <p:cNvPr id="4" name="Picture 3" descr="A picture containing diagram&#10;&#10;Description automatically generated">
            <a:extLst>
              <a:ext uri="{FF2B5EF4-FFF2-40B4-BE49-F238E27FC236}">
                <a16:creationId xmlns:a16="http://schemas.microsoft.com/office/drawing/2014/main" id="{45177195-2578-4CD2-84D9-E9D1CE2D4E15}"/>
              </a:ext>
            </a:extLst>
          </p:cNvPr>
          <p:cNvPicPr>
            <a:picLocks noChangeAspect="1"/>
          </p:cNvPicPr>
          <p:nvPr/>
        </p:nvPicPr>
        <p:blipFill>
          <a:blip r:embed="rId4"/>
          <a:stretch>
            <a:fillRect/>
          </a:stretch>
        </p:blipFill>
        <p:spPr>
          <a:xfrm>
            <a:off x="2531497" y="4491177"/>
            <a:ext cx="713149" cy="713149"/>
          </a:xfrm>
          <a:prstGeom prst="rect">
            <a:avLst/>
          </a:prstGeom>
        </p:spPr>
      </p:pic>
      <p:pic>
        <p:nvPicPr>
          <p:cNvPr id="1026" name="Picture 2" descr="Super User 2021 Season 2">
            <a:extLst>
              <a:ext uri="{FF2B5EF4-FFF2-40B4-BE49-F238E27FC236}">
                <a16:creationId xmlns:a16="http://schemas.microsoft.com/office/drawing/2014/main" id="{8FB3A54E-46CA-4EE2-95BF-306612B4D1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2376" y="4487658"/>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UG.CAT (Barcelona, España) | Meetup">
            <a:extLst>
              <a:ext uri="{FF2B5EF4-FFF2-40B4-BE49-F238E27FC236}">
                <a16:creationId xmlns:a16="http://schemas.microsoft.com/office/drawing/2014/main" id="{C01B448B-AD17-4819-88B2-80BC628AE7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4293" y="4540291"/>
            <a:ext cx="1033114" cy="578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1723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Agenda</a:t>
            </a:r>
            <a:endParaRPr lang="pt-PT" dirty="0"/>
          </a:p>
        </p:txBody>
      </p:sp>
      <p:sp>
        <p:nvSpPr>
          <p:cNvPr id="3" name="Text Placeholder 2"/>
          <p:cNvSpPr>
            <a:spLocks noGrp="1"/>
          </p:cNvSpPr>
          <p:nvPr>
            <p:ph type="body" sz="quarter" idx="10"/>
          </p:nvPr>
        </p:nvSpPr>
        <p:spPr/>
        <p:txBody>
          <a:bodyPr/>
          <a:lstStyle/>
          <a:p>
            <a:pPr marL="742950" indent="-742950">
              <a:buFont typeface="+mj-lt"/>
              <a:buAutoNum type="arabicPeriod"/>
            </a:pPr>
            <a:r>
              <a:rPr lang="en-US" dirty="0"/>
              <a:t>What are Messaging extensions?</a:t>
            </a:r>
          </a:p>
          <a:p>
            <a:pPr marL="742950" indent="-742950">
              <a:buFont typeface="+mj-lt"/>
              <a:buAutoNum type="arabicPeriod"/>
            </a:pPr>
            <a:r>
              <a:rPr lang="en-US" dirty="0"/>
              <a:t>Extension types</a:t>
            </a:r>
          </a:p>
          <a:p>
            <a:pPr marL="742950" indent="-742950">
              <a:buFont typeface="+mj-lt"/>
              <a:buAutoNum type="arabicPeriod"/>
            </a:pPr>
            <a:r>
              <a:rPr lang="en-US" dirty="0"/>
              <a:t>Architecture</a:t>
            </a:r>
          </a:p>
          <a:p>
            <a:pPr marL="742950" indent="-742950">
              <a:buFont typeface="+mj-lt"/>
              <a:buAutoNum type="arabicPeriod"/>
            </a:pPr>
            <a:r>
              <a:rPr lang="en-US" dirty="0"/>
              <a:t>Demos</a:t>
            </a:r>
          </a:p>
          <a:p>
            <a:pPr marL="742950" indent="-742950">
              <a:buFont typeface="+mj-lt"/>
              <a:buAutoNum type="arabicPeriod"/>
            </a:pPr>
            <a:r>
              <a:rPr lang="en-US" dirty="0"/>
              <a:t>More demos</a:t>
            </a:r>
            <a:endParaRPr lang="pt-PT" dirty="0"/>
          </a:p>
        </p:txBody>
      </p:sp>
    </p:spTree>
    <p:extLst>
      <p:ext uri="{BB962C8B-B14F-4D97-AF65-F5344CB8AC3E}">
        <p14:creationId xmlns:p14="http://schemas.microsoft.com/office/powerpoint/2010/main" val="6189180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819603"/>
            <a:ext cx="11598163" cy="1218795"/>
          </a:xfrm>
        </p:spPr>
        <p:txBody>
          <a:bodyPr/>
          <a:lstStyle/>
          <a:p>
            <a:r>
              <a:rPr lang="en-US" sz="7200" dirty="0"/>
              <a:t>What are Messaging extensions?</a:t>
            </a:r>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a:t>Apps in Teams</a:t>
            </a:r>
            <a:endParaRPr lang="pt-PT" sz="4400" dirty="0"/>
          </a:p>
        </p:txBody>
      </p:sp>
      <p:sp>
        <p:nvSpPr>
          <p:cNvPr id="3" name="Text Placeholder 2">
            <a:extLst>
              <a:ext uri="{FF2B5EF4-FFF2-40B4-BE49-F238E27FC236}">
                <a16:creationId xmlns:a16="http://schemas.microsoft.com/office/drawing/2014/main" id="{012FD40D-81B0-420A-B10A-FA213CD9FAA4}"/>
              </a:ext>
            </a:extLst>
          </p:cNvPr>
          <p:cNvSpPr>
            <a:spLocks noGrp="1"/>
          </p:cNvSpPr>
          <p:nvPr>
            <p:ph type="body" sz="quarter" idx="10"/>
          </p:nvPr>
        </p:nvSpPr>
        <p:spPr>
          <a:xfrm>
            <a:off x="1448790" y="1887185"/>
            <a:ext cx="10231211" cy="3444835"/>
          </a:xfrm>
        </p:spPr>
        <p:txBody>
          <a:bodyPr/>
          <a:lstStyle/>
          <a:p>
            <a:r>
              <a:rPr lang="en-US" sz="4000" spc="-70" dirty="0">
                <a:solidFill>
                  <a:schemeClr val="tx1">
                    <a:lumMod val="75000"/>
                    <a:lumOff val="25000"/>
                  </a:schemeClr>
                </a:solidFill>
              </a:rPr>
              <a:t>Teams can act and make quick decisions</a:t>
            </a:r>
          </a:p>
          <a:p>
            <a:r>
              <a:rPr lang="en-US" sz="4000" spc="-70" dirty="0">
                <a:solidFill>
                  <a:schemeClr val="tx1">
                    <a:lumMod val="75000"/>
                    <a:lumOff val="25000"/>
                  </a:schemeClr>
                </a:solidFill>
              </a:rPr>
              <a:t>Reduce the number of context changes’ while working on important tasks</a:t>
            </a:r>
          </a:p>
          <a:p>
            <a:r>
              <a:rPr lang="en-US" sz="4000" spc="-70" dirty="0">
                <a:solidFill>
                  <a:schemeClr val="tx1">
                    <a:lumMod val="75000"/>
                    <a:lumOff val="25000"/>
                  </a:schemeClr>
                </a:solidFill>
              </a:rPr>
              <a:t>Creates collaboration opportunities </a:t>
            </a:r>
          </a:p>
          <a:p>
            <a:endParaRPr lang="en-US" sz="4000" spc="-70" dirty="0">
              <a:solidFill>
                <a:schemeClr val="tx1">
                  <a:lumMod val="75000"/>
                  <a:lumOff val="25000"/>
                </a:schemeClr>
              </a:solidFill>
            </a:endParaRPr>
          </a:p>
          <a:p>
            <a:endParaRPr lang="en-US" sz="4000" spc="-70" dirty="0">
              <a:solidFill>
                <a:schemeClr val="tx1">
                  <a:lumMod val="75000"/>
                  <a:lumOff val="25000"/>
                </a:schemeClr>
              </a:solidFill>
            </a:endParaRPr>
          </a:p>
          <a:p>
            <a:endParaRPr lang="en-US" dirty="0"/>
          </a:p>
        </p:txBody>
      </p:sp>
      <p:pic>
        <p:nvPicPr>
          <p:cNvPr id="7" name="Graphic 4" descr="Gauge">
            <a:extLst>
              <a:ext uri="{FF2B5EF4-FFF2-40B4-BE49-F238E27FC236}">
                <a16:creationId xmlns:a16="http://schemas.microsoft.com/office/drawing/2014/main" id="{A930482D-872A-41B7-8243-485590134B18}"/>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45595" y="1811486"/>
            <a:ext cx="608961" cy="608961"/>
          </a:xfrm>
          <a:prstGeom prst="rect">
            <a:avLst/>
          </a:prstGeom>
        </p:spPr>
      </p:pic>
      <p:pic>
        <p:nvPicPr>
          <p:cNvPr id="8" name="Graphic 7" descr="Checklist">
            <a:extLst>
              <a:ext uri="{FF2B5EF4-FFF2-40B4-BE49-F238E27FC236}">
                <a16:creationId xmlns:a16="http://schemas.microsoft.com/office/drawing/2014/main" id="{36FA8B83-3CE9-47AA-B372-39AD89142883}"/>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85349" y="2934734"/>
            <a:ext cx="627863" cy="627863"/>
          </a:xfrm>
          <a:prstGeom prst="rect">
            <a:avLst/>
          </a:prstGeom>
        </p:spPr>
      </p:pic>
      <p:pic>
        <p:nvPicPr>
          <p:cNvPr id="9" name="Graphic 10" descr="Meeting">
            <a:extLst>
              <a:ext uri="{FF2B5EF4-FFF2-40B4-BE49-F238E27FC236}">
                <a16:creationId xmlns:a16="http://schemas.microsoft.com/office/drawing/2014/main" id="{3BF91DFD-6477-422C-B347-C3F038E267BA}"/>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60115" y="4034462"/>
            <a:ext cx="670690" cy="670690"/>
          </a:xfrm>
          <a:prstGeom prst="rect">
            <a:avLst/>
          </a:prstGeom>
        </p:spPr>
      </p:pic>
    </p:spTree>
    <p:extLst>
      <p:ext uri="{BB962C8B-B14F-4D97-AF65-F5344CB8AC3E}">
        <p14:creationId xmlns:p14="http://schemas.microsoft.com/office/powerpoint/2010/main" val="148459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a:t>Teams development platform</a:t>
            </a:r>
            <a:endParaRPr lang="pt-PT" sz="4400" dirty="0"/>
          </a:p>
        </p:txBody>
      </p:sp>
      <p:grpSp>
        <p:nvGrpSpPr>
          <p:cNvPr id="10" name="Group 24">
            <a:extLst>
              <a:ext uri="{FF2B5EF4-FFF2-40B4-BE49-F238E27FC236}">
                <a16:creationId xmlns:a16="http://schemas.microsoft.com/office/drawing/2014/main" id="{0A0D1EA1-DB67-433F-80C4-B45F909A33D1}"/>
              </a:ext>
            </a:extLst>
          </p:cNvPr>
          <p:cNvGrpSpPr/>
          <p:nvPr/>
        </p:nvGrpSpPr>
        <p:grpSpPr>
          <a:xfrm>
            <a:off x="5458303" y="1568791"/>
            <a:ext cx="2881158" cy="3518536"/>
            <a:chOff x="8680909" y="1009623"/>
            <a:chExt cx="2824921" cy="3449858"/>
          </a:xfrm>
        </p:grpSpPr>
        <p:sp>
          <p:nvSpPr>
            <p:cNvPr id="11" name="TextBox 33">
              <a:extLst>
                <a:ext uri="{FF2B5EF4-FFF2-40B4-BE49-F238E27FC236}">
                  <a16:creationId xmlns:a16="http://schemas.microsoft.com/office/drawing/2014/main" id="{B951129C-D338-44EC-A3FD-B76AC8AA8DFA}"/>
                </a:ext>
              </a:extLst>
            </p:cNvPr>
            <p:cNvSpPr txBox="1"/>
            <p:nvPr/>
          </p:nvSpPr>
          <p:spPr>
            <a:xfrm>
              <a:off x="9270441" y="2166053"/>
              <a:ext cx="2235389" cy="374846"/>
            </a:xfrm>
            <a:prstGeom prst="rect">
              <a:avLst/>
            </a:prstGeom>
            <a:noFill/>
            <a:ln>
              <a:noFill/>
            </a:ln>
          </p:spPr>
          <p:txBody>
            <a:bodyPr wrap="square" rtlCol="0">
              <a:spAutoFit/>
            </a:bodyPr>
            <a:lstStyle/>
            <a:p>
              <a:r>
                <a:rPr lang="en-US" sz="1836">
                  <a:latin typeface="Segoe UI" charset="0"/>
                  <a:ea typeface="Segoe UI" charset="0"/>
                  <a:cs typeface="Segoe UI" charset="0"/>
                </a:rPr>
                <a:t>Connectors</a:t>
              </a:r>
            </a:p>
          </p:txBody>
        </p:sp>
        <p:sp>
          <p:nvSpPr>
            <p:cNvPr id="12" name="Text Placeholder 43">
              <a:extLst>
                <a:ext uri="{FF2B5EF4-FFF2-40B4-BE49-F238E27FC236}">
                  <a16:creationId xmlns:a16="http://schemas.microsoft.com/office/drawing/2014/main" id="{4DAA34B6-C7AC-44F8-BFFB-8D5B1CDF5336}"/>
                </a:ext>
              </a:extLst>
            </p:cNvPr>
            <p:cNvSpPr txBox="1">
              <a:spLocks/>
            </p:cNvSpPr>
            <p:nvPr/>
          </p:nvSpPr>
          <p:spPr>
            <a:xfrm>
              <a:off x="9270441" y="2588989"/>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28"/>
                </a:lnSpc>
                <a:buNone/>
              </a:pPr>
              <a:r>
                <a:rPr lang="en-US" sz="1200" dirty="0">
                  <a:latin typeface="+mj-lt"/>
                  <a:ea typeface="Segoe UI" charset="0"/>
                  <a:cs typeface="Segoe UI" charset="0"/>
                </a:rPr>
                <a:t>Publish notifications in channels</a:t>
              </a:r>
            </a:p>
          </p:txBody>
        </p:sp>
        <p:pic>
          <p:nvPicPr>
            <p:cNvPr id="13" name="Picture 94" descr="12Connector_Wht@2x.png">
              <a:extLst>
                <a:ext uri="{FF2B5EF4-FFF2-40B4-BE49-F238E27FC236}">
                  <a16:creationId xmlns:a16="http://schemas.microsoft.com/office/drawing/2014/main" id="{04991B82-3E36-4975-89F9-7AAC97201E52}"/>
                </a:ext>
              </a:extLst>
            </p:cNvPr>
            <p:cNvPicPr>
              <a:picLocks noChangeAspect="1"/>
            </p:cNvPicPr>
            <p:nvPr/>
          </p:nvPicPr>
          <p:blipFill>
            <a:blip r:embed="rId2" cstate="screen">
              <a:duotone>
                <a:prstClr val="black"/>
                <a:schemeClr val="accent5">
                  <a:tint val="45000"/>
                  <a:satMod val="400000"/>
                </a:schemeClr>
              </a:duotone>
              <a:extLst>
                <a:ext uri="{BEBA8EAE-BF5A-486C-A8C5-ECC9F3942E4B}">
                  <a14:imgProps xmlns:a14="http://schemas.microsoft.com/office/drawing/2010/main">
                    <a14:imgLayer r:embed="rId3">
                      <a14:imgEffect>
                        <a14:artisticGlowEdges trans="40000" smoothness="10"/>
                      </a14:imgEffect>
                      <a14:imgEffect>
                        <a14:saturation sat="400000"/>
                      </a14:imgEffect>
                    </a14:imgLayer>
                  </a14:imgProps>
                </a:ext>
                <a:ext uri="{28A0092B-C50C-407E-A947-70E740481C1C}">
                  <a14:useLocalDpi xmlns:a14="http://schemas.microsoft.com/office/drawing/2010/main"/>
                </a:ext>
              </a:extLst>
            </a:blip>
            <a:stretch>
              <a:fillRect/>
            </a:stretch>
          </p:blipFill>
          <p:spPr>
            <a:xfrm>
              <a:off x="8692553" y="2130735"/>
              <a:ext cx="454216" cy="454216"/>
            </a:xfrm>
            <a:prstGeom prst="rect">
              <a:avLst/>
            </a:prstGeom>
            <a:ln>
              <a:noFill/>
            </a:ln>
          </p:spPr>
        </p:pic>
        <p:sp>
          <p:nvSpPr>
            <p:cNvPr id="14" name="TextBox 88">
              <a:extLst>
                <a:ext uri="{FF2B5EF4-FFF2-40B4-BE49-F238E27FC236}">
                  <a16:creationId xmlns:a16="http://schemas.microsoft.com/office/drawing/2014/main" id="{E4CF3B0E-ACF5-4438-8C56-7845F1A8892F}"/>
                </a:ext>
              </a:extLst>
            </p:cNvPr>
            <p:cNvSpPr txBox="1"/>
            <p:nvPr/>
          </p:nvSpPr>
          <p:spPr>
            <a:xfrm>
              <a:off x="9258796" y="3457854"/>
              <a:ext cx="2235389" cy="374846"/>
            </a:xfrm>
            <a:prstGeom prst="rect">
              <a:avLst/>
            </a:prstGeom>
            <a:noFill/>
            <a:ln>
              <a:noFill/>
            </a:ln>
          </p:spPr>
          <p:txBody>
            <a:bodyPr wrap="square" rtlCol="0">
              <a:spAutoFit/>
            </a:bodyPr>
            <a:lstStyle/>
            <a:p>
              <a:r>
                <a:rPr lang="en-US" sz="1836">
                  <a:latin typeface="Segoe UI" charset="0"/>
                  <a:ea typeface="Segoe UI" charset="0"/>
                  <a:cs typeface="Segoe UI" charset="0"/>
                </a:rPr>
                <a:t>Activity Feed</a:t>
              </a:r>
            </a:p>
          </p:txBody>
        </p:sp>
        <p:sp>
          <p:nvSpPr>
            <p:cNvPr id="15" name="Text Placeholder 43">
              <a:extLst>
                <a:ext uri="{FF2B5EF4-FFF2-40B4-BE49-F238E27FC236}">
                  <a16:creationId xmlns:a16="http://schemas.microsoft.com/office/drawing/2014/main" id="{7CE9A6CE-404F-4794-BE0E-E9DE937A34C6}"/>
                </a:ext>
              </a:extLst>
            </p:cNvPr>
            <p:cNvSpPr txBox="1">
              <a:spLocks/>
            </p:cNvSpPr>
            <p:nvPr/>
          </p:nvSpPr>
          <p:spPr>
            <a:xfrm>
              <a:off x="9258796" y="3879303"/>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28"/>
                </a:lnSpc>
                <a:buNone/>
              </a:pPr>
              <a:r>
                <a:rPr lang="en-US" sz="1200" dirty="0">
                  <a:latin typeface="+mj-lt"/>
                  <a:ea typeface="Segoe UI" charset="0"/>
                  <a:cs typeface="Segoe UI" charset="0"/>
                </a:rPr>
                <a:t>Engage with users using notifications.</a:t>
              </a:r>
            </a:p>
          </p:txBody>
        </p:sp>
        <p:pic>
          <p:nvPicPr>
            <p:cNvPr id="16" name="Picture 97" descr="12Activity_Wht@2x.png">
              <a:extLst>
                <a:ext uri="{FF2B5EF4-FFF2-40B4-BE49-F238E27FC236}">
                  <a16:creationId xmlns:a16="http://schemas.microsoft.com/office/drawing/2014/main" id="{930F642B-B768-47E8-BB2F-DA631D665503}"/>
                </a:ext>
              </a:extLst>
            </p:cNvPr>
            <p:cNvPicPr>
              <a:picLocks noChangeAspect="1"/>
            </p:cNvPicPr>
            <p:nvPr/>
          </p:nvPicPr>
          <p:blipFill>
            <a:blip r:embed="rId4" cstate="screen">
              <a:duotone>
                <a:prstClr val="black"/>
                <a:schemeClr val="accent5">
                  <a:tint val="45000"/>
                  <a:satMod val="400000"/>
                </a:schemeClr>
              </a:duotone>
              <a:extLst>
                <a:ext uri="{BEBA8EAE-BF5A-486C-A8C5-ECC9F3942E4B}">
                  <a14:imgProps xmlns:a14="http://schemas.microsoft.com/office/drawing/2010/main">
                    <a14:imgLayer r:embed="rId5">
                      <a14:imgEffect>
                        <a14:artisticGlowEdges trans="40000" smoothness="10"/>
                      </a14:imgEffect>
                      <a14:imgEffect>
                        <a14:saturation sat="400000"/>
                      </a14:imgEffect>
                    </a14:imgLayer>
                  </a14:imgProps>
                </a:ext>
                <a:ext uri="{28A0092B-C50C-407E-A947-70E740481C1C}">
                  <a14:useLocalDpi xmlns:a14="http://schemas.microsoft.com/office/drawing/2010/main"/>
                </a:ext>
              </a:extLst>
            </a:blip>
            <a:stretch>
              <a:fillRect/>
            </a:stretch>
          </p:blipFill>
          <p:spPr>
            <a:xfrm>
              <a:off x="8680909" y="3425088"/>
              <a:ext cx="454216" cy="454216"/>
            </a:xfrm>
            <a:prstGeom prst="rect">
              <a:avLst/>
            </a:prstGeom>
            <a:ln>
              <a:noFill/>
            </a:ln>
          </p:spPr>
        </p:pic>
        <p:sp>
          <p:nvSpPr>
            <p:cNvPr id="17" name="TextBox 91">
              <a:extLst>
                <a:ext uri="{FF2B5EF4-FFF2-40B4-BE49-F238E27FC236}">
                  <a16:creationId xmlns:a16="http://schemas.microsoft.com/office/drawing/2014/main" id="{14BE2FF5-4E82-4537-BD22-15FC4DAE34D7}"/>
                </a:ext>
              </a:extLst>
            </p:cNvPr>
            <p:cNvSpPr txBox="1"/>
            <p:nvPr/>
          </p:nvSpPr>
          <p:spPr>
            <a:xfrm>
              <a:off x="9270441" y="1009623"/>
              <a:ext cx="2235389" cy="374846"/>
            </a:xfrm>
            <a:prstGeom prst="rect">
              <a:avLst/>
            </a:prstGeom>
            <a:noFill/>
            <a:ln>
              <a:noFill/>
            </a:ln>
          </p:spPr>
          <p:txBody>
            <a:bodyPr wrap="square" rtlCol="0">
              <a:spAutoFit/>
            </a:bodyPr>
            <a:lstStyle/>
            <a:p>
              <a:r>
                <a:rPr lang="en-US" sz="1836">
                  <a:latin typeface="Segoe UI" charset="0"/>
                  <a:ea typeface="Segoe UI" charset="0"/>
                  <a:cs typeface="Segoe UI" charset="0"/>
                </a:rPr>
                <a:t>Bots</a:t>
              </a:r>
            </a:p>
          </p:txBody>
        </p:sp>
        <p:sp>
          <p:nvSpPr>
            <p:cNvPr id="18" name="Text Placeholder 43">
              <a:extLst>
                <a:ext uri="{FF2B5EF4-FFF2-40B4-BE49-F238E27FC236}">
                  <a16:creationId xmlns:a16="http://schemas.microsoft.com/office/drawing/2014/main" id="{B98F4A03-C8E3-452B-A2D5-E2B0A133B6C5}"/>
                </a:ext>
              </a:extLst>
            </p:cNvPr>
            <p:cNvSpPr txBox="1">
              <a:spLocks/>
            </p:cNvSpPr>
            <p:nvPr/>
          </p:nvSpPr>
          <p:spPr>
            <a:xfrm>
              <a:off x="9270441" y="1431072"/>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28"/>
                </a:lnSpc>
                <a:buNone/>
              </a:pPr>
              <a:r>
                <a:rPr lang="en-US" sz="1200" dirty="0">
                  <a:latin typeface="+mj-lt"/>
                  <a:ea typeface="Segoe UI" charset="0"/>
                  <a:cs typeface="Segoe UI" charset="0"/>
                </a:rPr>
                <a:t>Helps users in finishing tasks using conversations</a:t>
              </a:r>
            </a:p>
          </p:txBody>
        </p:sp>
        <p:pic>
          <p:nvPicPr>
            <p:cNvPr id="19" name="Picture 36" descr="12Bots_Wht@2x.png">
              <a:extLst>
                <a:ext uri="{FF2B5EF4-FFF2-40B4-BE49-F238E27FC236}">
                  <a16:creationId xmlns:a16="http://schemas.microsoft.com/office/drawing/2014/main" id="{AF0E6F5F-7D0D-4CF1-94CD-B77547EEC96C}"/>
                </a:ext>
              </a:extLst>
            </p:cNvPr>
            <p:cNvPicPr>
              <a:picLocks noChangeAspect="1"/>
            </p:cNvPicPr>
            <p:nvPr/>
          </p:nvPicPr>
          <p:blipFill>
            <a:blip r:embed="rId6" cstate="screen">
              <a:duotone>
                <a:prstClr val="black"/>
                <a:schemeClr val="accent5">
                  <a:tint val="45000"/>
                  <a:satMod val="400000"/>
                </a:schemeClr>
              </a:duotone>
              <a:extLst>
                <a:ext uri="{BEBA8EAE-BF5A-486C-A8C5-ECC9F3942E4B}">
                  <a14:imgProps xmlns:a14="http://schemas.microsoft.com/office/drawing/2010/main">
                    <a14:imgLayer r:embed="rId7">
                      <a14:imgEffect>
                        <a14:artisticGlowEdges trans="40000" smoothness="10"/>
                      </a14:imgEffect>
                      <a14:imgEffect>
                        <a14:saturation sat="400000"/>
                      </a14:imgEffect>
                    </a14:imgLayer>
                  </a14:imgProps>
                </a:ext>
                <a:ext uri="{28A0092B-C50C-407E-A947-70E740481C1C}">
                  <a14:useLocalDpi xmlns:a14="http://schemas.microsoft.com/office/drawing/2010/main"/>
                </a:ext>
              </a:extLst>
            </a:blip>
            <a:stretch>
              <a:fillRect/>
            </a:stretch>
          </p:blipFill>
          <p:spPr>
            <a:xfrm>
              <a:off x="8692553" y="1009623"/>
              <a:ext cx="454216" cy="454216"/>
            </a:xfrm>
            <a:prstGeom prst="rect">
              <a:avLst/>
            </a:prstGeom>
            <a:ln>
              <a:noFill/>
            </a:ln>
          </p:spPr>
        </p:pic>
      </p:grpSp>
      <p:grpSp>
        <p:nvGrpSpPr>
          <p:cNvPr id="20" name="Group 23">
            <a:extLst>
              <a:ext uri="{FF2B5EF4-FFF2-40B4-BE49-F238E27FC236}">
                <a16:creationId xmlns:a16="http://schemas.microsoft.com/office/drawing/2014/main" id="{85969915-E8E1-44C9-BE20-F76DB5EB2DDF}"/>
              </a:ext>
            </a:extLst>
          </p:cNvPr>
          <p:cNvGrpSpPr/>
          <p:nvPr/>
        </p:nvGrpSpPr>
        <p:grpSpPr>
          <a:xfrm>
            <a:off x="2039013" y="1525504"/>
            <a:ext cx="3305031" cy="4746703"/>
            <a:chOff x="4872694" y="1009623"/>
            <a:chExt cx="3364193" cy="4981949"/>
          </a:xfrm>
        </p:grpSpPr>
        <p:sp>
          <p:nvSpPr>
            <p:cNvPr id="21" name="TextBox 37">
              <a:extLst>
                <a:ext uri="{FF2B5EF4-FFF2-40B4-BE49-F238E27FC236}">
                  <a16:creationId xmlns:a16="http://schemas.microsoft.com/office/drawing/2014/main" id="{920B3E1B-9BB8-44A2-B1D9-0718DC6A2E54}"/>
                </a:ext>
              </a:extLst>
            </p:cNvPr>
            <p:cNvSpPr txBox="1"/>
            <p:nvPr/>
          </p:nvSpPr>
          <p:spPr>
            <a:xfrm>
              <a:off x="5448991" y="3655795"/>
              <a:ext cx="2787896" cy="393423"/>
            </a:xfrm>
            <a:prstGeom prst="rect">
              <a:avLst/>
            </a:prstGeom>
            <a:noFill/>
            <a:ln>
              <a:noFill/>
            </a:ln>
          </p:spPr>
          <p:txBody>
            <a:bodyPr wrap="square" rtlCol="0">
              <a:spAutoFit/>
            </a:bodyPr>
            <a:lstStyle/>
            <a:p>
              <a:r>
                <a:rPr lang="en-US" sz="1836">
                  <a:latin typeface="Segoe UI" charset="0"/>
                  <a:ea typeface="Segoe UI" charset="0"/>
                  <a:cs typeface="Segoe UI" charset="0"/>
                </a:rPr>
                <a:t>Actionable Messaging</a:t>
              </a:r>
            </a:p>
          </p:txBody>
        </p:sp>
        <p:sp>
          <p:nvSpPr>
            <p:cNvPr id="22" name="Text Placeholder 43">
              <a:extLst>
                <a:ext uri="{FF2B5EF4-FFF2-40B4-BE49-F238E27FC236}">
                  <a16:creationId xmlns:a16="http://schemas.microsoft.com/office/drawing/2014/main" id="{DEF42C79-2AAC-42B9-993E-A49DC8401922}"/>
                </a:ext>
              </a:extLst>
            </p:cNvPr>
            <p:cNvSpPr txBox="1">
              <a:spLocks/>
            </p:cNvSpPr>
            <p:nvPr/>
          </p:nvSpPr>
          <p:spPr>
            <a:xfrm>
              <a:off x="5448991" y="4077244"/>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28"/>
                </a:lnSpc>
                <a:buNone/>
              </a:pPr>
              <a:r>
                <a:rPr lang="en-US" sz="1200">
                  <a:latin typeface="+mj-lt"/>
                  <a:ea typeface="Segoe UI" charset="0"/>
                  <a:cs typeface="Segoe UI" charset="0"/>
                </a:rPr>
                <a:t>Add commands within adaptive cards</a:t>
              </a:r>
            </a:p>
          </p:txBody>
        </p:sp>
        <p:pic>
          <p:nvPicPr>
            <p:cNvPr id="23" name="Picture 95" descr="12Actionable_Wht@2x.png">
              <a:extLst>
                <a:ext uri="{FF2B5EF4-FFF2-40B4-BE49-F238E27FC236}">
                  <a16:creationId xmlns:a16="http://schemas.microsoft.com/office/drawing/2014/main" id="{92F5777F-4C9B-4DC3-BBA5-0AB5FDD16C27}"/>
                </a:ext>
              </a:extLst>
            </p:cNvPr>
            <p:cNvPicPr>
              <a:picLocks noChangeAspect="1"/>
            </p:cNvPicPr>
            <p:nvPr/>
          </p:nvPicPr>
          <p:blipFill>
            <a:blip r:embed="rId8" cstate="screen">
              <a:duotone>
                <a:prstClr val="black"/>
                <a:schemeClr val="accent5">
                  <a:tint val="45000"/>
                  <a:satMod val="400000"/>
                </a:schemeClr>
              </a:duotone>
              <a:extLst>
                <a:ext uri="{BEBA8EAE-BF5A-486C-A8C5-ECC9F3942E4B}">
                  <a14:imgProps xmlns:a14="http://schemas.microsoft.com/office/drawing/2010/main">
                    <a14:imgLayer r:embed="rId9">
                      <a14:imgEffect>
                        <a14:artisticGlowEdges trans="40000" smoothness="10"/>
                      </a14:imgEffect>
                      <a14:imgEffect>
                        <a14:saturation sat="400000"/>
                      </a14:imgEffect>
                    </a14:imgLayer>
                  </a14:imgProps>
                </a:ext>
                <a:ext uri="{28A0092B-C50C-407E-A947-70E740481C1C}">
                  <a14:useLocalDpi xmlns:a14="http://schemas.microsoft.com/office/drawing/2010/main"/>
                </a:ext>
              </a:extLst>
            </a:blip>
            <a:stretch>
              <a:fillRect/>
            </a:stretch>
          </p:blipFill>
          <p:spPr>
            <a:xfrm>
              <a:off x="4872694" y="3628742"/>
              <a:ext cx="454216" cy="454216"/>
            </a:xfrm>
            <a:prstGeom prst="rect">
              <a:avLst/>
            </a:prstGeom>
            <a:ln>
              <a:noFill/>
            </a:ln>
          </p:spPr>
        </p:pic>
        <p:sp>
          <p:nvSpPr>
            <p:cNvPr id="24" name="TextBox 85">
              <a:extLst>
                <a:ext uri="{FF2B5EF4-FFF2-40B4-BE49-F238E27FC236}">
                  <a16:creationId xmlns:a16="http://schemas.microsoft.com/office/drawing/2014/main" id="{026705E2-7DE9-4F63-93C8-6D5F6D10C3BC}"/>
                </a:ext>
              </a:extLst>
            </p:cNvPr>
            <p:cNvSpPr txBox="1"/>
            <p:nvPr/>
          </p:nvSpPr>
          <p:spPr>
            <a:xfrm>
              <a:off x="5448991" y="2294133"/>
              <a:ext cx="2597306" cy="393423"/>
            </a:xfrm>
            <a:prstGeom prst="rect">
              <a:avLst/>
            </a:prstGeom>
            <a:noFill/>
            <a:ln>
              <a:noFill/>
            </a:ln>
          </p:spPr>
          <p:txBody>
            <a:bodyPr wrap="square" rtlCol="0">
              <a:spAutoFit/>
            </a:bodyPr>
            <a:lstStyle/>
            <a:p>
              <a:r>
                <a:rPr lang="en-US" sz="1836">
                  <a:latin typeface="Segoe UI" charset="0"/>
                  <a:ea typeface="Segoe UI" charset="0"/>
                  <a:cs typeface="Segoe UI" charset="0"/>
                </a:rPr>
                <a:t>Compose Extensions</a:t>
              </a:r>
            </a:p>
          </p:txBody>
        </p:sp>
        <p:sp>
          <p:nvSpPr>
            <p:cNvPr id="25" name="Text Placeholder 43">
              <a:extLst>
                <a:ext uri="{FF2B5EF4-FFF2-40B4-BE49-F238E27FC236}">
                  <a16:creationId xmlns:a16="http://schemas.microsoft.com/office/drawing/2014/main" id="{B7DF015E-B50A-4A4D-81E0-E143293AC67B}"/>
                </a:ext>
              </a:extLst>
            </p:cNvPr>
            <p:cNvSpPr txBox="1">
              <a:spLocks/>
            </p:cNvSpPr>
            <p:nvPr/>
          </p:nvSpPr>
          <p:spPr>
            <a:xfrm>
              <a:off x="5448991" y="2713031"/>
              <a:ext cx="2364568"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28"/>
                </a:lnSpc>
                <a:buNone/>
              </a:pPr>
              <a:r>
                <a:rPr lang="en-US" sz="1200">
                  <a:latin typeface="+mj-lt"/>
                  <a:ea typeface="Segoe UI" charset="0"/>
                  <a:cs typeface="Segoe UI" charset="0"/>
                </a:rPr>
                <a:t>Allow users to share information using adaptive cards in conversations.</a:t>
              </a:r>
            </a:p>
          </p:txBody>
        </p:sp>
        <p:pic>
          <p:nvPicPr>
            <p:cNvPr id="26" name="Picture 98" descr="12Compose_Wht@2x.png">
              <a:extLst>
                <a:ext uri="{FF2B5EF4-FFF2-40B4-BE49-F238E27FC236}">
                  <a16:creationId xmlns:a16="http://schemas.microsoft.com/office/drawing/2014/main" id="{7FCBAF5B-A93A-45F0-BD7E-59D68DF274E2}"/>
                </a:ext>
              </a:extLst>
            </p:cNvPr>
            <p:cNvPicPr>
              <a:picLocks noChangeAspect="1"/>
            </p:cNvPicPr>
            <p:nvPr/>
          </p:nvPicPr>
          <p:blipFill>
            <a:blip r:embed="rId10" cstate="screen">
              <a:duotone>
                <a:prstClr val="black"/>
                <a:schemeClr val="accent5">
                  <a:tint val="45000"/>
                  <a:satMod val="400000"/>
                </a:schemeClr>
              </a:duotone>
              <a:extLst>
                <a:ext uri="{BEBA8EAE-BF5A-486C-A8C5-ECC9F3942E4B}">
                  <a14:imgProps xmlns:a14="http://schemas.microsoft.com/office/drawing/2010/main">
                    <a14:imgLayer r:embed="rId11">
                      <a14:imgEffect>
                        <a14:artisticGlowEdges trans="40000" smoothness="10"/>
                      </a14:imgEffect>
                      <a14:imgEffect>
                        <a14:colorTemperature colorTemp="11500"/>
                      </a14:imgEffect>
                      <a14:imgEffect>
                        <a14:saturation sat="400000"/>
                      </a14:imgEffect>
                    </a14:imgLayer>
                  </a14:imgProps>
                </a:ext>
                <a:ext uri="{28A0092B-C50C-407E-A947-70E740481C1C}">
                  <a14:useLocalDpi xmlns:a14="http://schemas.microsoft.com/office/drawing/2010/main"/>
                </a:ext>
              </a:extLst>
            </a:blip>
            <a:stretch>
              <a:fillRect/>
            </a:stretch>
          </p:blipFill>
          <p:spPr>
            <a:xfrm>
              <a:off x="4872694" y="2264694"/>
              <a:ext cx="454216" cy="454216"/>
            </a:xfrm>
            <a:prstGeom prst="rect">
              <a:avLst/>
            </a:prstGeom>
            <a:ln>
              <a:noFill/>
            </a:ln>
          </p:spPr>
        </p:pic>
        <p:sp>
          <p:nvSpPr>
            <p:cNvPr id="27" name="TextBox 110">
              <a:extLst>
                <a:ext uri="{FF2B5EF4-FFF2-40B4-BE49-F238E27FC236}">
                  <a16:creationId xmlns:a16="http://schemas.microsoft.com/office/drawing/2014/main" id="{FB5422DC-A742-4B50-8423-AB2D99855847}"/>
                </a:ext>
              </a:extLst>
            </p:cNvPr>
            <p:cNvSpPr txBox="1"/>
            <p:nvPr/>
          </p:nvSpPr>
          <p:spPr>
            <a:xfrm>
              <a:off x="5448991" y="1052065"/>
              <a:ext cx="2235389" cy="393423"/>
            </a:xfrm>
            <a:prstGeom prst="rect">
              <a:avLst/>
            </a:prstGeom>
            <a:noFill/>
            <a:ln>
              <a:noFill/>
            </a:ln>
          </p:spPr>
          <p:txBody>
            <a:bodyPr wrap="square" rtlCol="0">
              <a:spAutoFit/>
            </a:bodyPr>
            <a:lstStyle/>
            <a:p>
              <a:r>
                <a:rPr lang="en-US" sz="1836">
                  <a:latin typeface="Segoe UI" charset="0"/>
                  <a:ea typeface="Segoe UI" charset="0"/>
                  <a:cs typeface="Segoe UI" charset="0"/>
                </a:rPr>
                <a:t>Tabs</a:t>
              </a:r>
            </a:p>
          </p:txBody>
        </p:sp>
        <p:sp>
          <p:nvSpPr>
            <p:cNvPr id="28" name="Text Placeholder 43">
              <a:extLst>
                <a:ext uri="{FF2B5EF4-FFF2-40B4-BE49-F238E27FC236}">
                  <a16:creationId xmlns:a16="http://schemas.microsoft.com/office/drawing/2014/main" id="{4DC6BE7D-7651-41CF-BED5-1FF5FB706D66}"/>
                </a:ext>
              </a:extLst>
            </p:cNvPr>
            <p:cNvSpPr txBox="1">
              <a:spLocks/>
            </p:cNvSpPr>
            <p:nvPr/>
          </p:nvSpPr>
          <p:spPr>
            <a:xfrm>
              <a:off x="5448991" y="1473514"/>
              <a:ext cx="2235389"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28"/>
                </a:lnSpc>
                <a:buNone/>
              </a:pPr>
              <a:r>
                <a:rPr lang="en-US" sz="1200" dirty="0">
                  <a:latin typeface="+mj-lt"/>
                  <a:ea typeface="Segoe UI" charset="0"/>
                  <a:cs typeface="Segoe UI" charset="0"/>
                </a:rPr>
                <a:t>Easily access specific information from within Teams</a:t>
              </a:r>
            </a:p>
          </p:txBody>
        </p:sp>
        <p:pic>
          <p:nvPicPr>
            <p:cNvPr id="29" name="Picture 40" descr="12Tabs_Wht@2x.png">
              <a:extLst>
                <a:ext uri="{FF2B5EF4-FFF2-40B4-BE49-F238E27FC236}">
                  <a16:creationId xmlns:a16="http://schemas.microsoft.com/office/drawing/2014/main" id="{88EEFB81-A036-422F-9EA5-4C20D1D69117}"/>
                </a:ext>
              </a:extLst>
            </p:cNvPr>
            <p:cNvPicPr>
              <a:picLocks noChangeAspect="1"/>
            </p:cNvPicPr>
            <p:nvPr/>
          </p:nvPicPr>
          <p:blipFill>
            <a:blip r:embed="rId12" cstate="screen">
              <a:duotone>
                <a:prstClr val="black"/>
                <a:schemeClr val="tx1">
                  <a:lumMod val="50000"/>
                  <a:tint val="45000"/>
                  <a:satMod val="400000"/>
                </a:schemeClr>
              </a:duotone>
              <a:extLst>
                <a:ext uri="{BEBA8EAE-BF5A-486C-A8C5-ECC9F3942E4B}">
                  <a14:imgProps xmlns:a14="http://schemas.microsoft.com/office/drawing/2010/main">
                    <a14:imgLayer r:embed="rId13">
                      <a14:imgEffect>
                        <a14:artisticGlowEdges trans="40000" smoothness="10"/>
                      </a14:imgEffect>
                      <a14:imgEffect>
                        <a14:saturation sat="400000"/>
                      </a14:imgEffect>
                    </a14:imgLayer>
                  </a14:imgProps>
                </a:ext>
                <a:ext uri="{28A0092B-C50C-407E-A947-70E740481C1C}">
                  <a14:useLocalDpi xmlns:a14="http://schemas.microsoft.com/office/drawing/2010/main"/>
                </a:ext>
              </a:extLst>
            </a:blip>
            <a:stretch>
              <a:fillRect/>
            </a:stretch>
          </p:blipFill>
          <p:spPr>
            <a:xfrm>
              <a:off x="4872694" y="1009623"/>
              <a:ext cx="454216" cy="454216"/>
            </a:xfrm>
            <a:prstGeom prst="rect">
              <a:avLst/>
            </a:prstGeom>
            <a:ln>
              <a:noFill/>
            </a:ln>
          </p:spPr>
        </p:pic>
        <p:sp>
          <p:nvSpPr>
            <p:cNvPr id="30" name="Freeform 40">
              <a:extLst>
                <a:ext uri="{FF2B5EF4-FFF2-40B4-BE49-F238E27FC236}">
                  <a16:creationId xmlns:a16="http://schemas.microsoft.com/office/drawing/2014/main" id="{CA6439B1-B05C-4546-B002-964502D711E1}"/>
                </a:ext>
              </a:extLst>
            </p:cNvPr>
            <p:cNvSpPr>
              <a:spLocks noChangeAspect="1" noEditPoints="1"/>
            </p:cNvSpPr>
            <p:nvPr/>
          </p:nvSpPr>
          <p:spPr bwMode="auto">
            <a:xfrm>
              <a:off x="4962094" y="4992790"/>
              <a:ext cx="275416" cy="397822"/>
            </a:xfrm>
            <a:custGeom>
              <a:avLst/>
              <a:gdLst>
                <a:gd name="T0" fmla="*/ 76 w 152"/>
                <a:gd name="T1" fmla="*/ 0 h 221"/>
                <a:gd name="T2" fmla="*/ 96 w 152"/>
                <a:gd name="T3" fmla="*/ 2 h 221"/>
                <a:gd name="T4" fmla="*/ 115 w 152"/>
                <a:gd name="T5" fmla="*/ 10 h 221"/>
                <a:gd name="T6" fmla="*/ 130 w 152"/>
                <a:gd name="T7" fmla="*/ 22 h 221"/>
                <a:gd name="T8" fmla="*/ 142 w 152"/>
                <a:gd name="T9" fmla="*/ 37 h 221"/>
                <a:gd name="T10" fmla="*/ 150 w 152"/>
                <a:gd name="T11" fmla="*/ 56 h 221"/>
                <a:gd name="T12" fmla="*/ 152 w 152"/>
                <a:gd name="T13" fmla="*/ 76 h 221"/>
                <a:gd name="T14" fmla="*/ 146 w 152"/>
                <a:gd name="T15" fmla="*/ 105 h 221"/>
                <a:gd name="T16" fmla="*/ 129 w 152"/>
                <a:gd name="T17" fmla="*/ 129 h 221"/>
                <a:gd name="T18" fmla="*/ 115 w 152"/>
                <a:gd name="T19" fmla="*/ 149 h 221"/>
                <a:gd name="T20" fmla="*/ 111 w 152"/>
                <a:gd name="T21" fmla="*/ 173 h 221"/>
                <a:gd name="T22" fmla="*/ 111 w 152"/>
                <a:gd name="T23" fmla="*/ 200 h 221"/>
                <a:gd name="T24" fmla="*/ 109 w 152"/>
                <a:gd name="T25" fmla="*/ 209 h 221"/>
                <a:gd name="T26" fmla="*/ 105 w 152"/>
                <a:gd name="T27" fmla="*/ 215 h 221"/>
                <a:gd name="T28" fmla="*/ 98 w 152"/>
                <a:gd name="T29" fmla="*/ 220 h 221"/>
                <a:gd name="T30" fmla="*/ 90 w 152"/>
                <a:gd name="T31" fmla="*/ 221 h 221"/>
                <a:gd name="T32" fmla="*/ 62 w 152"/>
                <a:gd name="T33" fmla="*/ 221 h 221"/>
                <a:gd name="T34" fmla="*/ 54 w 152"/>
                <a:gd name="T35" fmla="*/ 220 h 221"/>
                <a:gd name="T36" fmla="*/ 48 w 152"/>
                <a:gd name="T37" fmla="*/ 215 h 221"/>
                <a:gd name="T38" fmla="*/ 43 w 152"/>
                <a:gd name="T39" fmla="*/ 209 h 221"/>
                <a:gd name="T40" fmla="*/ 41 w 152"/>
                <a:gd name="T41" fmla="*/ 200 h 221"/>
                <a:gd name="T42" fmla="*/ 41 w 152"/>
                <a:gd name="T43" fmla="*/ 173 h 221"/>
                <a:gd name="T44" fmla="*/ 37 w 152"/>
                <a:gd name="T45" fmla="*/ 149 h 221"/>
                <a:gd name="T46" fmla="*/ 23 w 152"/>
                <a:gd name="T47" fmla="*/ 129 h 221"/>
                <a:gd name="T48" fmla="*/ 6 w 152"/>
                <a:gd name="T49" fmla="*/ 105 h 221"/>
                <a:gd name="T50" fmla="*/ 0 w 152"/>
                <a:gd name="T51" fmla="*/ 76 h 221"/>
                <a:gd name="T52" fmla="*/ 3 w 152"/>
                <a:gd name="T53" fmla="*/ 56 h 221"/>
                <a:gd name="T54" fmla="*/ 10 w 152"/>
                <a:gd name="T55" fmla="*/ 37 h 221"/>
                <a:gd name="T56" fmla="*/ 22 w 152"/>
                <a:gd name="T57" fmla="*/ 22 h 221"/>
                <a:gd name="T58" fmla="*/ 38 w 152"/>
                <a:gd name="T59" fmla="*/ 10 h 221"/>
                <a:gd name="T60" fmla="*/ 56 w 152"/>
                <a:gd name="T61" fmla="*/ 2 h 221"/>
                <a:gd name="T62" fmla="*/ 76 w 152"/>
                <a:gd name="T63" fmla="*/ 0 h 221"/>
                <a:gd name="T64" fmla="*/ 90 w 152"/>
                <a:gd name="T65" fmla="*/ 207 h 221"/>
                <a:gd name="T66" fmla="*/ 95 w 152"/>
                <a:gd name="T67" fmla="*/ 205 h 221"/>
                <a:gd name="T68" fmla="*/ 97 w 152"/>
                <a:gd name="T69" fmla="*/ 200 h 221"/>
                <a:gd name="T70" fmla="*/ 97 w 152"/>
                <a:gd name="T71" fmla="*/ 180 h 221"/>
                <a:gd name="T72" fmla="*/ 55 w 152"/>
                <a:gd name="T73" fmla="*/ 180 h 221"/>
                <a:gd name="T74" fmla="*/ 55 w 152"/>
                <a:gd name="T75" fmla="*/ 200 h 221"/>
                <a:gd name="T76" fmla="*/ 57 w 152"/>
                <a:gd name="T77" fmla="*/ 205 h 221"/>
                <a:gd name="T78" fmla="*/ 62 w 152"/>
                <a:gd name="T79" fmla="*/ 207 h 221"/>
                <a:gd name="T80" fmla="*/ 90 w 152"/>
                <a:gd name="T81" fmla="*/ 207 h 221"/>
                <a:gd name="T82" fmla="*/ 97 w 152"/>
                <a:gd name="T83" fmla="*/ 166 h 221"/>
                <a:gd name="T84" fmla="*/ 104 w 152"/>
                <a:gd name="T85" fmla="*/ 140 h 221"/>
                <a:gd name="T86" fmla="*/ 120 w 152"/>
                <a:gd name="T87" fmla="*/ 119 h 221"/>
                <a:gd name="T88" fmla="*/ 134 w 152"/>
                <a:gd name="T89" fmla="*/ 99 h 221"/>
                <a:gd name="T90" fmla="*/ 138 w 152"/>
                <a:gd name="T91" fmla="*/ 76 h 221"/>
                <a:gd name="T92" fmla="*/ 133 w 152"/>
                <a:gd name="T93" fmla="*/ 52 h 221"/>
                <a:gd name="T94" fmla="*/ 120 w 152"/>
                <a:gd name="T95" fmla="*/ 32 h 221"/>
                <a:gd name="T96" fmla="*/ 100 w 152"/>
                <a:gd name="T97" fmla="*/ 18 h 221"/>
                <a:gd name="T98" fmla="*/ 76 w 152"/>
                <a:gd name="T99" fmla="*/ 13 h 221"/>
                <a:gd name="T100" fmla="*/ 52 w 152"/>
                <a:gd name="T101" fmla="*/ 18 h 221"/>
                <a:gd name="T102" fmla="*/ 32 w 152"/>
                <a:gd name="T103" fmla="*/ 32 h 221"/>
                <a:gd name="T104" fmla="*/ 19 w 152"/>
                <a:gd name="T105" fmla="*/ 52 h 221"/>
                <a:gd name="T106" fmla="*/ 14 w 152"/>
                <a:gd name="T107" fmla="*/ 76 h 221"/>
                <a:gd name="T108" fmla="*/ 19 w 152"/>
                <a:gd name="T109" fmla="*/ 99 h 221"/>
                <a:gd name="T110" fmla="*/ 32 w 152"/>
                <a:gd name="T111" fmla="*/ 119 h 221"/>
                <a:gd name="T112" fmla="*/ 48 w 152"/>
                <a:gd name="T113" fmla="*/ 140 h 221"/>
                <a:gd name="T114" fmla="*/ 55 w 152"/>
                <a:gd name="T115" fmla="*/ 166 h 221"/>
                <a:gd name="T116" fmla="*/ 97 w 152"/>
                <a:gd name="T117" fmla="*/ 166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221">
                  <a:moveTo>
                    <a:pt x="76" y="0"/>
                  </a:moveTo>
                  <a:cubicBezTo>
                    <a:pt x="83" y="0"/>
                    <a:pt x="90" y="1"/>
                    <a:pt x="96" y="2"/>
                  </a:cubicBezTo>
                  <a:cubicBezTo>
                    <a:pt x="103" y="4"/>
                    <a:pt x="109" y="7"/>
                    <a:pt x="115" y="10"/>
                  </a:cubicBezTo>
                  <a:cubicBezTo>
                    <a:pt x="120" y="13"/>
                    <a:pt x="125" y="17"/>
                    <a:pt x="130" y="22"/>
                  </a:cubicBezTo>
                  <a:cubicBezTo>
                    <a:pt x="135" y="27"/>
                    <a:pt x="139" y="32"/>
                    <a:pt x="142" y="37"/>
                  </a:cubicBezTo>
                  <a:cubicBezTo>
                    <a:pt x="145" y="43"/>
                    <a:pt x="148" y="49"/>
                    <a:pt x="150" y="56"/>
                  </a:cubicBezTo>
                  <a:cubicBezTo>
                    <a:pt x="151" y="62"/>
                    <a:pt x="152" y="69"/>
                    <a:pt x="152" y="76"/>
                  </a:cubicBezTo>
                  <a:cubicBezTo>
                    <a:pt x="152" y="86"/>
                    <a:pt x="150" y="96"/>
                    <a:pt x="146" y="105"/>
                  </a:cubicBezTo>
                  <a:cubicBezTo>
                    <a:pt x="142" y="114"/>
                    <a:pt x="137" y="122"/>
                    <a:pt x="129" y="129"/>
                  </a:cubicBezTo>
                  <a:cubicBezTo>
                    <a:pt x="123" y="135"/>
                    <a:pt x="119" y="142"/>
                    <a:pt x="115" y="149"/>
                  </a:cubicBezTo>
                  <a:cubicBezTo>
                    <a:pt x="112" y="156"/>
                    <a:pt x="111" y="164"/>
                    <a:pt x="111" y="173"/>
                  </a:cubicBezTo>
                  <a:cubicBezTo>
                    <a:pt x="111" y="200"/>
                    <a:pt x="111" y="200"/>
                    <a:pt x="111" y="200"/>
                  </a:cubicBezTo>
                  <a:cubicBezTo>
                    <a:pt x="111" y="203"/>
                    <a:pt x="110" y="206"/>
                    <a:pt x="109" y="209"/>
                  </a:cubicBezTo>
                  <a:cubicBezTo>
                    <a:pt x="108" y="211"/>
                    <a:pt x="106" y="213"/>
                    <a:pt x="105" y="215"/>
                  </a:cubicBezTo>
                  <a:cubicBezTo>
                    <a:pt x="103" y="217"/>
                    <a:pt x="101" y="218"/>
                    <a:pt x="98" y="220"/>
                  </a:cubicBezTo>
                  <a:cubicBezTo>
                    <a:pt x="95" y="221"/>
                    <a:pt x="93" y="221"/>
                    <a:pt x="90" y="221"/>
                  </a:cubicBezTo>
                  <a:cubicBezTo>
                    <a:pt x="62" y="221"/>
                    <a:pt x="62" y="221"/>
                    <a:pt x="62" y="221"/>
                  </a:cubicBezTo>
                  <a:cubicBezTo>
                    <a:pt x="59" y="221"/>
                    <a:pt x="57" y="221"/>
                    <a:pt x="54" y="220"/>
                  </a:cubicBezTo>
                  <a:cubicBezTo>
                    <a:pt x="52" y="218"/>
                    <a:pt x="49" y="217"/>
                    <a:pt x="48" y="215"/>
                  </a:cubicBezTo>
                  <a:cubicBezTo>
                    <a:pt x="46" y="213"/>
                    <a:pt x="44" y="211"/>
                    <a:pt x="43" y="209"/>
                  </a:cubicBezTo>
                  <a:cubicBezTo>
                    <a:pt x="42" y="206"/>
                    <a:pt x="41" y="203"/>
                    <a:pt x="41" y="200"/>
                  </a:cubicBezTo>
                  <a:cubicBezTo>
                    <a:pt x="41" y="173"/>
                    <a:pt x="41" y="173"/>
                    <a:pt x="41" y="173"/>
                  </a:cubicBezTo>
                  <a:cubicBezTo>
                    <a:pt x="41" y="164"/>
                    <a:pt x="40" y="156"/>
                    <a:pt x="37" y="149"/>
                  </a:cubicBezTo>
                  <a:cubicBezTo>
                    <a:pt x="33" y="142"/>
                    <a:pt x="29" y="135"/>
                    <a:pt x="23" y="129"/>
                  </a:cubicBezTo>
                  <a:cubicBezTo>
                    <a:pt x="15" y="122"/>
                    <a:pt x="10" y="114"/>
                    <a:pt x="6" y="105"/>
                  </a:cubicBezTo>
                  <a:cubicBezTo>
                    <a:pt x="2" y="96"/>
                    <a:pt x="0" y="86"/>
                    <a:pt x="0" y="76"/>
                  </a:cubicBezTo>
                  <a:cubicBezTo>
                    <a:pt x="0" y="69"/>
                    <a:pt x="1" y="62"/>
                    <a:pt x="3" y="56"/>
                  </a:cubicBezTo>
                  <a:cubicBezTo>
                    <a:pt x="4" y="49"/>
                    <a:pt x="7" y="43"/>
                    <a:pt x="10" y="37"/>
                  </a:cubicBezTo>
                  <a:cubicBezTo>
                    <a:pt x="14" y="32"/>
                    <a:pt x="18" y="27"/>
                    <a:pt x="22" y="22"/>
                  </a:cubicBezTo>
                  <a:cubicBezTo>
                    <a:pt x="27" y="17"/>
                    <a:pt x="32" y="13"/>
                    <a:pt x="38" y="10"/>
                  </a:cubicBezTo>
                  <a:cubicBezTo>
                    <a:pt x="43" y="7"/>
                    <a:pt x="49" y="4"/>
                    <a:pt x="56" y="2"/>
                  </a:cubicBezTo>
                  <a:cubicBezTo>
                    <a:pt x="62" y="1"/>
                    <a:pt x="69" y="0"/>
                    <a:pt x="76" y="0"/>
                  </a:cubicBezTo>
                  <a:close/>
                  <a:moveTo>
                    <a:pt x="90" y="207"/>
                  </a:moveTo>
                  <a:cubicBezTo>
                    <a:pt x="92" y="207"/>
                    <a:pt x="93" y="207"/>
                    <a:pt x="95" y="205"/>
                  </a:cubicBezTo>
                  <a:cubicBezTo>
                    <a:pt x="96" y="204"/>
                    <a:pt x="97" y="202"/>
                    <a:pt x="97" y="200"/>
                  </a:cubicBezTo>
                  <a:cubicBezTo>
                    <a:pt x="97" y="180"/>
                    <a:pt x="97" y="180"/>
                    <a:pt x="97" y="180"/>
                  </a:cubicBezTo>
                  <a:cubicBezTo>
                    <a:pt x="55" y="180"/>
                    <a:pt x="55" y="180"/>
                    <a:pt x="55" y="180"/>
                  </a:cubicBezTo>
                  <a:cubicBezTo>
                    <a:pt x="55" y="200"/>
                    <a:pt x="55" y="200"/>
                    <a:pt x="55" y="200"/>
                  </a:cubicBezTo>
                  <a:cubicBezTo>
                    <a:pt x="55" y="202"/>
                    <a:pt x="56" y="204"/>
                    <a:pt x="57" y="205"/>
                  </a:cubicBezTo>
                  <a:cubicBezTo>
                    <a:pt x="59" y="207"/>
                    <a:pt x="60" y="207"/>
                    <a:pt x="62" y="207"/>
                  </a:cubicBezTo>
                  <a:cubicBezTo>
                    <a:pt x="90" y="207"/>
                    <a:pt x="90" y="207"/>
                    <a:pt x="90" y="207"/>
                  </a:cubicBezTo>
                  <a:close/>
                  <a:moveTo>
                    <a:pt x="97" y="166"/>
                  </a:moveTo>
                  <a:cubicBezTo>
                    <a:pt x="98" y="156"/>
                    <a:pt x="100" y="148"/>
                    <a:pt x="104" y="140"/>
                  </a:cubicBezTo>
                  <a:cubicBezTo>
                    <a:pt x="108" y="133"/>
                    <a:pt x="113" y="126"/>
                    <a:pt x="120" y="119"/>
                  </a:cubicBezTo>
                  <a:cubicBezTo>
                    <a:pt x="126" y="113"/>
                    <a:pt x="130" y="107"/>
                    <a:pt x="134" y="99"/>
                  </a:cubicBezTo>
                  <a:cubicBezTo>
                    <a:pt x="137" y="92"/>
                    <a:pt x="138" y="84"/>
                    <a:pt x="138" y="76"/>
                  </a:cubicBezTo>
                  <a:cubicBezTo>
                    <a:pt x="138" y="67"/>
                    <a:pt x="137" y="59"/>
                    <a:pt x="133" y="52"/>
                  </a:cubicBezTo>
                  <a:cubicBezTo>
                    <a:pt x="130" y="44"/>
                    <a:pt x="126" y="37"/>
                    <a:pt x="120" y="32"/>
                  </a:cubicBezTo>
                  <a:cubicBezTo>
                    <a:pt x="114" y="26"/>
                    <a:pt x="108" y="22"/>
                    <a:pt x="100" y="18"/>
                  </a:cubicBezTo>
                  <a:cubicBezTo>
                    <a:pt x="93" y="15"/>
                    <a:pt x="85" y="13"/>
                    <a:pt x="76" y="13"/>
                  </a:cubicBezTo>
                  <a:cubicBezTo>
                    <a:pt x="67" y="13"/>
                    <a:pt x="59" y="15"/>
                    <a:pt x="52" y="18"/>
                  </a:cubicBezTo>
                  <a:cubicBezTo>
                    <a:pt x="44" y="22"/>
                    <a:pt x="38" y="26"/>
                    <a:pt x="32" y="32"/>
                  </a:cubicBezTo>
                  <a:cubicBezTo>
                    <a:pt x="26" y="37"/>
                    <a:pt x="22" y="44"/>
                    <a:pt x="19" y="52"/>
                  </a:cubicBezTo>
                  <a:cubicBezTo>
                    <a:pt x="15" y="59"/>
                    <a:pt x="14" y="67"/>
                    <a:pt x="14" y="76"/>
                  </a:cubicBezTo>
                  <a:cubicBezTo>
                    <a:pt x="14" y="84"/>
                    <a:pt x="15" y="92"/>
                    <a:pt x="19" y="99"/>
                  </a:cubicBezTo>
                  <a:cubicBezTo>
                    <a:pt x="22" y="107"/>
                    <a:pt x="26" y="113"/>
                    <a:pt x="32" y="119"/>
                  </a:cubicBezTo>
                  <a:cubicBezTo>
                    <a:pt x="39" y="126"/>
                    <a:pt x="44" y="133"/>
                    <a:pt x="48" y="140"/>
                  </a:cubicBezTo>
                  <a:cubicBezTo>
                    <a:pt x="52" y="148"/>
                    <a:pt x="54" y="156"/>
                    <a:pt x="55" y="166"/>
                  </a:cubicBezTo>
                  <a:cubicBezTo>
                    <a:pt x="97" y="166"/>
                    <a:pt x="97" y="166"/>
                    <a:pt x="97" y="166"/>
                  </a:cubicBezTo>
                  <a:close/>
                </a:path>
              </a:pathLst>
            </a:custGeom>
            <a:solidFill>
              <a:srgbClr val="535353"/>
            </a:solidFill>
            <a:ln>
              <a:noFill/>
            </a:ln>
          </p:spPr>
          <p:txBody>
            <a:bodyPr vert="horz" wrap="square" lIns="93181" tIns="46592" rIns="93181" bIns="4659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1877">
                <a:defRPr/>
              </a:pPr>
              <a:endParaRPr lang="en-US" sz="1837" kern="0">
                <a:solidFill>
                  <a:sysClr val="windowText" lastClr="000000"/>
                </a:solidFill>
                <a:latin typeface="Segoe UI"/>
              </a:endParaRPr>
            </a:p>
          </p:txBody>
        </p:sp>
        <p:sp>
          <p:nvSpPr>
            <p:cNvPr id="31" name="Text Placeholder 43">
              <a:extLst>
                <a:ext uri="{FF2B5EF4-FFF2-40B4-BE49-F238E27FC236}">
                  <a16:creationId xmlns:a16="http://schemas.microsoft.com/office/drawing/2014/main" id="{25FB11D2-40F6-4C53-A657-228B752BE231}"/>
                </a:ext>
              </a:extLst>
            </p:cNvPr>
            <p:cNvSpPr txBox="1">
              <a:spLocks/>
            </p:cNvSpPr>
            <p:nvPr/>
          </p:nvSpPr>
          <p:spPr>
            <a:xfrm>
              <a:off x="5448991" y="5411394"/>
              <a:ext cx="2422404" cy="58017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ts val="1428"/>
                </a:lnSpc>
                <a:buNone/>
              </a:pPr>
              <a:r>
                <a:rPr lang="en-US" sz="1200" dirty="0">
                  <a:latin typeface="+mj-lt"/>
                  <a:ea typeface="Segoe UI" charset="0"/>
                  <a:cs typeface="Segoe UI" charset="0"/>
                </a:rPr>
                <a:t>Connect with data to increase productivity</a:t>
              </a:r>
            </a:p>
          </p:txBody>
        </p:sp>
        <p:sp>
          <p:nvSpPr>
            <p:cNvPr id="32" name="TextBox 43">
              <a:extLst>
                <a:ext uri="{FF2B5EF4-FFF2-40B4-BE49-F238E27FC236}">
                  <a16:creationId xmlns:a16="http://schemas.microsoft.com/office/drawing/2014/main" id="{C23B21E6-A801-4695-8365-49C8A7C2977C}"/>
                </a:ext>
              </a:extLst>
            </p:cNvPr>
            <p:cNvSpPr txBox="1"/>
            <p:nvPr/>
          </p:nvSpPr>
          <p:spPr>
            <a:xfrm>
              <a:off x="5448991" y="4992790"/>
              <a:ext cx="2787896" cy="393423"/>
            </a:xfrm>
            <a:prstGeom prst="rect">
              <a:avLst/>
            </a:prstGeom>
            <a:noFill/>
            <a:ln>
              <a:noFill/>
            </a:ln>
          </p:spPr>
          <p:txBody>
            <a:bodyPr wrap="square" rtlCol="0">
              <a:spAutoFit/>
            </a:bodyPr>
            <a:lstStyle/>
            <a:p>
              <a:r>
                <a:rPr lang="en-US" sz="1836">
                  <a:latin typeface="Segoe UI" charset="0"/>
                  <a:ea typeface="Segoe UI" charset="0"/>
                  <a:cs typeface="Segoe UI" charset="0"/>
                </a:rPr>
                <a:t>Microsoft Graph</a:t>
              </a:r>
            </a:p>
          </p:txBody>
        </p:sp>
      </p:grpSp>
    </p:spTree>
    <p:extLst>
      <p:ext uri="{BB962C8B-B14F-4D97-AF65-F5344CB8AC3E}">
        <p14:creationId xmlns:p14="http://schemas.microsoft.com/office/powerpoint/2010/main" val="18665934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a:t>Messaging extensions</a:t>
            </a:r>
            <a:endParaRPr lang="pt-PT" sz="4400" dirty="0"/>
          </a:p>
        </p:txBody>
      </p:sp>
      <p:sp>
        <p:nvSpPr>
          <p:cNvPr id="33" name="Marcador de texto 2">
            <a:extLst>
              <a:ext uri="{FF2B5EF4-FFF2-40B4-BE49-F238E27FC236}">
                <a16:creationId xmlns:a16="http://schemas.microsoft.com/office/drawing/2014/main" id="{115F2401-D9F0-4C30-88C0-D90686893B5B}"/>
              </a:ext>
            </a:extLst>
          </p:cNvPr>
          <p:cNvSpPr txBox="1">
            <a:spLocks/>
          </p:cNvSpPr>
          <p:nvPr/>
        </p:nvSpPr>
        <p:spPr>
          <a:xfrm>
            <a:off x="515098" y="1298053"/>
            <a:ext cx="6350896" cy="4623776"/>
          </a:xfrm>
          <a:prstGeom prst="rect">
            <a:avLst/>
          </a:prstGeom>
        </p:spPr>
        <p:txBody>
          <a:bodyPr vert="horz" lIns="91440" tIns="45720" rIns="91440" bIns="45720" rtlCol="0" anchor="ctr">
            <a:normAutofit fontScale="92500" lnSpcReduction="20000"/>
          </a:bodyPr>
          <a:lstStyle>
            <a:defPPr>
              <a:defRPr lang="es-E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ts val="1020"/>
              </a:spcBef>
              <a:buSzPct val="74000"/>
              <a:buFont typeface="Wingdings" charset="2"/>
              <a:buChar char="ü"/>
            </a:pPr>
            <a:endParaRPr lang="es-ES" sz="2000" dirty="0">
              <a:solidFill>
                <a:schemeClr val="tx1"/>
              </a:solidFill>
            </a:endParaRPr>
          </a:p>
          <a:p>
            <a:pPr marL="457200" indent="-457200">
              <a:lnSpc>
                <a:spcPct val="120000"/>
              </a:lnSpc>
              <a:spcBef>
                <a:spcPts val="1020"/>
              </a:spcBef>
              <a:buSzPct val="74000"/>
              <a:buFont typeface="Wingdings" panose="05000000000000000000" pitchFamily="2" charset="2"/>
              <a:buChar char="ü"/>
            </a:pPr>
            <a:r>
              <a:rPr lang="en-US" sz="2800" dirty="0">
                <a:solidFill>
                  <a:schemeClr val="tx1"/>
                </a:solidFill>
                <a:latin typeface="+mj-lt"/>
              </a:rPr>
              <a:t>Customize compose actions using the content from MS Apps and services.</a:t>
            </a:r>
          </a:p>
          <a:p>
            <a:pPr marL="457200" indent="-457200">
              <a:lnSpc>
                <a:spcPct val="120000"/>
              </a:lnSpc>
              <a:spcBef>
                <a:spcPts val="1020"/>
              </a:spcBef>
              <a:buSzPct val="74000"/>
              <a:buFont typeface="Wingdings" panose="05000000000000000000" pitchFamily="2" charset="2"/>
              <a:buChar char="ü"/>
            </a:pPr>
            <a:r>
              <a:rPr lang="en-US" sz="2800" dirty="0">
                <a:solidFill>
                  <a:schemeClr val="tx1"/>
                </a:solidFill>
                <a:latin typeface="+mj-lt"/>
              </a:rPr>
              <a:t>Users can use and add content provided by Apps in conversations.</a:t>
            </a:r>
          </a:p>
          <a:p>
            <a:pPr marL="457200" indent="-457200">
              <a:lnSpc>
                <a:spcPct val="120000"/>
              </a:lnSpc>
              <a:spcBef>
                <a:spcPts val="1020"/>
              </a:spcBef>
              <a:buSzPct val="74000"/>
              <a:buFont typeface="Wingdings" panose="05000000000000000000" pitchFamily="2" charset="2"/>
              <a:buChar char="ü"/>
            </a:pPr>
            <a:r>
              <a:rPr lang="en-US" sz="2800" dirty="0">
                <a:solidFill>
                  <a:schemeClr val="tx1"/>
                </a:solidFill>
                <a:latin typeface="+mj-lt"/>
              </a:rPr>
              <a:t>Available from command line.</a:t>
            </a:r>
          </a:p>
          <a:p>
            <a:pPr marL="457200" indent="-457200">
              <a:lnSpc>
                <a:spcPct val="120000"/>
              </a:lnSpc>
              <a:spcBef>
                <a:spcPts val="1020"/>
              </a:spcBef>
              <a:buSzPct val="74000"/>
              <a:buFont typeface="Wingdings" panose="05000000000000000000" pitchFamily="2" charset="2"/>
              <a:buChar char="ü"/>
            </a:pPr>
            <a:r>
              <a:rPr lang="en-US" sz="2800" dirty="0">
                <a:solidFill>
                  <a:schemeClr val="tx1"/>
                </a:solidFill>
                <a:latin typeface="+mj-lt"/>
              </a:rPr>
              <a:t>2 types of extensions:</a:t>
            </a:r>
          </a:p>
          <a:p>
            <a:pPr marL="459628" lvl="2" indent="-285750">
              <a:lnSpc>
                <a:spcPct val="120000"/>
              </a:lnSpc>
              <a:spcBef>
                <a:spcPts val="1020"/>
              </a:spcBef>
              <a:buSzPct val="74000"/>
              <a:buFont typeface="Wingdings" panose="05000000000000000000" pitchFamily="2" charset="2"/>
              <a:buChar char="§"/>
            </a:pPr>
            <a:r>
              <a:rPr lang="en-US" sz="2800" dirty="0">
                <a:latin typeface="+mj-lt"/>
              </a:rPr>
              <a:t>Action commands</a:t>
            </a:r>
          </a:p>
          <a:p>
            <a:pPr marL="459628" lvl="2" indent="-285750">
              <a:lnSpc>
                <a:spcPct val="120000"/>
              </a:lnSpc>
              <a:spcBef>
                <a:spcPts val="1020"/>
              </a:spcBef>
              <a:buSzPct val="74000"/>
              <a:buFont typeface="Wingdings" panose="05000000000000000000" pitchFamily="2" charset="2"/>
              <a:buChar char="§"/>
            </a:pPr>
            <a:r>
              <a:rPr lang="en-US" sz="2800" dirty="0">
                <a:latin typeface="+mj-lt"/>
              </a:rPr>
              <a:t>Search commands</a:t>
            </a:r>
          </a:p>
          <a:p>
            <a:pPr>
              <a:lnSpc>
                <a:spcPct val="120000"/>
              </a:lnSpc>
              <a:spcBef>
                <a:spcPts val="1020"/>
              </a:spcBef>
              <a:buSzPct val="74000"/>
              <a:buFont typeface="Wingdings" charset="2"/>
              <a:buChar char="ü"/>
            </a:pPr>
            <a:endParaRPr lang="en-US" sz="2000" dirty="0">
              <a:solidFill>
                <a:schemeClr val="tx1"/>
              </a:solidFill>
            </a:endParaRPr>
          </a:p>
          <a:p>
            <a:endParaRPr lang="en-US" sz="2000" dirty="0"/>
          </a:p>
        </p:txBody>
      </p:sp>
      <p:pic>
        <p:nvPicPr>
          <p:cNvPr id="34" name="Picture Placeholder 2">
            <a:extLst>
              <a:ext uri="{FF2B5EF4-FFF2-40B4-BE49-F238E27FC236}">
                <a16:creationId xmlns:a16="http://schemas.microsoft.com/office/drawing/2014/main" id="{3FC0BE13-5286-4033-9107-F35342DE95B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166"/>
          <a:stretch/>
        </p:blipFill>
        <p:spPr>
          <a:xfrm>
            <a:off x="7046615" y="1419487"/>
            <a:ext cx="4459428" cy="3166842"/>
          </a:xfrm>
          <a:prstGeom prst="rect">
            <a:avLst/>
          </a:prstGeom>
        </p:spPr>
      </p:pic>
      <p:pic>
        <p:nvPicPr>
          <p:cNvPr id="35" name="Picture 4">
            <a:extLst>
              <a:ext uri="{FF2B5EF4-FFF2-40B4-BE49-F238E27FC236}">
                <a16:creationId xmlns:a16="http://schemas.microsoft.com/office/drawing/2014/main" id="{D12DB37F-F869-406F-8CF1-57F3383FF86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94372" y="4860346"/>
            <a:ext cx="4459428" cy="1156334"/>
          </a:xfrm>
          <a:prstGeom prst="rect">
            <a:avLst/>
          </a:prstGeom>
        </p:spPr>
      </p:pic>
    </p:spTree>
    <p:extLst>
      <p:ext uri="{BB962C8B-B14F-4D97-AF65-F5344CB8AC3E}">
        <p14:creationId xmlns:p14="http://schemas.microsoft.com/office/powerpoint/2010/main" val="3158027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750"/>
                                        <p:tgtEl>
                                          <p:spTgt spid="34"/>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Extension types</a:t>
            </a:r>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theme/theme1.xml><?xml version="1.0" encoding="utf-8"?>
<a:theme xmlns:a="http://schemas.openxmlformats.org/drawingml/2006/main" name="5-30055_Office Template 2012 - 16x9 - White Background">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889B7B5CEEF649BAD07E3457D23417" ma:contentTypeVersion="10" ma:contentTypeDescription="Create a new document." ma:contentTypeScope="" ma:versionID="a048bffd5f9054ac858d75ff3eb050b7">
  <xsd:schema xmlns:xsd="http://www.w3.org/2001/XMLSchema" xmlns:xs="http://www.w3.org/2001/XMLSchema" xmlns:p="http://schemas.microsoft.com/office/2006/metadata/properties" xmlns:ns2="9eb6e7b3-1315-4c8e-a4f0-c5f47d5accbf" targetNamespace="http://schemas.microsoft.com/office/2006/metadata/properties" ma:root="true" ma:fieldsID="3cf16628c82855d276441bd6784574a3" ns2:_="">
    <xsd:import namespace="9eb6e7b3-1315-4c8e-a4f0-c5f47d5acc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b6e7b3-1315-4c8e-a4f0-c5f47d5acc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AEA8A7-A694-4DB0-82AB-EF48F2E9B6F9}">
  <ds:schemaRefs>
    <ds:schemaRef ds:uri="http://schemas.openxmlformats.org/package/2006/metadata/core-properties"/>
    <ds:schemaRef ds:uri="http://purl.org/dc/dcmitype/"/>
    <ds:schemaRef ds:uri="http://www.w3.org/XML/1998/namespace"/>
    <ds:schemaRef ds:uri="9eb6e7b3-1315-4c8e-a4f0-c5f47d5accbf"/>
    <ds:schemaRef ds:uri="http://schemas.microsoft.com/office/2006/documentManagement/types"/>
    <ds:schemaRef ds:uri="http://schemas.microsoft.com/office/infopath/2007/PartnerControls"/>
    <ds:schemaRef ds:uri="http://schemas.microsoft.com/office/2006/metadata/properties"/>
    <ds:schemaRef ds:uri="http://purl.org/dc/terms/"/>
    <ds:schemaRef ds:uri="http://purl.org/dc/elements/1.1/"/>
  </ds:schemaRefs>
</ds:datastoreItem>
</file>

<file path=customXml/itemProps2.xml><?xml version="1.0" encoding="utf-8"?>
<ds:datastoreItem xmlns:ds="http://schemas.openxmlformats.org/officeDocument/2006/customXml" ds:itemID="{DAC9FB3B-8325-4C97-988D-CADCFEE454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b6e7b3-1315-4c8e-a4f0-c5f47d5acc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904</Words>
  <Application>Microsoft Office PowerPoint</Application>
  <PresentationFormat>Custom</PresentationFormat>
  <Paragraphs>100</Paragraphs>
  <Slides>18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Consolas</vt:lpstr>
      <vt:lpstr>Raleway</vt:lpstr>
      <vt:lpstr>Segoe UI</vt:lpstr>
      <vt:lpstr>Segoe UI Light</vt:lpstr>
      <vt:lpstr>Segoe UI Semibold</vt:lpstr>
      <vt:lpstr>Wingdings</vt:lpstr>
      <vt:lpstr>5-30055_Office Template 2012 - 16x9 - White Background</vt:lpstr>
      <vt:lpstr>Superpowers in Teams thanks to Messaging extensions by Ferran Chopo</vt:lpstr>
      <vt:lpstr>Our Sponsors</vt:lpstr>
      <vt:lpstr>Speaker Presentation</vt:lpstr>
      <vt:lpstr>Agenda</vt:lpstr>
      <vt:lpstr>What are Messaging extensions?</vt:lpstr>
      <vt:lpstr>Apps in Teams</vt:lpstr>
      <vt:lpstr>Teams development platform</vt:lpstr>
      <vt:lpstr>Messaging extensions</vt:lpstr>
      <vt:lpstr>Extension types</vt:lpstr>
      <vt:lpstr>Action commands</vt:lpstr>
      <vt:lpstr>Search commands</vt:lpstr>
      <vt:lpstr>Link unfurling</vt:lpstr>
      <vt:lpstr>Architecture</vt:lpstr>
      <vt:lpstr>Architecture</vt:lpstr>
      <vt:lpstr>PowerPoint Presentation</vt:lpstr>
      <vt:lpstr>Requirements</vt:lpstr>
      <vt:lpstr>Our Sponsors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Session Title by Name Surname</dc:title>
  <dc:creator/>
  <cp:keywords/>
  <dc:description>Template: Vesa Juvonen, Microsoft</dc:description>
  <cp:lastModifiedBy/>
  <cp:revision>74</cp:revision>
  <dcterms:created xsi:type="dcterms:W3CDTF">2015-01-15T08:32:43Z</dcterms:created>
  <dcterms:modified xsi:type="dcterms:W3CDTF">2021-11-15T15:06:43Z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0x01010036889B7B5CEEF649BAD07E3457D23417</vt:lpwstr>
  </property>
</Properties>
</file>