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mAI5L+InrqU76UwEC7eLyiYTN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Ankoshkar" userId="69079c2aff068e96" providerId="LiveId" clId="{B537D72E-C6AC-4078-A35A-B1ADB3392D9A}"/>
    <pc:docChg chg="modSld">
      <pc:chgData name="Rahul Ankoshkar" userId="69079c2aff068e96" providerId="LiveId" clId="{B537D72E-C6AC-4078-A35A-B1ADB3392D9A}" dt="2023-07-11T04:52:02.935" v="0" actId="1076"/>
      <pc:docMkLst>
        <pc:docMk/>
      </pc:docMkLst>
      <pc:sldChg chg="modSp mod">
        <pc:chgData name="Rahul Ankoshkar" userId="69079c2aff068e96" providerId="LiveId" clId="{B537D72E-C6AC-4078-A35A-B1ADB3392D9A}" dt="2023-07-11T04:52:02.935" v="0" actId="1076"/>
        <pc:sldMkLst>
          <pc:docMk/>
          <pc:sldMk cId="0" sldId="268"/>
        </pc:sldMkLst>
        <pc:spChg chg="mod">
          <ac:chgData name="Rahul Ankoshkar" userId="69079c2aff068e96" providerId="LiveId" clId="{B537D72E-C6AC-4078-A35A-B1ADB3392D9A}" dt="2023-07-11T04:52:02.935" v="0" actId="1076"/>
          <ac:spMkLst>
            <pc:docMk/>
            <pc:sldMk cId="0" sldId="268"/>
            <ac:spMk id="17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5eb0117e9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05eb0117e9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061ffe5b33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061ffe5b33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061ffe5b33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5eb0117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5eb0117e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05eb0117e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05eb0117e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05eb0117e9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05eb0117e9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05eb0117e9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05eb0117e9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61ffe5b3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61ffe5b3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061ffe5b33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240972" y="1122363"/>
            <a:ext cx="9716756"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b="1"/>
              <a:t>CAP5100 HCI</a:t>
            </a:r>
            <a:br>
              <a:rPr lang="en-US"/>
            </a:br>
            <a:r>
              <a:rPr lang="en-US" b="1"/>
              <a:t>Phase-2:</a:t>
            </a:r>
            <a:br>
              <a:rPr lang="en-US" b="1"/>
            </a:br>
            <a:r>
              <a:rPr lang="en-US" b="1"/>
              <a:t>From Exploration to Generation</a:t>
            </a:r>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lnSpc>
                <a:spcPct val="90000"/>
              </a:lnSpc>
              <a:spcBef>
                <a:spcPts val="0"/>
              </a:spcBef>
              <a:spcAft>
                <a:spcPts val="0"/>
              </a:spcAft>
              <a:buClr>
                <a:schemeClr val="dk1"/>
              </a:buClr>
              <a:buSzPct val="100000"/>
              <a:buNone/>
            </a:pPr>
            <a:endParaRPr b="1"/>
          </a:p>
          <a:p>
            <a:pPr marL="0" lvl="0" indent="0" algn="ctr" rtl="0">
              <a:lnSpc>
                <a:spcPct val="90000"/>
              </a:lnSpc>
              <a:spcBef>
                <a:spcPts val="1000"/>
              </a:spcBef>
              <a:spcAft>
                <a:spcPts val="0"/>
              </a:spcAft>
              <a:buClr>
                <a:schemeClr val="dk1"/>
              </a:buClr>
              <a:buSzPct val="100000"/>
              <a:buNone/>
            </a:pPr>
            <a:r>
              <a:rPr lang="en-US" b="1"/>
              <a:t>Submitted by:</a:t>
            </a:r>
            <a:endParaRPr/>
          </a:p>
          <a:p>
            <a:pPr marL="0" lvl="0" indent="0" algn="ctr" rtl="0">
              <a:lnSpc>
                <a:spcPct val="90000"/>
              </a:lnSpc>
              <a:spcBef>
                <a:spcPts val="1000"/>
              </a:spcBef>
              <a:spcAft>
                <a:spcPts val="0"/>
              </a:spcAft>
              <a:buClr>
                <a:schemeClr val="dk1"/>
              </a:buClr>
              <a:buSzPct val="109090"/>
              <a:buNone/>
            </a:pPr>
            <a:r>
              <a:rPr lang="en-US" sz="2200"/>
              <a:t>Rahul Ankoshkar,</a:t>
            </a:r>
            <a:endParaRPr sz="2200"/>
          </a:p>
          <a:p>
            <a:pPr marL="0" lvl="0" indent="0" algn="ctr" rtl="0">
              <a:lnSpc>
                <a:spcPct val="90000"/>
              </a:lnSpc>
              <a:spcBef>
                <a:spcPts val="1000"/>
              </a:spcBef>
              <a:spcAft>
                <a:spcPts val="0"/>
              </a:spcAft>
              <a:buClr>
                <a:schemeClr val="dk1"/>
              </a:buClr>
              <a:buSzPct val="109090"/>
              <a:buNone/>
            </a:pPr>
            <a:r>
              <a:rPr lang="en-US" sz="2200"/>
              <a:t>Goutham Kumar Mekala, </a:t>
            </a:r>
            <a:endParaRPr sz="2200"/>
          </a:p>
          <a:p>
            <a:pPr marL="0" lvl="0" indent="0" algn="ctr" rtl="0">
              <a:lnSpc>
                <a:spcPct val="90000"/>
              </a:lnSpc>
              <a:spcBef>
                <a:spcPts val="1000"/>
              </a:spcBef>
              <a:spcAft>
                <a:spcPts val="0"/>
              </a:spcAft>
              <a:buClr>
                <a:schemeClr val="dk1"/>
              </a:buClr>
              <a:buSzPct val="109090"/>
              <a:buNone/>
            </a:pPr>
            <a:r>
              <a:rPr lang="en-US" sz="2200"/>
              <a:t>Akshay Reddy Pulla,  </a:t>
            </a:r>
            <a:endParaRPr sz="2200"/>
          </a:p>
          <a:p>
            <a:pPr marL="0" lvl="0" indent="0" algn="ctr" rtl="0">
              <a:lnSpc>
                <a:spcPct val="90000"/>
              </a:lnSpc>
              <a:spcBef>
                <a:spcPts val="1000"/>
              </a:spcBef>
              <a:spcAft>
                <a:spcPts val="0"/>
              </a:spcAft>
              <a:buClr>
                <a:schemeClr val="dk1"/>
              </a:buClr>
              <a:buSzPct val="109090"/>
              <a:buNone/>
            </a:pPr>
            <a:r>
              <a:rPr lang="en-US" sz="2200"/>
              <a:t>Varsha Vulli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05eb0117e9_0_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Scenarios</a:t>
            </a:r>
            <a:endParaRPr/>
          </a:p>
        </p:txBody>
      </p:sp>
      <p:sp>
        <p:nvSpPr>
          <p:cNvPr id="150" name="Google Shape;150;g205eb0117e9_0_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0000" lnSpcReduction="20000"/>
          </a:bodyPr>
          <a:lstStyle/>
          <a:p>
            <a:pPr marL="228600" lvl="0" indent="-238759" algn="l" rtl="0">
              <a:lnSpc>
                <a:spcPct val="115000"/>
              </a:lnSpc>
              <a:spcBef>
                <a:spcPts val="0"/>
              </a:spcBef>
              <a:spcAft>
                <a:spcPts val="0"/>
              </a:spcAft>
              <a:buSzPct val="100000"/>
              <a:buFont typeface="Calibri"/>
              <a:buChar char="•"/>
            </a:pPr>
            <a:r>
              <a:rPr lang="en-US" b="1" dirty="0"/>
              <a:t>Searching for Housing</a:t>
            </a:r>
            <a:r>
              <a:rPr lang="en-US" dirty="0"/>
              <a:t>: Gayathri is a first-year student who needs to find housing for the upcoming academic year. She uses the website to search for available apartments and rooms near campus that fit her budget and preferences.</a:t>
            </a:r>
            <a:endParaRPr dirty="0"/>
          </a:p>
          <a:p>
            <a:pPr marL="228600" lvl="0" indent="-238759" algn="l" rtl="0">
              <a:lnSpc>
                <a:spcPct val="115000"/>
              </a:lnSpc>
              <a:spcBef>
                <a:spcPts val="0"/>
              </a:spcBef>
              <a:spcAft>
                <a:spcPts val="0"/>
              </a:spcAft>
              <a:buSzPct val="100000"/>
              <a:buFont typeface="Calibri"/>
              <a:buChar char="•"/>
            </a:pPr>
            <a:r>
              <a:rPr lang="en-US" b="1" dirty="0"/>
              <a:t>Comparing Housing Options</a:t>
            </a:r>
            <a:r>
              <a:rPr lang="en-US" dirty="0"/>
              <a:t>: Gayathri has shortlisted a few housing options but is unsure of which one to choose. She uses the website to compare the amenities, location, and rent of each option to make an informed decision.</a:t>
            </a:r>
            <a:endParaRPr dirty="0"/>
          </a:p>
          <a:p>
            <a:pPr marL="228600" lvl="0" indent="-238759" algn="l" rtl="0">
              <a:lnSpc>
                <a:spcPct val="115000"/>
              </a:lnSpc>
              <a:spcBef>
                <a:spcPts val="0"/>
              </a:spcBef>
              <a:spcAft>
                <a:spcPts val="0"/>
              </a:spcAft>
              <a:buSzPct val="100000"/>
              <a:buFont typeface="Calibri"/>
              <a:buChar char="•"/>
            </a:pPr>
            <a:r>
              <a:rPr lang="en-US" b="1" dirty="0"/>
              <a:t>Booking Housing</a:t>
            </a:r>
            <a:r>
              <a:rPr lang="en-US" dirty="0"/>
              <a:t>: Gayathri has finally found the perfect housing option and is ready to book it. She uses the website to securely make the payment and receive a confirmation.</a:t>
            </a:r>
            <a:endParaRPr dirty="0"/>
          </a:p>
          <a:p>
            <a:pPr marL="228600" lvl="0" indent="-238759" algn="l" rtl="0">
              <a:lnSpc>
                <a:spcPct val="115000"/>
              </a:lnSpc>
              <a:spcBef>
                <a:spcPts val="0"/>
              </a:spcBef>
              <a:spcAft>
                <a:spcPts val="0"/>
              </a:spcAft>
              <a:buSzPct val="100000"/>
              <a:buFont typeface="Calibri"/>
              <a:buChar char="•"/>
            </a:pPr>
            <a:r>
              <a:rPr lang="en-US" b="1" dirty="0"/>
              <a:t>Reviewing Housing</a:t>
            </a:r>
            <a:r>
              <a:rPr lang="en-US" dirty="0"/>
              <a:t>: After living in her new housing for a few months, Gayathri wants to share her experience with others. She uses the website to write a review of her housing and share her thoughts on the location, amenities, and landlord.</a:t>
            </a:r>
            <a:endParaRPr dirty="0"/>
          </a:p>
          <a:p>
            <a:pPr marL="228600" lvl="0" indent="-238759" algn="l" rtl="0">
              <a:lnSpc>
                <a:spcPct val="115000"/>
              </a:lnSpc>
              <a:spcBef>
                <a:spcPts val="0"/>
              </a:spcBef>
              <a:spcAft>
                <a:spcPts val="0"/>
              </a:spcAft>
              <a:buSzPct val="100000"/>
              <a:buFont typeface="Calibri"/>
              <a:buChar char="•"/>
            </a:pPr>
            <a:r>
              <a:rPr lang="en-US" b="1" dirty="0"/>
              <a:t>Finding Roommates</a:t>
            </a:r>
            <a:r>
              <a:rPr lang="en-US" dirty="0"/>
              <a:t>: Gayathri is looking for roommates to share her housing expenses. She uses the website to search for students with similar interests and schedules who are also looking for a place to stay.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Storyboard 1: [On-Campus Housing]</a:t>
            </a:r>
            <a:endParaRPr/>
          </a:p>
        </p:txBody>
      </p:sp>
      <p:sp>
        <p:nvSpPr>
          <p:cNvPr id="156" name="Google Shape;156;p9"/>
          <p:cNvSpPr/>
          <p:nvPr/>
        </p:nvSpPr>
        <p:spPr>
          <a:xfrm>
            <a:off x="8669700" y="1628100"/>
            <a:ext cx="3186000" cy="2943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txBox="1"/>
          <p:nvPr/>
        </p:nvSpPr>
        <p:spPr>
          <a:xfrm>
            <a:off x="8966700" y="1911600"/>
            <a:ext cx="2632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b="1">
                <a:solidFill>
                  <a:schemeClr val="dk1"/>
                </a:solidFill>
                <a:latin typeface="Calibri"/>
                <a:ea typeface="Calibri"/>
                <a:cs typeface="Calibri"/>
                <a:sym typeface="Calibri"/>
              </a:rPr>
              <a:t>Gayathri,a Psychology student was on a tedious journey to find her dream home until she found our app, where she could conveniently search, compare good housing with their rates and amenities , and finally be happy with the house of her choosing.</a:t>
            </a:r>
            <a:endParaRPr>
              <a:latin typeface="Calibri"/>
              <a:ea typeface="Calibri"/>
              <a:cs typeface="Calibri"/>
              <a:sym typeface="Calibri"/>
            </a:endParaRPr>
          </a:p>
        </p:txBody>
      </p:sp>
      <p:pic>
        <p:nvPicPr>
          <p:cNvPr id="158" name="Google Shape;158;p9"/>
          <p:cNvPicPr preferRelativeResize="0"/>
          <p:nvPr/>
        </p:nvPicPr>
        <p:blipFill>
          <a:blip r:embed="rId3">
            <a:alphaModFix/>
          </a:blip>
          <a:stretch>
            <a:fillRect/>
          </a:stretch>
        </p:blipFill>
        <p:spPr>
          <a:xfrm>
            <a:off x="838200" y="1628100"/>
            <a:ext cx="6994501" cy="4862501"/>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Persona You Used for Scenario 2</a:t>
            </a:r>
            <a:endParaRPr/>
          </a:p>
        </p:txBody>
      </p:sp>
      <p:sp>
        <p:nvSpPr>
          <p:cNvPr id="165" name="Google Shape;165;p10"/>
          <p:cNvSpPr txBox="1">
            <a:spLocks noGrp="1"/>
          </p:cNvSpPr>
          <p:nvPr>
            <p:ph type="body" idx="1"/>
          </p:nvPr>
        </p:nvSpPr>
        <p:spPr>
          <a:xfrm>
            <a:off x="4474875" y="1825625"/>
            <a:ext cx="6879000" cy="4351200"/>
          </a:xfrm>
          <a:prstGeom prst="rect">
            <a:avLst/>
          </a:prstGeom>
          <a:noFill/>
          <a:ln>
            <a:noFill/>
          </a:ln>
        </p:spPr>
        <p:txBody>
          <a:bodyPr spcFirstLastPara="1" wrap="square" lIns="91425" tIns="45700" rIns="91425" bIns="45700" anchor="t" anchorCtr="0">
            <a:normAutofit fontScale="77500"/>
          </a:bodyPr>
          <a:lstStyle/>
          <a:p>
            <a:pPr marL="0" lvl="0" indent="0" algn="just" rtl="0">
              <a:lnSpc>
                <a:spcPct val="115000"/>
              </a:lnSpc>
              <a:spcBef>
                <a:spcPts val="0"/>
              </a:spcBef>
              <a:spcAft>
                <a:spcPts val="0"/>
              </a:spcAft>
              <a:buClr>
                <a:schemeClr val="dk1"/>
              </a:buClr>
              <a:buSzPct val="50000"/>
              <a:buFont typeface="Arial"/>
              <a:buNone/>
            </a:pPr>
            <a:r>
              <a:rPr lang="en-US" sz="2200"/>
              <a:t>Emily is a 24-year-old Masters student studying environmental science and is passionate about sustainability and the environment. Her daily routine reflects her commitment to her field, as she balances attending classes, participating in research, and staying informed about environmental issues. She starts her day with a yoga routine and a nutritious breakfast before heading to campus for classes. During lunch, she takes the opportunity to network with classmates and professors. After classes, she spends time participating in a research project, followed by a relaxing walk or bike ride. In the evening, she prepares a healthy dinner, catches up with roommates, and attends sustainability-related events or meetings. She also makes time to write about environmental issues and read books on the subject. Emily values her health and stays informed in her community, making sure to get a good night's sleep to prepare for another busy day.</a:t>
            </a:r>
            <a:endParaRPr sz="1800" b="1">
              <a:latin typeface="Arial"/>
              <a:ea typeface="Arial"/>
              <a:cs typeface="Arial"/>
              <a:sym typeface="Arial"/>
            </a:endParaRPr>
          </a:p>
          <a:p>
            <a:pPr marL="228600" lvl="0" indent="-50800" algn="l" rtl="0">
              <a:lnSpc>
                <a:spcPct val="90000"/>
              </a:lnSpc>
              <a:spcBef>
                <a:spcPts val="0"/>
              </a:spcBef>
              <a:spcAft>
                <a:spcPts val="0"/>
              </a:spcAft>
              <a:buClr>
                <a:schemeClr val="dk1"/>
              </a:buClr>
              <a:buSzPct val="100000"/>
              <a:buNone/>
            </a:pPr>
            <a:endParaRPr/>
          </a:p>
        </p:txBody>
      </p:sp>
      <p:pic>
        <p:nvPicPr>
          <p:cNvPr id="166" name="Google Shape;166;p10"/>
          <p:cNvPicPr preferRelativeResize="0"/>
          <p:nvPr/>
        </p:nvPicPr>
        <p:blipFill>
          <a:blip r:embed="rId3">
            <a:alphaModFix/>
          </a:blip>
          <a:stretch>
            <a:fillRect/>
          </a:stretch>
        </p:blipFill>
        <p:spPr>
          <a:xfrm>
            <a:off x="729350" y="2251600"/>
            <a:ext cx="3442875" cy="297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Scenario 2: Emily’s Off-Campus House Searching</a:t>
            </a:r>
            <a:endParaRPr/>
          </a:p>
        </p:txBody>
      </p:sp>
      <p:sp>
        <p:nvSpPr>
          <p:cNvPr id="172" name="Google Shape;172;p11"/>
          <p:cNvSpPr txBox="1">
            <a:spLocks noGrp="1"/>
          </p:cNvSpPr>
          <p:nvPr>
            <p:ph type="body" idx="1"/>
          </p:nvPr>
        </p:nvSpPr>
        <p:spPr>
          <a:xfrm>
            <a:off x="838200" y="1780275"/>
            <a:ext cx="10515600" cy="43512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Name</a:t>
            </a:r>
            <a:r>
              <a:rPr lang="en-US" sz="1800" dirty="0">
                <a:latin typeface="Arial"/>
                <a:ea typeface="Arial"/>
                <a:cs typeface="Arial"/>
                <a:sym typeface="Arial"/>
              </a:rPr>
              <a:t>: Emily </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Occupation</a:t>
            </a:r>
            <a:r>
              <a:rPr lang="en-US" sz="1800" dirty="0">
                <a:latin typeface="Arial"/>
                <a:ea typeface="Arial"/>
                <a:cs typeface="Arial"/>
                <a:sym typeface="Arial"/>
              </a:rPr>
              <a:t>: Masters student</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Technical Experience:</a:t>
            </a:r>
            <a:r>
              <a:rPr lang="en-US" sz="1800" dirty="0">
                <a:latin typeface="Arial"/>
                <a:ea typeface="Arial"/>
                <a:cs typeface="Arial"/>
                <a:sym typeface="Arial"/>
              </a:rPr>
              <a:t> Skilled in using basic computer applications.</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Technical competence</a:t>
            </a:r>
            <a:r>
              <a:rPr lang="en-US" sz="1800" dirty="0">
                <a:latin typeface="Arial"/>
                <a:ea typeface="Arial"/>
                <a:cs typeface="Arial"/>
                <a:sym typeface="Arial"/>
              </a:rPr>
              <a:t>: Proficient</a:t>
            </a:r>
            <a:endParaRPr sz="1800"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1800" dirty="0">
                <a:latin typeface="Arial"/>
                <a:ea typeface="Arial"/>
                <a:cs typeface="Arial"/>
                <a:sym typeface="Arial"/>
              </a:rPr>
              <a:t>She will be in UF while using the app to find housing Off-Campus for her stay during masters at UF.</a:t>
            </a:r>
            <a:endParaRPr sz="1800" dirty="0">
              <a:latin typeface="Arial"/>
              <a:ea typeface="Arial"/>
              <a:cs typeface="Arial"/>
              <a:sym typeface="Arial"/>
            </a:endParaRPr>
          </a:p>
          <a:p>
            <a:pPr marL="228600" lvl="0" indent="0" algn="l" rtl="0">
              <a:lnSpc>
                <a:spcPct val="90000"/>
              </a:lnSpc>
              <a:spcBef>
                <a:spcPts val="0"/>
              </a:spcBef>
              <a:spcAft>
                <a:spcPts val="0"/>
              </a:spcAft>
              <a:buNone/>
            </a:pPr>
            <a:endParaRPr dirty="0"/>
          </a:p>
          <a:p>
            <a:pPr marL="228600" lvl="0" indent="0" algn="l" rtl="0">
              <a:lnSpc>
                <a:spcPct val="90000"/>
              </a:lnSpc>
              <a:spcBef>
                <a:spcPts val="0"/>
              </a:spcBef>
              <a:spcAft>
                <a:spcPts val="0"/>
              </a:spcAft>
              <a:buNone/>
            </a:pPr>
            <a:endParaRPr dirty="0"/>
          </a:p>
        </p:txBody>
      </p:sp>
      <p:pic>
        <p:nvPicPr>
          <p:cNvPr id="173" name="Google Shape;173;p11"/>
          <p:cNvPicPr preferRelativeResize="0"/>
          <p:nvPr/>
        </p:nvPicPr>
        <p:blipFill>
          <a:blip r:embed="rId3">
            <a:alphaModFix/>
          </a:blip>
          <a:stretch>
            <a:fillRect/>
          </a:stretch>
        </p:blipFill>
        <p:spPr>
          <a:xfrm>
            <a:off x="2149350" y="3955875"/>
            <a:ext cx="7353300" cy="161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061ffe5b33_1_1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Scenarios</a:t>
            </a:r>
            <a:endParaRPr/>
          </a:p>
        </p:txBody>
      </p:sp>
      <p:sp>
        <p:nvSpPr>
          <p:cNvPr id="180" name="Google Shape;180;g2061ffe5b33_1_1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30200" algn="l" rtl="0">
              <a:lnSpc>
                <a:spcPct val="115000"/>
              </a:lnSpc>
              <a:spcBef>
                <a:spcPts val="0"/>
              </a:spcBef>
              <a:spcAft>
                <a:spcPts val="0"/>
              </a:spcAft>
              <a:buSzPts val="1600"/>
              <a:buAutoNum type="arabicPeriod"/>
            </a:pPr>
            <a:r>
              <a:rPr lang="en-US" sz="1600" b="1">
                <a:latin typeface="Arial"/>
                <a:ea typeface="Arial"/>
                <a:cs typeface="Arial"/>
                <a:sym typeface="Arial"/>
              </a:rPr>
              <a:t>Finding Housing for Internship</a:t>
            </a:r>
            <a:r>
              <a:rPr lang="en-US" sz="1600">
                <a:latin typeface="Arial"/>
                <a:ea typeface="Arial"/>
                <a:cs typeface="Arial"/>
                <a:sym typeface="Arial"/>
              </a:rPr>
              <a:t>: Emily is a junior who has secured an internship in the UF for the summer. She uses the website to find a temporary housing option that is close to her workplace and within her budget.</a:t>
            </a:r>
            <a:endParaRPr sz="1600">
              <a:latin typeface="Arial"/>
              <a:ea typeface="Arial"/>
              <a:cs typeface="Arial"/>
              <a:sym typeface="Arial"/>
            </a:endParaRPr>
          </a:p>
          <a:p>
            <a:pPr marL="457200" lvl="0" indent="-330200" algn="l" rtl="0">
              <a:lnSpc>
                <a:spcPct val="115000"/>
              </a:lnSpc>
              <a:spcBef>
                <a:spcPts val="0"/>
              </a:spcBef>
              <a:spcAft>
                <a:spcPts val="0"/>
              </a:spcAft>
              <a:buSzPts val="1600"/>
              <a:buAutoNum type="arabicPeriod"/>
            </a:pPr>
            <a:r>
              <a:rPr lang="en-US" sz="1600" b="1">
                <a:latin typeface="Arial"/>
                <a:ea typeface="Arial"/>
                <a:cs typeface="Arial"/>
                <a:sym typeface="Arial"/>
              </a:rPr>
              <a:t>Short-Term Housing</a:t>
            </a:r>
            <a:r>
              <a:rPr lang="en-US" sz="1600">
                <a:latin typeface="Arial"/>
                <a:ea typeface="Arial"/>
                <a:cs typeface="Arial"/>
                <a:sym typeface="Arial"/>
              </a:rPr>
              <a:t>: Emily is a study abroad student who needs housing for the semester she will be spending at the university. She uses the website to find a short-term housing option that is affordable and close to campus.</a:t>
            </a:r>
            <a:endParaRPr sz="1600">
              <a:latin typeface="Arial"/>
              <a:ea typeface="Arial"/>
              <a:cs typeface="Arial"/>
              <a:sym typeface="Arial"/>
            </a:endParaRPr>
          </a:p>
          <a:p>
            <a:pPr marL="457200" lvl="0" indent="-330200" algn="l" rtl="0">
              <a:lnSpc>
                <a:spcPct val="115000"/>
              </a:lnSpc>
              <a:spcBef>
                <a:spcPts val="0"/>
              </a:spcBef>
              <a:spcAft>
                <a:spcPts val="0"/>
              </a:spcAft>
              <a:buSzPts val="1600"/>
              <a:buAutoNum type="arabicPeriod"/>
            </a:pPr>
            <a:r>
              <a:rPr lang="en-US" sz="1600" b="1">
                <a:latin typeface="Arial"/>
                <a:ea typeface="Arial"/>
                <a:cs typeface="Arial"/>
                <a:sym typeface="Arial"/>
              </a:rPr>
              <a:t>Sharing Housing with Friends</a:t>
            </a:r>
            <a:r>
              <a:rPr lang="en-US" sz="1600">
                <a:latin typeface="Arial"/>
                <a:ea typeface="Arial"/>
                <a:cs typeface="Arial"/>
                <a:sym typeface="Arial"/>
              </a:rPr>
              <a:t>: Emily and a few of her friends want to live together in their own apartment. She uses the website to search for apartments that are large enough to accommodate all of them and are within their budget.</a:t>
            </a:r>
            <a:endParaRPr sz="1600">
              <a:latin typeface="Arial"/>
              <a:ea typeface="Arial"/>
              <a:cs typeface="Arial"/>
              <a:sym typeface="Arial"/>
            </a:endParaRPr>
          </a:p>
          <a:p>
            <a:pPr marL="457200" lvl="0" indent="-330200" algn="l" rtl="0">
              <a:lnSpc>
                <a:spcPct val="115000"/>
              </a:lnSpc>
              <a:spcBef>
                <a:spcPts val="0"/>
              </a:spcBef>
              <a:spcAft>
                <a:spcPts val="0"/>
              </a:spcAft>
              <a:buSzPts val="1600"/>
              <a:buAutoNum type="arabicPeriod"/>
            </a:pPr>
            <a:r>
              <a:rPr lang="en-US" sz="1600" b="1">
                <a:latin typeface="Arial"/>
                <a:ea typeface="Arial"/>
                <a:cs typeface="Arial"/>
                <a:sym typeface="Arial"/>
              </a:rPr>
              <a:t>Off-Campus Housing</a:t>
            </a:r>
            <a:r>
              <a:rPr lang="en-US" sz="1600">
                <a:latin typeface="Arial"/>
                <a:ea typeface="Arial"/>
                <a:cs typeface="Arial"/>
                <a:sym typeface="Arial"/>
              </a:rPr>
              <a:t>: Emily is a senior who wants to live off-campus for her final year at the university. She uses the website to find a spacious and affordable apartment that is close to campus and has the amenities she is looking for.</a:t>
            </a:r>
            <a:endParaRPr sz="1600">
              <a:latin typeface="Arial"/>
              <a:ea typeface="Arial"/>
              <a:cs typeface="Arial"/>
              <a:sym typeface="Arial"/>
            </a:endParaRPr>
          </a:p>
          <a:p>
            <a:pPr marL="457200" lvl="0" indent="-330200" algn="l" rtl="0">
              <a:lnSpc>
                <a:spcPct val="115000"/>
              </a:lnSpc>
              <a:spcBef>
                <a:spcPts val="0"/>
              </a:spcBef>
              <a:spcAft>
                <a:spcPts val="0"/>
              </a:spcAft>
              <a:buSzPts val="1600"/>
              <a:buAutoNum type="arabicPeriod"/>
            </a:pPr>
            <a:r>
              <a:rPr lang="en-US" sz="1600" b="1">
                <a:latin typeface="Arial"/>
                <a:ea typeface="Arial"/>
                <a:cs typeface="Arial"/>
                <a:sym typeface="Arial"/>
              </a:rPr>
              <a:t>Luxury Housing</a:t>
            </a:r>
            <a:r>
              <a:rPr lang="en-US" sz="1600">
                <a:latin typeface="Arial"/>
                <a:ea typeface="Arial"/>
                <a:cs typeface="Arial"/>
                <a:sym typeface="Arial"/>
              </a:rPr>
              <a:t>: Emily is a graduate student who is looking for a luxury housing option. She uses the website to search for high-end apartments and houses that have high-end amenities and are within her budget.</a:t>
            </a:r>
            <a:endParaRPr sz="1600">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Storyboard 2: [Off-Campus Housing]</a:t>
            </a:r>
            <a:endParaRPr/>
          </a:p>
        </p:txBody>
      </p:sp>
      <p:sp>
        <p:nvSpPr>
          <p:cNvPr id="186" name="Google Shape;186;p12"/>
          <p:cNvSpPr/>
          <p:nvPr/>
        </p:nvSpPr>
        <p:spPr>
          <a:xfrm>
            <a:off x="8505300" y="2087100"/>
            <a:ext cx="2848500" cy="203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2"/>
          <p:cNvSpPr txBox="1"/>
          <p:nvPr/>
        </p:nvSpPr>
        <p:spPr>
          <a:xfrm>
            <a:off x="8505300" y="2276100"/>
            <a:ext cx="2848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Emily, a master’s student worried about an off-campus found her temporary stay in our app. As desired she booked her luxurious stay with many amenities like gym, park and a lake.</a:t>
            </a:r>
            <a:endParaRPr>
              <a:latin typeface="Calibri"/>
              <a:ea typeface="Calibri"/>
              <a:cs typeface="Calibri"/>
              <a:sym typeface="Calibri"/>
            </a:endParaRPr>
          </a:p>
        </p:txBody>
      </p:sp>
      <p:pic>
        <p:nvPicPr>
          <p:cNvPr id="188" name="Google Shape;188;p12"/>
          <p:cNvPicPr preferRelativeResize="0"/>
          <p:nvPr/>
        </p:nvPicPr>
        <p:blipFill>
          <a:blip r:embed="rId3">
            <a:alphaModFix/>
          </a:blip>
          <a:stretch>
            <a:fillRect/>
          </a:stretch>
        </p:blipFill>
        <p:spPr>
          <a:xfrm>
            <a:off x="559050" y="1557475"/>
            <a:ext cx="7067525" cy="4862374"/>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Done (Group picture!)</a:t>
            </a:r>
            <a:endParaRPr/>
          </a:p>
        </p:txBody>
      </p:sp>
      <p:pic>
        <p:nvPicPr>
          <p:cNvPr id="194" name="Google Shape;194;p13"/>
          <p:cNvPicPr preferRelativeResize="0"/>
          <p:nvPr/>
        </p:nvPicPr>
        <p:blipFill rotWithShape="1">
          <a:blip r:embed="rId3">
            <a:alphaModFix/>
          </a:blip>
          <a:srcRect b="17898"/>
          <a:stretch/>
        </p:blipFill>
        <p:spPr>
          <a:xfrm>
            <a:off x="1338050" y="1533950"/>
            <a:ext cx="8265825" cy="4912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05eb0117e9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Picture of all User Research Post-Its (unorganized)</a:t>
            </a:r>
            <a:endParaRPr/>
          </a:p>
        </p:txBody>
      </p:sp>
      <p:pic>
        <p:nvPicPr>
          <p:cNvPr id="97" name="Google Shape;97;g205eb0117e9_0_0"/>
          <p:cNvPicPr preferRelativeResize="0"/>
          <p:nvPr/>
        </p:nvPicPr>
        <p:blipFill>
          <a:blip r:embed="rId3">
            <a:alphaModFix/>
          </a:blip>
          <a:stretch>
            <a:fillRect/>
          </a:stretch>
        </p:blipFill>
        <p:spPr>
          <a:xfrm>
            <a:off x="2912475" y="1690825"/>
            <a:ext cx="5813901" cy="4862377"/>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05eb0117e9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US"/>
              <a:t>Picture of Complete User Research Affinity Diagram (organized with themes annotated)</a:t>
            </a:r>
            <a:endParaRPr/>
          </a:p>
          <a:p>
            <a:pPr marL="0" lvl="0" indent="0" algn="l" rtl="0">
              <a:spcBef>
                <a:spcPts val="0"/>
              </a:spcBef>
              <a:spcAft>
                <a:spcPts val="0"/>
              </a:spcAft>
              <a:buNone/>
            </a:pPr>
            <a:endParaRPr/>
          </a:p>
        </p:txBody>
      </p:sp>
      <p:pic>
        <p:nvPicPr>
          <p:cNvPr id="104" name="Google Shape;104;g205eb0117e9_0_7"/>
          <p:cNvPicPr preferRelativeResize="0"/>
          <p:nvPr/>
        </p:nvPicPr>
        <p:blipFill>
          <a:blip r:embed="rId3">
            <a:alphaModFix/>
          </a:blip>
          <a:stretch>
            <a:fillRect/>
          </a:stretch>
        </p:blipFill>
        <p:spPr>
          <a:xfrm>
            <a:off x="1208925" y="1438050"/>
            <a:ext cx="9792451" cy="5278751"/>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Picture of Final Organized Affinity Diagram (with votes on user needs to focus on)</a:t>
            </a:r>
            <a:endParaRPr/>
          </a:p>
        </p:txBody>
      </p:sp>
      <p:sp>
        <p:nvSpPr>
          <p:cNvPr id="110" name="Google Shape;110;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11" name="Google Shape;111;p4"/>
          <p:cNvPicPr preferRelativeResize="0"/>
          <p:nvPr/>
        </p:nvPicPr>
        <p:blipFill>
          <a:blip r:embed="rId3">
            <a:alphaModFix/>
          </a:blip>
          <a:stretch>
            <a:fillRect/>
          </a:stretch>
        </p:blipFill>
        <p:spPr>
          <a:xfrm>
            <a:off x="838200" y="1825625"/>
            <a:ext cx="10882500" cy="4836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783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List of User Needs and Rationale (can include text or pictures of original diagram/notes)</a:t>
            </a:r>
            <a:endParaRPr/>
          </a:p>
        </p:txBody>
      </p:sp>
      <p:sp>
        <p:nvSpPr>
          <p:cNvPr id="117" name="Google Shape;117;p5"/>
          <p:cNvSpPr txBox="1">
            <a:spLocks noGrp="1"/>
          </p:cNvSpPr>
          <p:nvPr>
            <p:ph type="body" idx="1"/>
          </p:nvPr>
        </p:nvSpPr>
        <p:spPr>
          <a:xfrm>
            <a:off x="838200" y="2012450"/>
            <a:ext cx="10515600" cy="4351200"/>
          </a:xfrm>
          <a:prstGeom prst="rect">
            <a:avLst/>
          </a:prstGeom>
          <a:noFill/>
          <a:ln>
            <a:noFill/>
          </a:ln>
        </p:spPr>
        <p:txBody>
          <a:bodyPr spcFirstLastPara="1" wrap="square" lIns="91425" tIns="45700" rIns="91425" bIns="45700" anchor="t" anchorCtr="0">
            <a:noAutofit/>
          </a:bodyPr>
          <a:lstStyle/>
          <a:p>
            <a:pPr marL="228600" lvl="0" indent="-212725" algn="l" rtl="0">
              <a:lnSpc>
                <a:spcPct val="90000"/>
              </a:lnSpc>
              <a:spcBef>
                <a:spcPts val="0"/>
              </a:spcBef>
              <a:spcAft>
                <a:spcPts val="0"/>
              </a:spcAft>
              <a:buClr>
                <a:schemeClr val="dk1"/>
              </a:buClr>
              <a:buSzPts val="2550"/>
              <a:buChar char="•"/>
            </a:pPr>
            <a:r>
              <a:rPr lang="en-US" sz="2550" b="1" dirty="0"/>
              <a:t>Ease of Use</a:t>
            </a:r>
            <a:r>
              <a:rPr lang="en-US" sz="2550" dirty="0"/>
              <a:t>: Ease of use is critical for a housing website because users will most likely be pressed for time and will require quick access to information.</a:t>
            </a:r>
            <a:endParaRPr sz="2550" dirty="0"/>
          </a:p>
          <a:p>
            <a:pPr marL="228600" lvl="0" indent="-212725" algn="l" rtl="0">
              <a:lnSpc>
                <a:spcPct val="90000"/>
              </a:lnSpc>
              <a:spcBef>
                <a:spcPts val="1000"/>
              </a:spcBef>
              <a:spcAft>
                <a:spcPts val="0"/>
              </a:spcAft>
              <a:buClr>
                <a:schemeClr val="dk1"/>
              </a:buClr>
              <a:buSzPts val="2550"/>
              <a:buChar char="•"/>
            </a:pPr>
            <a:r>
              <a:rPr lang="en-US" sz="2550" b="1" dirty="0"/>
              <a:t>Up-to-date Information</a:t>
            </a:r>
            <a:r>
              <a:rPr lang="en-US" sz="2550" dirty="0"/>
              <a:t>:  Users must have accurate and up-to-date information in order to make informed decisions about their housing options.</a:t>
            </a:r>
            <a:endParaRPr sz="2550" dirty="0"/>
          </a:p>
          <a:p>
            <a:pPr marL="228600" lvl="0" indent="-212725" algn="l" rtl="0">
              <a:lnSpc>
                <a:spcPct val="90000"/>
              </a:lnSpc>
              <a:spcBef>
                <a:spcPts val="1000"/>
              </a:spcBef>
              <a:spcAft>
                <a:spcPts val="0"/>
              </a:spcAft>
              <a:buClr>
                <a:schemeClr val="dk1"/>
              </a:buClr>
              <a:buSzPts val="2550"/>
              <a:buChar char="•"/>
            </a:pPr>
            <a:r>
              <a:rPr lang="en-US" sz="2550" b="1" dirty="0"/>
              <a:t>Relevant Filters</a:t>
            </a:r>
            <a:r>
              <a:rPr lang="en-US" sz="2550" dirty="0"/>
              <a:t>: Filters assist users in selecting the most relevant housing options based on their specific needs and preferences.</a:t>
            </a:r>
            <a:endParaRPr sz="2550" dirty="0"/>
          </a:p>
          <a:p>
            <a:pPr marL="228600" lvl="0" indent="-212725" algn="l" rtl="0">
              <a:lnSpc>
                <a:spcPct val="90000"/>
              </a:lnSpc>
              <a:spcBef>
                <a:spcPts val="1000"/>
              </a:spcBef>
              <a:spcAft>
                <a:spcPts val="0"/>
              </a:spcAft>
              <a:buClr>
                <a:schemeClr val="dk1"/>
              </a:buClr>
              <a:buSzPts val="2550"/>
              <a:buChar char="•"/>
            </a:pPr>
            <a:r>
              <a:rPr lang="en-US" sz="2550" b="1" dirty="0"/>
              <a:t>Reviews and Ratings</a:t>
            </a:r>
            <a:r>
              <a:rPr lang="en-US" sz="2550" dirty="0"/>
              <a:t>: Reviews and ratings help users make informed decisions about their housing choices.</a:t>
            </a:r>
            <a:endParaRPr sz="2550" dirty="0"/>
          </a:p>
          <a:p>
            <a:pPr marL="228600" lvl="0" indent="-212725" algn="l" rtl="0">
              <a:lnSpc>
                <a:spcPct val="90000"/>
              </a:lnSpc>
              <a:spcBef>
                <a:spcPts val="1000"/>
              </a:spcBef>
              <a:spcAft>
                <a:spcPts val="0"/>
              </a:spcAft>
              <a:buClr>
                <a:schemeClr val="dk1"/>
              </a:buClr>
              <a:buSzPts val="2550"/>
              <a:buChar char="•"/>
            </a:pPr>
            <a:r>
              <a:rPr lang="en-US" sz="2550" b="1" dirty="0"/>
              <a:t>Comparison Tools</a:t>
            </a:r>
            <a:r>
              <a:rPr lang="en-US" sz="2550" dirty="0"/>
              <a:t>: Users can use comparison tools to make educated decisions about which housing option is best for them based on their priorities.</a:t>
            </a:r>
            <a:endParaRPr sz="2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Top 5 to 10 Design Features &amp; Rationale</a:t>
            </a:r>
            <a:endParaRPr/>
          </a:p>
        </p:txBody>
      </p:sp>
      <p:sp>
        <p:nvSpPr>
          <p:cNvPr id="123" name="Google Shape;123;p6"/>
          <p:cNvSpPr txBox="1">
            <a:spLocks noGrp="1"/>
          </p:cNvSpPr>
          <p:nvPr>
            <p:ph type="body" idx="1"/>
          </p:nvPr>
        </p:nvSpPr>
        <p:spPr>
          <a:xfrm>
            <a:off x="838200" y="1825625"/>
            <a:ext cx="10515600" cy="4570800"/>
          </a:xfrm>
          <a:prstGeom prst="rect">
            <a:avLst/>
          </a:prstGeom>
          <a:noFill/>
          <a:ln>
            <a:noFill/>
          </a:ln>
        </p:spPr>
        <p:txBody>
          <a:bodyPr spcFirstLastPara="1" wrap="square" lIns="91425" tIns="45700" rIns="91425" bIns="45700" anchor="t" anchorCtr="0">
            <a:normAutofit/>
          </a:bodyPr>
          <a:lstStyle/>
          <a:p>
            <a:pPr marL="514350" lvl="0" indent="-576761" algn="l" rtl="0">
              <a:lnSpc>
                <a:spcPct val="90000"/>
              </a:lnSpc>
              <a:spcBef>
                <a:spcPts val="0"/>
              </a:spcBef>
              <a:spcAft>
                <a:spcPts val="0"/>
              </a:spcAft>
              <a:buClr>
                <a:schemeClr val="dk1"/>
              </a:buClr>
              <a:buSzPts val="2943"/>
              <a:buFont typeface="Calibri"/>
              <a:buAutoNum type="arabicPeriod"/>
            </a:pPr>
            <a:r>
              <a:rPr lang="en-US" sz="2942" b="1" dirty="0"/>
              <a:t>Responsive Design</a:t>
            </a:r>
            <a:endParaRPr sz="2942" b="1" dirty="0"/>
          </a:p>
          <a:p>
            <a:pPr marL="685800" lvl="1" indent="-274319" algn="l" rtl="0">
              <a:lnSpc>
                <a:spcPct val="90000"/>
              </a:lnSpc>
              <a:spcBef>
                <a:spcPts val="500"/>
              </a:spcBef>
              <a:spcAft>
                <a:spcPts val="0"/>
              </a:spcAft>
              <a:buClr>
                <a:schemeClr val="dk1"/>
              </a:buClr>
              <a:buSzPts val="2400"/>
              <a:buChar char="•"/>
            </a:pPr>
            <a:r>
              <a:rPr lang="en-US" dirty="0"/>
              <a:t>It will ensure user can access website from anywhere and on any device.</a:t>
            </a:r>
            <a:endParaRPr dirty="0"/>
          </a:p>
          <a:p>
            <a:pPr marL="685800" lvl="1" indent="-274319" algn="l" rtl="0">
              <a:lnSpc>
                <a:spcPct val="90000"/>
              </a:lnSpc>
              <a:spcBef>
                <a:spcPts val="500"/>
              </a:spcBef>
              <a:spcAft>
                <a:spcPts val="0"/>
              </a:spcAft>
              <a:buClr>
                <a:schemeClr val="dk1"/>
              </a:buClr>
              <a:buSzPts val="2400"/>
              <a:buChar char="•"/>
            </a:pPr>
            <a:r>
              <a:rPr lang="en-US" dirty="0"/>
              <a:t>It appears in Scenario 1 </a:t>
            </a:r>
            <a:endParaRPr dirty="0"/>
          </a:p>
          <a:p>
            <a:pPr marL="514350" lvl="0" indent="-567690" algn="l" rtl="0">
              <a:lnSpc>
                <a:spcPct val="90000"/>
              </a:lnSpc>
              <a:spcBef>
                <a:spcPts val="1000"/>
              </a:spcBef>
              <a:spcAft>
                <a:spcPts val="0"/>
              </a:spcAft>
              <a:buClr>
                <a:schemeClr val="dk1"/>
              </a:buClr>
              <a:buSzPts val="2800"/>
              <a:buFont typeface="Calibri"/>
              <a:buAutoNum type="arabicPeriod"/>
            </a:pPr>
            <a:r>
              <a:rPr lang="en-US" b="1" dirty="0"/>
              <a:t>Up-to-date Information</a:t>
            </a:r>
            <a:endParaRPr b="1" dirty="0"/>
          </a:p>
          <a:p>
            <a:pPr marL="685800" lvl="1" indent="-274319" algn="l" rtl="0">
              <a:lnSpc>
                <a:spcPct val="90000"/>
              </a:lnSpc>
              <a:spcBef>
                <a:spcPts val="500"/>
              </a:spcBef>
              <a:spcAft>
                <a:spcPts val="0"/>
              </a:spcAft>
              <a:buClr>
                <a:schemeClr val="dk1"/>
              </a:buClr>
              <a:buSzPts val="2400"/>
              <a:buChar char="•"/>
            </a:pPr>
            <a:r>
              <a:rPr lang="en-US" dirty="0"/>
              <a:t>It helps users to make quick decisions about their housing.</a:t>
            </a:r>
            <a:endParaRPr dirty="0"/>
          </a:p>
          <a:p>
            <a:pPr marL="685800" lvl="1" indent="-274319" algn="l" rtl="0">
              <a:lnSpc>
                <a:spcPct val="90000"/>
              </a:lnSpc>
              <a:spcBef>
                <a:spcPts val="500"/>
              </a:spcBef>
              <a:spcAft>
                <a:spcPts val="0"/>
              </a:spcAft>
              <a:buClr>
                <a:schemeClr val="dk1"/>
              </a:buClr>
              <a:buSzPts val="2400"/>
              <a:buChar char="•"/>
            </a:pPr>
            <a:r>
              <a:rPr lang="en-US" dirty="0"/>
              <a:t>It appears in Scenario 2 </a:t>
            </a:r>
            <a:endParaRPr dirty="0"/>
          </a:p>
          <a:p>
            <a:pPr marL="514350" lvl="0" indent="-567690" algn="l" rtl="0">
              <a:lnSpc>
                <a:spcPct val="90000"/>
              </a:lnSpc>
              <a:spcBef>
                <a:spcPts val="1000"/>
              </a:spcBef>
              <a:spcAft>
                <a:spcPts val="0"/>
              </a:spcAft>
              <a:buClr>
                <a:schemeClr val="dk1"/>
              </a:buClr>
              <a:buSzPts val="2800"/>
              <a:buFont typeface="Calibri"/>
              <a:buAutoNum type="arabicPeriod"/>
            </a:pPr>
            <a:r>
              <a:rPr lang="en-US" b="1" dirty="0"/>
              <a:t>Interactive Maps</a:t>
            </a:r>
            <a:endParaRPr b="1" dirty="0"/>
          </a:p>
          <a:p>
            <a:pPr marL="685800" lvl="1" indent="-274319" algn="l" rtl="0">
              <a:lnSpc>
                <a:spcPct val="90000"/>
              </a:lnSpc>
              <a:spcBef>
                <a:spcPts val="500"/>
              </a:spcBef>
              <a:spcAft>
                <a:spcPts val="0"/>
              </a:spcAft>
              <a:buClr>
                <a:schemeClr val="dk1"/>
              </a:buClr>
              <a:buSzPts val="2400"/>
              <a:buChar char="•"/>
            </a:pPr>
            <a:r>
              <a:rPr lang="en-US" dirty="0"/>
              <a:t>Helps users visualize the locations of the housing options and make it easier for them to choose the best and nearest ones.</a:t>
            </a:r>
            <a:endParaRPr dirty="0"/>
          </a:p>
          <a:p>
            <a:pPr marL="685800" lvl="1" indent="-274319" algn="l" rtl="0">
              <a:lnSpc>
                <a:spcPct val="90000"/>
              </a:lnSpc>
              <a:spcBef>
                <a:spcPts val="500"/>
              </a:spcBef>
              <a:spcAft>
                <a:spcPts val="0"/>
              </a:spcAft>
              <a:buClr>
                <a:schemeClr val="dk1"/>
              </a:buClr>
              <a:buSzPts val="2400"/>
              <a:buChar char="•"/>
            </a:pPr>
            <a:r>
              <a:rPr lang="en-US" dirty="0"/>
              <a:t>It appears in Scenario 2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05eb0117e9_0_17"/>
          <p:cNvSpPr txBox="1">
            <a:spLocks noGrp="1"/>
          </p:cNvSpPr>
          <p:nvPr>
            <p:ph type="body" idx="2"/>
          </p:nvPr>
        </p:nvSpPr>
        <p:spPr>
          <a:xfrm>
            <a:off x="639625" y="437925"/>
            <a:ext cx="10801500" cy="6024300"/>
          </a:xfrm>
          <a:prstGeom prst="rect">
            <a:avLst/>
          </a:prstGeom>
          <a:noFill/>
          <a:ln>
            <a:noFill/>
          </a:ln>
        </p:spPr>
        <p:txBody>
          <a:bodyPr spcFirstLastPara="1" wrap="square" lIns="91425" tIns="45700" rIns="91425" bIns="45700" anchor="t" anchorCtr="0">
            <a:noAutofit/>
          </a:bodyPr>
          <a:lstStyle/>
          <a:p>
            <a:pPr marL="228600" lvl="0" indent="-298450" algn="l" rtl="0">
              <a:spcBef>
                <a:spcPts val="1000"/>
              </a:spcBef>
              <a:spcAft>
                <a:spcPts val="0"/>
              </a:spcAft>
              <a:buSzPts val="2900"/>
              <a:buFont typeface="Calibri"/>
              <a:buAutoNum type="arabicPeriod" startAt="6"/>
            </a:pPr>
            <a:r>
              <a:rPr lang="en-US" sz="2900" b="1" dirty="0"/>
              <a:t>Contact Forms</a:t>
            </a:r>
            <a:endParaRPr sz="2900" b="1" dirty="0"/>
          </a:p>
          <a:p>
            <a:pPr marL="685800" lvl="1" indent="-266700" algn="l" rtl="0">
              <a:spcBef>
                <a:spcPts val="500"/>
              </a:spcBef>
              <a:spcAft>
                <a:spcPts val="0"/>
              </a:spcAft>
              <a:buSzPts val="2400"/>
              <a:buChar char="•"/>
            </a:pPr>
            <a:r>
              <a:rPr lang="en-US" dirty="0"/>
              <a:t>This makes it easier for users to get in touch with the housing options they are interested in.</a:t>
            </a:r>
            <a:endParaRPr dirty="0"/>
          </a:p>
          <a:p>
            <a:pPr marL="685800" lvl="1" indent="-266700" algn="l" rtl="0">
              <a:spcBef>
                <a:spcPts val="500"/>
              </a:spcBef>
              <a:spcAft>
                <a:spcPts val="0"/>
              </a:spcAft>
              <a:buSzPts val="2400"/>
              <a:buChar char="•"/>
            </a:pPr>
            <a:r>
              <a:rPr lang="en-US" dirty="0"/>
              <a:t>It appears in Scenario 1</a:t>
            </a:r>
            <a:endParaRPr sz="2400" dirty="0"/>
          </a:p>
          <a:p>
            <a:pPr marL="228600" lvl="0" indent="-298450" algn="l" rtl="0">
              <a:spcBef>
                <a:spcPts val="1000"/>
              </a:spcBef>
              <a:spcAft>
                <a:spcPts val="0"/>
              </a:spcAft>
              <a:buSzPts val="2900"/>
              <a:buFont typeface="Calibri"/>
              <a:buAutoNum type="arabicPeriod" startAt="6"/>
            </a:pPr>
            <a:r>
              <a:rPr lang="en-US" sz="2900" b="1" dirty="0"/>
              <a:t>Reviews and Rating Systems</a:t>
            </a:r>
            <a:endParaRPr sz="2900" b="1" dirty="0"/>
          </a:p>
          <a:p>
            <a:pPr marL="685800" lvl="1" indent="-266700" algn="l" rtl="0">
              <a:spcBef>
                <a:spcPts val="500"/>
              </a:spcBef>
              <a:spcAft>
                <a:spcPts val="0"/>
              </a:spcAft>
              <a:buSzPts val="2400"/>
              <a:buChar char="•"/>
            </a:pPr>
            <a:r>
              <a:rPr lang="en-US" dirty="0"/>
              <a:t>It is important for users to make informed decisions about their housing options.</a:t>
            </a:r>
            <a:endParaRPr dirty="0"/>
          </a:p>
          <a:p>
            <a:pPr marL="685800" lvl="1" indent="-266700" algn="l" rtl="0">
              <a:spcBef>
                <a:spcPts val="500"/>
              </a:spcBef>
              <a:spcAft>
                <a:spcPts val="0"/>
              </a:spcAft>
              <a:buSzPts val="2400"/>
              <a:buChar char="•"/>
            </a:pPr>
            <a:r>
              <a:rPr lang="en-US" dirty="0"/>
              <a:t> It appears in Scenario 2</a:t>
            </a:r>
            <a:endParaRPr sz="2400" dirty="0"/>
          </a:p>
          <a:p>
            <a:pPr marL="514350" lvl="0" indent="-574040" algn="l" rtl="0">
              <a:lnSpc>
                <a:spcPct val="90000"/>
              </a:lnSpc>
              <a:spcBef>
                <a:spcPts val="0"/>
              </a:spcBef>
              <a:spcAft>
                <a:spcPts val="0"/>
              </a:spcAft>
              <a:buClr>
                <a:schemeClr val="dk1"/>
              </a:buClr>
              <a:buSzPts val="2900"/>
              <a:buFont typeface="Calibri"/>
              <a:buAutoNum type="arabicPeriod" startAt="6"/>
            </a:pPr>
            <a:r>
              <a:rPr lang="en-US" sz="2900" b="1" dirty="0"/>
              <a:t>Search Filters</a:t>
            </a:r>
            <a:endParaRPr sz="2900" b="1" dirty="0"/>
          </a:p>
          <a:p>
            <a:pPr marL="685800" lvl="1" indent="-274319" algn="l" rtl="0">
              <a:lnSpc>
                <a:spcPct val="90000"/>
              </a:lnSpc>
              <a:spcBef>
                <a:spcPts val="500"/>
              </a:spcBef>
              <a:spcAft>
                <a:spcPts val="0"/>
              </a:spcAft>
              <a:buClr>
                <a:schemeClr val="dk1"/>
              </a:buClr>
              <a:buSzPts val="2400"/>
              <a:buChar char="•"/>
            </a:pPr>
            <a:r>
              <a:rPr lang="en-US" dirty="0"/>
              <a:t>This is important for users to find the most relevant housing options as per their preferences.</a:t>
            </a:r>
            <a:endParaRPr dirty="0"/>
          </a:p>
          <a:p>
            <a:pPr marL="685800" lvl="0" indent="0" algn="l" rtl="0">
              <a:lnSpc>
                <a:spcPct val="90000"/>
              </a:lnSpc>
              <a:spcBef>
                <a:spcPts val="500"/>
              </a:spcBef>
              <a:spcAft>
                <a:spcPts val="0"/>
              </a:spcAft>
              <a:buNone/>
            </a:pPr>
            <a:r>
              <a:rPr lang="en-US" sz="2400" dirty="0"/>
              <a:t>I</a:t>
            </a:r>
            <a:r>
              <a:rPr lang="en-US" dirty="0"/>
              <a:t>t appears in Scenario 1</a:t>
            </a:r>
            <a:endParaRPr dirty="0"/>
          </a:p>
          <a:p>
            <a:pPr marL="514350" lvl="0" indent="-567690" algn="l" rtl="0">
              <a:lnSpc>
                <a:spcPct val="90000"/>
              </a:lnSpc>
              <a:spcBef>
                <a:spcPts val="1000"/>
              </a:spcBef>
              <a:spcAft>
                <a:spcPts val="0"/>
              </a:spcAft>
              <a:buClr>
                <a:schemeClr val="dk1"/>
              </a:buClr>
              <a:buSzPts val="2800"/>
              <a:buFont typeface="Calibri"/>
              <a:buAutoNum type="arabicPeriod" startAt="6"/>
            </a:pPr>
            <a:r>
              <a:rPr lang="en-US" b="1" dirty="0"/>
              <a:t>Comparison Tools</a:t>
            </a:r>
            <a:endParaRPr b="1" dirty="0"/>
          </a:p>
          <a:p>
            <a:pPr marL="685800" lvl="1" indent="-274319" algn="l" rtl="0">
              <a:lnSpc>
                <a:spcPct val="90000"/>
              </a:lnSpc>
              <a:spcBef>
                <a:spcPts val="500"/>
              </a:spcBef>
              <a:spcAft>
                <a:spcPts val="0"/>
              </a:spcAft>
              <a:buClr>
                <a:schemeClr val="dk1"/>
              </a:buClr>
              <a:buSzPts val="2400"/>
              <a:buChar char="•"/>
            </a:pPr>
            <a:r>
              <a:rPr lang="en-US" dirty="0"/>
              <a:t>This allows users to make decisions that are best for them based on their priorities.</a:t>
            </a:r>
            <a:endParaRPr dirty="0"/>
          </a:p>
          <a:p>
            <a:pPr marL="685800" lvl="1" indent="-274319" algn="l" rtl="0">
              <a:lnSpc>
                <a:spcPct val="90000"/>
              </a:lnSpc>
              <a:spcBef>
                <a:spcPts val="500"/>
              </a:spcBef>
              <a:spcAft>
                <a:spcPts val="0"/>
              </a:spcAft>
              <a:buClr>
                <a:schemeClr val="dk1"/>
              </a:buClr>
              <a:buSzPts val="2400"/>
              <a:buChar char="•"/>
            </a:pPr>
            <a:r>
              <a:rPr lang="en-US" dirty="0"/>
              <a:t> It appears in Scenario 1</a:t>
            </a:r>
            <a:endParaRPr dirty="0"/>
          </a:p>
          <a:p>
            <a:pPr marL="228600" lvl="0" indent="-104140" algn="l" rtl="0">
              <a:lnSpc>
                <a:spcPct val="90000"/>
              </a:lnSpc>
              <a:spcBef>
                <a:spcPts val="1000"/>
              </a:spcBef>
              <a:spcAft>
                <a:spcPts val="0"/>
              </a:spcAft>
              <a:buClr>
                <a:schemeClr val="dk1"/>
              </a:buClr>
              <a:buSzPts val="28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Persona You Used for Scenario 1</a:t>
            </a:r>
            <a:endParaRPr/>
          </a:p>
        </p:txBody>
      </p:sp>
      <p:sp>
        <p:nvSpPr>
          <p:cNvPr id="135" name="Google Shape;135;p7"/>
          <p:cNvSpPr txBox="1">
            <a:spLocks noGrp="1"/>
          </p:cNvSpPr>
          <p:nvPr>
            <p:ph type="body" idx="1"/>
          </p:nvPr>
        </p:nvSpPr>
        <p:spPr>
          <a:xfrm>
            <a:off x="4137250" y="1825625"/>
            <a:ext cx="7216500" cy="4351200"/>
          </a:xfrm>
          <a:prstGeom prst="rect">
            <a:avLst/>
          </a:prstGeom>
          <a:noFill/>
          <a:ln>
            <a:noFill/>
          </a:ln>
        </p:spPr>
        <p:txBody>
          <a:bodyPr spcFirstLastPara="1" wrap="square" lIns="91425" tIns="45700" rIns="91425" bIns="45700" anchor="t" anchorCtr="0">
            <a:normAutofit/>
          </a:bodyPr>
          <a:lstStyle/>
          <a:p>
            <a:pPr marL="177800" lvl="0" indent="0" algn="just" rtl="0">
              <a:lnSpc>
                <a:spcPct val="90000"/>
              </a:lnSpc>
              <a:spcBef>
                <a:spcPts val="0"/>
              </a:spcBef>
              <a:spcAft>
                <a:spcPts val="0"/>
              </a:spcAft>
              <a:buClr>
                <a:schemeClr val="dk1"/>
              </a:buClr>
              <a:buSzPts val="2800"/>
              <a:buNone/>
            </a:pPr>
            <a:r>
              <a:rPr lang="en-US" sz="2200" dirty="0"/>
              <a:t>Gayathri, a junior psychology student, manages a demanding schedule that includes attending courses, studying, and taking part in extracurricular activities. She is 21 years old. She rises at seven in the morning and spends the rest of the day studying or finishing any unfinished work before going to bed. Gayathri attends courses, has lunch with friends, visits offices, finishes coursework, engages in student organizations, gives back to the community, and studies all day long. She values her personal life despite her busy schedule, making time to prepare dinner, unwind, and watch a movie or read a book. Gayathri’s daily schedule demonstrates her commitment to academics, community service, and personal time management.</a:t>
            </a:r>
            <a:endParaRPr sz="2200" dirty="0"/>
          </a:p>
        </p:txBody>
      </p:sp>
      <p:pic>
        <p:nvPicPr>
          <p:cNvPr id="136" name="Google Shape;136;p7"/>
          <p:cNvPicPr preferRelativeResize="0"/>
          <p:nvPr/>
        </p:nvPicPr>
        <p:blipFill>
          <a:blip r:embed="rId3">
            <a:alphaModFix/>
          </a:blip>
          <a:stretch>
            <a:fillRect/>
          </a:stretch>
        </p:blipFill>
        <p:spPr>
          <a:xfrm>
            <a:off x="989150" y="1889875"/>
            <a:ext cx="2860200" cy="411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061ffe5b33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Scenario 1: Gayathri searching housing options </a:t>
            </a:r>
            <a:endParaRPr/>
          </a:p>
        </p:txBody>
      </p:sp>
      <p:sp>
        <p:nvSpPr>
          <p:cNvPr id="143" name="Google Shape;143;g2061ffe5b33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Name</a:t>
            </a:r>
            <a:r>
              <a:rPr lang="en-US" sz="1800" dirty="0">
                <a:latin typeface="Arial"/>
                <a:ea typeface="Arial"/>
                <a:cs typeface="Arial"/>
                <a:sym typeface="Arial"/>
              </a:rPr>
              <a:t>: Gayathri</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Occupation</a:t>
            </a:r>
            <a:r>
              <a:rPr lang="en-US" sz="1800" dirty="0">
                <a:latin typeface="Arial"/>
                <a:ea typeface="Arial"/>
                <a:cs typeface="Arial"/>
                <a:sym typeface="Arial"/>
              </a:rPr>
              <a:t>: Junior Psychology Student</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Technical Experience:</a:t>
            </a:r>
            <a:r>
              <a:rPr lang="en-US" sz="1800" dirty="0">
                <a:latin typeface="Arial"/>
                <a:ea typeface="Arial"/>
                <a:cs typeface="Arial"/>
                <a:sym typeface="Arial"/>
              </a:rPr>
              <a:t> Skilled in using basic computer applications.</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n-US" sz="1800" b="1" dirty="0">
                <a:latin typeface="Arial"/>
                <a:ea typeface="Arial"/>
                <a:cs typeface="Arial"/>
                <a:sym typeface="Arial"/>
              </a:rPr>
              <a:t>Technical competence</a:t>
            </a:r>
            <a:r>
              <a:rPr lang="en-US" sz="1800" dirty="0">
                <a:latin typeface="Arial"/>
                <a:ea typeface="Arial"/>
                <a:cs typeface="Arial"/>
                <a:sym typeface="Arial"/>
              </a:rPr>
              <a:t>: Proficient</a:t>
            </a:r>
            <a:endParaRPr sz="1800"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sz="1800" dirty="0">
                <a:latin typeface="Arial"/>
                <a:ea typeface="Arial"/>
                <a:cs typeface="Arial"/>
                <a:sym typeface="Arial"/>
              </a:rPr>
              <a:t>She will be in her home while using the app to find housing around UF during her studies.</a:t>
            </a:r>
            <a:endParaRPr sz="1800" dirty="0">
              <a:latin typeface="Arial"/>
              <a:ea typeface="Arial"/>
              <a:cs typeface="Arial"/>
              <a:sym typeface="Arial"/>
            </a:endParaRPr>
          </a:p>
          <a:p>
            <a:pPr marL="0" lvl="0" indent="0" algn="l" rtl="0">
              <a:spcBef>
                <a:spcPts val="1000"/>
              </a:spcBef>
              <a:spcAft>
                <a:spcPts val="0"/>
              </a:spcAft>
              <a:buNone/>
            </a:pPr>
            <a:endParaRPr dirty="0"/>
          </a:p>
          <a:p>
            <a:pPr marL="0" lvl="0" indent="0" algn="l" rtl="0">
              <a:spcBef>
                <a:spcPts val="1000"/>
              </a:spcBef>
              <a:spcAft>
                <a:spcPts val="0"/>
              </a:spcAft>
              <a:buNone/>
            </a:pPr>
            <a:endParaRPr dirty="0"/>
          </a:p>
        </p:txBody>
      </p:sp>
      <p:pic>
        <p:nvPicPr>
          <p:cNvPr id="144" name="Google Shape;144;g2061ffe5b33_1_0"/>
          <p:cNvPicPr preferRelativeResize="0"/>
          <p:nvPr/>
        </p:nvPicPr>
        <p:blipFill>
          <a:blip r:embed="rId3">
            <a:alphaModFix/>
          </a:blip>
          <a:stretch>
            <a:fillRect/>
          </a:stretch>
        </p:blipFill>
        <p:spPr>
          <a:xfrm>
            <a:off x="2075475" y="4066238"/>
            <a:ext cx="7258050" cy="15335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Widescreen</PresentationFormat>
  <Paragraphs>78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CAP5100 HCI Phase-2: From Exploration to Generation</vt:lpstr>
      <vt:lpstr>Picture of all User Research Post-Its (unorganized)</vt:lpstr>
      <vt:lpstr>Picture of Complete User Research Affinity Diagram (organized with themes annotated) </vt:lpstr>
      <vt:lpstr>Picture of Final Organized Affinity Diagram (with votes on user needs to focus on)</vt:lpstr>
      <vt:lpstr>List of User Needs and Rationale (can include text or pictures of original diagram/notes)</vt:lpstr>
      <vt:lpstr>Top 5 to 10 Design Features &amp; Rationale</vt:lpstr>
      <vt:lpstr>PowerPoint Presentation</vt:lpstr>
      <vt:lpstr>Persona You Used for Scenario 1</vt:lpstr>
      <vt:lpstr>Scenario 1: Gayathri searching housing options </vt:lpstr>
      <vt:lpstr>Scenarios</vt:lpstr>
      <vt:lpstr>Storyboard 1: [On-Campus Housing]</vt:lpstr>
      <vt:lpstr>Persona You Used for Scenario 2</vt:lpstr>
      <vt:lpstr>Scenario 2: Emily’s Off-Campus House Searching</vt:lpstr>
      <vt:lpstr>Scenarios</vt:lpstr>
      <vt:lpstr>Storyboard 2: [Off-Campus Housing]</vt:lpstr>
      <vt:lpstr>Done (Group picture!)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CAP5100 HCI Phase-2: From Exploration to Generation</dc:title>
  <dc:creator>L Anthony</dc:creator>
  <cp:lastModifiedBy>Rahul Ankoshkar</cp:lastModifiedBy>
  <cp:revision>1</cp:revision>
  <dcterms:created xsi:type="dcterms:W3CDTF">2017-08-28T21:18:53Z</dcterms:created>
  <dcterms:modified xsi:type="dcterms:W3CDTF">2023-07-11T04:52:13Z</dcterms:modified>
</cp:coreProperties>
</file>