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36"/>
  </p:notesMasterIdLst>
  <p:handoutMasterIdLst>
    <p:handoutMasterId r:id="rId37"/>
  </p:handoutMasterIdLst>
  <p:sldIdLst>
    <p:sldId id="405" r:id="rId2"/>
    <p:sldId id="394" r:id="rId3"/>
    <p:sldId id="382" r:id="rId4"/>
    <p:sldId id="413" r:id="rId5"/>
    <p:sldId id="418" r:id="rId6"/>
    <p:sldId id="406" r:id="rId7"/>
    <p:sldId id="344" r:id="rId8"/>
    <p:sldId id="422" r:id="rId9"/>
    <p:sldId id="303" r:id="rId10"/>
    <p:sldId id="429" r:id="rId11"/>
    <p:sldId id="383" r:id="rId12"/>
    <p:sldId id="421" r:id="rId13"/>
    <p:sldId id="425" r:id="rId14"/>
    <p:sldId id="266" r:id="rId15"/>
    <p:sldId id="315" r:id="rId16"/>
    <p:sldId id="353" r:id="rId17"/>
    <p:sldId id="287" r:id="rId18"/>
    <p:sldId id="288" r:id="rId19"/>
    <p:sldId id="364" r:id="rId20"/>
    <p:sldId id="317" r:id="rId21"/>
    <p:sldId id="358" r:id="rId22"/>
    <p:sldId id="359" r:id="rId23"/>
    <p:sldId id="349" r:id="rId24"/>
    <p:sldId id="340" r:id="rId25"/>
    <p:sldId id="423" r:id="rId26"/>
    <p:sldId id="395" r:id="rId27"/>
    <p:sldId id="325" r:id="rId28"/>
    <p:sldId id="324" r:id="rId29"/>
    <p:sldId id="326" r:id="rId30"/>
    <p:sldId id="428" r:id="rId31"/>
    <p:sldId id="327" r:id="rId32"/>
    <p:sldId id="427" r:id="rId33"/>
    <p:sldId id="338" r:id="rId34"/>
    <p:sldId id="415" r:id="rId3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8C3"/>
    <a:srgbClr val="3D52A3"/>
    <a:srgbClr val="0E266C"/>
    <a:srgbClr val="2EBAEC"/>
    <a:srgbClr val="A85C89"/>
    <a:srgbClr val="F07ED8"/>
    <a:srgbClr val="1B90DF"/>
    <a:srgbClr val="D2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67556" autoAdjust="0"/>
  </p:normalViewPr>
  <p:slideViewPr>
    <p:cSldViewPr>
      <p:cViewPr varScale="1">
        <p:scale>
          <a:sx n="61" d="100"/>
          <a:sy n="61" d="100"/>
        </p:scale>
        <p:origin x="21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CF1B2-78C0-4F32-94B5-23A4282AF85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60AA-DA57-40F3-B653-5090C54A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A6B1C69-E00C-41FB-981E-31A1C0A95EC4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10C94-FCBF-49B1-A91B-1ECDB5E6B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8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3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7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7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aka.ms/</a:t>
            </a:r>
            <a:r>
              <a:rPr lang="en-US" dirty="0" err="1"/>
              <a:t>cosmosdb</a:t>
            </a:r>
            <a:r>
              <a:rPr lang="en-US" dirty="0"/>
              <a:t>-emulator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3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7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www.microsoft.com/en-us/download/details.aspx?id=46436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https://cosmos.azure.com/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7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3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azure.microsoft.com/</a:t>
            </a:r>
            <a:r>
              <a:rPr lang="en-US" dirty="0" err="1"/>
              <a:t>en</a:t>
            </a:r>
            <a:r>
              <a:rPr lang="en-US" dirty="0"/>
              <a:t>-us/features/storage-explorer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9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9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0C94-FCBF-49B1-A91B-1ECDB5E6BD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BF57-7D51-419F-96FF-FD083653D37D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B90-44E7-4293-95FA-DB64922473CD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50FD-2564-4CE7-B8B9-70B42F0BEBE4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0118-E360-4825-9777-1D04D17ABC67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13D1-C81A-46AE-9C0B-F46DD8201B9D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54C-644A-4282-8BFE-0E4346064F28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E472-9CC6-4D56-B9A8-196427E92433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4B70-52E7-4662-A8C1-373B3515B90C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458-2BAA-4E70-85BE-54596BC9FE7C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63-88D3-441C-BBDA-D44040DDBCD2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5E93-1E70-4849-A09A-C72D69338ACC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0612-6BB2-4201-8FF4-F8817D9D8B0C}" type="datetime1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Bhavna  Mangal    |    Bhavna_Mangal@yahoo.com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6C1F-C555-431C-9C36-2CC863701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21.pn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609600"/>
            <a:ext cx="10515600" cy="78733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272" y="457200"/>
            <a:ext cx="10422128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Azure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Cosmos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with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API </a:t>
            </a: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.Net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SDK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160" y="5526527"/>
            <a:ext cx="10422128" cy="132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Bhavna Mangal</a:t>
            </a:r>
          </a:p>
        </p:txBody>
      </p:sp>
      <p:sp>
        <p:nvSpPr>
          <p:cNvPr id="8" name="AutoShape 2" descr="Image result for azure cosmos 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7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Horizontal Partitioning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7AB35-FFF0-422B-8841-F6D8BD53DD16}"/>
              </a:ext>
            </a:extLst>
          </p:cNvPr>
          <p:cNvGrpSpPr/>
          <p:nvPr/>
        </p:nvGrpSpPr>
        <p:grpSpPr>
          <a:xfrm>
            <a:off x="152400" y="1295400"/>
            <a:ext cx="2743200" cy="3886201"/>
            <a:chOff x="6324600" y="1295399"/>
            <a:chExt cx="2743200" cy="3886201"/>
          </a:xfrm>
        </p:grpSpPr>
        <p:sp>
          <p:nvSpPr>
            <p:cNvPr id="10" name="Rectangle 9"/>
            <p:cNvSpPr/>
            <p:nvPr/>
          </p:nvSpPr>
          <p:spPr>
            <a:xfrm>
              <a:off x="6324600" y="1295400"/>
              <a:ext cx="27432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Required for </a:t>
              </a:r>
              <a:br>
                <a:rPr lang="en-US" sz="2400" b="1" dirty="0"/>
              </a:br>
              <a:r>
                <a:rPr lang="en-US" sz="2400" b="1" dirty="0"/>
                <a:t>More than 10GB</a:t>
              </a:r>
            </a:p>
          </p:txBody>
        </p:sp>
        <p:pic>
          <p:nvPicPr>
            <p:cNvPr id="1034" name="Picture 10" descr="Image result for &g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295399"/>
              <a:ext cx="2743200" cy="145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585D3A-1B9E-41F3-B1EF-A75D323C8220}"/>
              </a:ext>
            </a:extLst>
          </p:cNvPr>
          <p:cNvGrpSpPr/>
          <p:nvPr/>
        </p:nvGrpSpPr>
        <p:grpSpPr>
          <a:xfrm>
            <a:off x="3200400" y="1295400"/>
            <a:ext cx="2743200" cy="3886200"/>
            <a:chOff x="3200400" y="1295400"/>
            <a:chExt cx="2743200" cy="3886200"/>
          </a:xfrm>
        </p:grpSpPr>
        <p:sp>
          <p:nvSpPr>
            <p:cNvPr id="9" name="Rectangle 8"/>
            <p:cNvSpPr/>
            <p:nvPr/>
          </p:nvSpPr>
          <p:spPr>
            <a:xfrm>
              <a:off x="3200400" y="1295400"/>
              <a:ext cx="27432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Partition Key, Document Id Combination Unique</a:t>
              </a:r>
            </a:p>
          </p:txBody>
        </p:sp>
        <p:pic>
          <p:nvPicPr>
            <p:cNvPr id="1028" name="Picture 4" descr="Image result for unique">
              <a:extLst>
                <a:ext uri="{FF2B5EF4-FFF2-40B4-BE49-F238E27FC236}">
                  <a16:creationId xmlns:a16="http://schemas.microsoft.com/office/drawing/2014/main" id="{36632B47-FBB2-4047-ADCA-B32F67030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295400"/>
              <a:ext cx="2743200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7CDAC4-0B47-41FB-BE4A-D0098E6540D4}"/>
              </a:ext>
            </a:extLst>
          </p:cNvPr>
          <p:cNvGrpSpPr/>
          <p:nvPr/>
        </p:nvGrpSpPr>
        <p:grpSpPr>
          <a:xfrm>
            <a:off x="6248400" y="1295399"/>
            <a:ext cx="2743200" cy="3886201"/>
            <a:chOff x="6248400" y="1295399"/>
            <a:chExt cx="2743200" cy="3886201"/>
          </a:xfrm>
        </p:grpSpPr>
        <p:sp>
          <p:nvSpPr>
            <p:cNvPr id="7" name="Rectangle 6"/>
            <p:cNvSpPr/>
            <p:nvPr/>
          </p:nvSpPr>
          <p:spPr>
            <a:xfrm>
              <a:off x="6248400" y="1295400"/>
              <a:ext cx="27432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One Partition per </a:t>
              </a:r>
            </a:p>
            <a:p>
              <a:pPr algn="ctr"/>
              <a:r>
                <a:rPr lang="en-US" sz="2400" b="1" dirty="0"/>
                <a:t>Partition Key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A5987C-7DD2-4128-B783-F7CD25023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1295399"/>
              <a:ext cx="2743200" cy="1453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437"/>
            <a:ext cx="8077200" cy="62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39A-67A7-49C5-B14F-C38CA321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Five Consistency Models and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EBB81-F88A-4FDE-A684-F0C231DD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bhavna_mangal</a:t>
            </a:r>
            <a:r>
              <a:rPr lang="en-US" dirty="0"/>
              <a:t>    |    Bhavna_Mangal@yahoo.com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0ABB1-458F-41AF-BF3B-20F3831199BF}"/>
              </a:ext>
            </a:extLst>
          </p:cNvPr>
          <p:cNvGrpSpPr/>
          <p:nvPr/>
        </p:nvGrpSpPr>
        <p:grpSpPr>
          <a:xfrm>
            <a:off x="2198454" y="2514600"/>
            <a:ext cx="2144946" cy="2158663"/>
            <a:chOff x="1741254" y="2362200"/>
            <a:chExt cx="2144946" cy="2158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3F80EE-DB4E-44EE-B7B6-9102A8BE77A8}"/>
                </a:ext>
              </a:extLst>
            </p:cNvPr>
            <p:cNvSpPr/>
            <p:nvPr/>
          </p:nvSpPr>
          <p:spPr>
            <a:xfrm>
              <a:off x="2209800" y="2362200"/>
              <a:ext cx="914400" cy="914400"/>
            </a:xfrm>
            <a:prstGeom prst="rect">
              <a:avLst/>
            </a:prstGeom>
            <a:noFill/>
            <a:ln w="9525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F5C2A2-235B-4E76-9304-FDC91C2DE419}"/>
                </a:ext>
              </a:extLst>
            </p:cNvPr>
            <p:cNvSpPr txBox="1"/>
            <p:nvPr/>
          </p:nvSpPr>
          <p:spPr>
            <a:xfrm>
              <a:off x="1741254" y="3505200"/>
              <a:ext cx="2144946" cy="101566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Bounded-stateless</a:t>
              </a:r>
            </a:p>
            <a:p>
              <a:pPr algn="ctr"/>
              <a:endParaRPr lang="en-US" sz="2000" b="1" dirty="0">
                <a:solidFill>
                  <a:srgbClr val="0078D7"/>
                </a:solidFill>
                <a:latin typeface="Segoe UI Semibold" charset="0"/>
                <a:ea typeface="Segoe UI Semibold" charset="0"/>
                <a:cs typeface="Segoe UI Semibold" charset="0"/>
              </a:endParaRPr>
            </a:p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18%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4902C1-BAEE-4D6C-9889-A2ECBED9B651}"/>
              </a:ext>
            </a:extLst>
          </p:cNvPr>
          <p:cNvGrpSpPr/>
          <p:nvPr/>
        </p:nvGrpSpPr>
        <p:grpSpPr>
          <a:xfrm>
            <a:off x="4414792" y="2514600"/>
            <a:ext cx="919208" cy="2158663"/>
            <a:chOff x="4038600" y="2362200"/>
            <a:chExt cx="919208" cy="2158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2B3EE3-8FEE-44FD-A948-56E2A828A0F7}"/>
                </a:ext>
              </a:extLst>
            </p:cNvPr>
            <p:cNvSpPr/>
            <p:nvPr/>
          </p:nvSpPr>
          <p:spPr>
            <a:xfrm>
              <a:off x="4038600" y="2362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1D155F-E8D5-44E7-A626-511D169353DD}"/>
                </a:ext>
              </a:extLst>
            </p:cNvPr>
            <p:cNvSpPr txBox="1"/>
            <p:nvPr/>
          </p:nvSpPr>
          <p:spPr>
            <a:xfrm>
              <a:off x="4090583" y="3505200"/>
              <a:ext cx="867225" cy="101566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Session</a:t>
              </a:r>
            </a:p>
            <a:p>
              <a:pPr algn="ctr"/>
              <a:endParaRPr lang="en-US" sz="2000" b="1" dirty="0">
                <a:solidFill>
                  <a:srgbClr val="0078D7"/>
                </a:solidFill>
                <a:latin typeface="Segoe UI Semibold" charset="0"/>
                <a:ea typeface="Segoe UI Semibold" charset="0"/>
                <a:cs typeface="Segoe UI Semibold" charset="0"/>
              </a:endParaRPr>
            </a:p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73%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29E462-2AC0-4F28-B072-9FEE776C7B94}"/>
              </a:ext>
            </a:extLst>
          </p:cNvPr>
          <p:cNvGrpSpPr/>
          <p:nvPr/>
        </p:nvGrpSpPr>
        <p:grpSpPr>
          <a:xfrm>
            <a:off x="5587047" y="2514600"/>
            <a:ext cx="1956753" cy="2158663"/>
            <a:chOff x="5257800" y="2362200"/>
            <a:chExt cx="1956753" cy="2158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C18FBE-F75A-41F5-A243-762D95937AD1}"/>
                </a:ext>
              </a:extLst>
            </p:cNvPr>
            <p:cNvSpPr txBox="1"/>
            <p:nvPr/>
          </p:nvSpPr>
          <p:spPr>
            <a:xfrm>
              <a:off x="5257800" y="3505200"/>
              <a:ext cx="1956753" cy="101566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Consistent prefix</a:t>
              </a:r>
            </a:p>
            <a:p>
              <a:pPr algn="ctr"/>
              <a:endParaRPr lang="en-US" sz="2000" b="1" dirty="0">
                <a:solidFill>
                  <a:srgbClr val="0078D7"/>
                </a:solidFill>
                <a:latin typeface="Segoe UI Semibold" charset="0"/>
                <a:ea typeface="Segoe UI Semibold" charset="0"/>
                <a:cs typeface="Segoe UI Semibold" charset="0"/>
              </a:endParaRPr>
            </a:p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2%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6C7D27-1294-458E-B596-A161FCA1F86E}"/>
                </a:ext>
              </a:extLst>
            </p:cNvPr>
            <p:cNvSpPr/>
            <p:nvPr/>
          </p:nvSpPr>
          <p:spPr>
            <a:xfrm>
              <a:off x="5715000" y="2362200"/>
              <a:ext cx="914400" cy="91440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8327EA-0AF6-4692-AB25-0ED1E0FA2960}"/>
              </a:ext>
            </a:extLst>
          </p:cNvPr>
          <p:cNvGrpSpPr/>
          <p:nvPr/>
        </p:nvGrpSpPr>
        <p:grpSpPr>
          <a:xfrm>
            <a:off x="7696529" y="2514600"/>
            <a:ext cx="990271" cy="2133600"/>
            <a:chOff x="7543800" y="2362200"/>
            <a:chExt cx="990271" cy="21336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41F67E-45D3-4998-B453-D00BC973DAA8}"/>
                </a:ext>
              </a:extLst>
            </p:cNvPr>
            <p:cNvSpPr txBox="1"/>
            <p:nvPr/>
          </p:nvSpPr>
          <p:spPr>
            <a:xfrm>
              <a:off x="7543800" y="3480137"/>
              <a:ext cx="990271" cy="101566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Eventual</a:t>
              </a:r>
            </a:p>
            <a:p>
              <a:pPr algn="ctr"/>
              <a:endParaRPr lang="en-US" sz="2000" b="1" dirty="0">
                <a:solidFill>
                  <a:srgbClr val="0078D7"/>
                </a:solidFill>
                <a:latin typeface="Segoe UI Semibold" charset="0"/>
                <a:ea typeface="Segoe UI Semibold" charset="0"/>
                <a:cs typeface="Segoe UI Semibold" charset="0"/>
              </a:endParaRPr>
            </a:p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3%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B6227A-C879-4D91-B76F-B77B9A47AC6B}"/>
                </a:ext>
              </a:extLst>
            </p:cNvPr>
            <p:cNvSpPr/>
            <p:nvPr/>
          </p:nvSpPr>
          <p:spPr>
            <a:xfrm>
              <a:off x="7543800" y="2362200"/>
              <a:ext cx="914400" cy="9144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C1708-81AD-4252-B818-29604893BCEC}"/>
              </a:ext>
            </a:extLst>
          </p:cNvPr>
          <p:cNvGrpSpPr/>
          <p:nvPr/>
        </p:nvGrpSpPr>
        <p:grpSpPr>
          <a:xfrm>
            <a:off x="1143000" y="2514600"/>
            <a:ext cx="914400" cy="2158663"/>
            <a:chOff x="457200" y="2362200"/>
            <a:chExt cx="914400" cy="2158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DB8007-8F46-41A2-A72C-DA99B46C78B9}"/>
                </a:ext>
              </a:extLst>
            </p:cNvPr>
            <p:cNvSpPr txBox="1"/>
            <p:nvPr/>
          </p:nvSpPr>
          <p:spPr>
            <a:xfrm>
              <a:off x="533400" y="3505200"/>
              <a:ext cx="774251" cy="101566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Strong</a:t>
              </a:r>
            </a:p>
            <a:p>
              <a:pPr algn="ctr"/>
              <a:b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2000" b="1" dirty="0">
                  <a:solidFill>
                    <a:srgbClr val="0078D7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4%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274BB0-EDB5-4A22-9AD9-AF5879050567}"/>
                </a:ext>
              </a:extLst>
            </p:cNvPr>
            <p:cNvSpPr/>
            <p:nvPr/>
          </p:nvSpPr>
          <p:spPr>
            <a:xfrm>
              <a:off x="457200" y="2362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249F47-A25D-4F03-9ED4-BD524A9A41F0}"/>
              </a:ext>
            </a:extLst>
          </p:cNvPr>
          <p:cNvSpPr txBox="1"/>
          <p:nvPr/>
        </p:nvSpPr>
        <p:spPr>
          <a:xfrm>
            <a:off x="123375" y="4245114"/>
            <a:ext cx="10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68C3"/>
                </a:solidFill>
              </a:rPr>
              <a:t>Client </a:t>
            </a:r>
          </a:p>
          <a:p>
            <a:r>
              <a:rPr lang="en-US" sz="2000" dirty="0">
                <a:solidFill>
                  <a:srgbClr val="1668C3"/>
                </a:solidFill>
              </a:rPr>
              <a:t>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AF99F-9917-400B-8C27-514440586900}"/>
              </a:ext>
            </a:extLst>
          </p:cNvPr>
          <p:cNvSpPr txBox="1"/>
          <p:nvPr/>
        </p:nvSpPr>
        <p:spPr>
          <a:xfrm>
            <a:off x="123375" y="990600"/>
            <a:ext cx="10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68C3"/>
                </a:solidFill>
              </a:rPr>
              <a:t>Dirty</a:t>
            </a:r>
          </a:p>
          <a:p>
            <a:endParaRPr lang="en-US" sz="2400" dirty="0">
              <a:solidFill>
                <a:srgbClr val="1668C3"/>
              </a:solidFill>
            </a:endParaRPr>
          </a:p>
          <a:p>
            <a:r>
              <a:rPr lang="en-US" sz="2400" dirty="0">
                <a:solidFill>
                  <a:srgbClr val="1668C3"/>
                </a:solidFill>
              </a:rPr>
              <a:t>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4F1A1-8EC1-4FCB-9182-5B709F9A12F8}"/>
              </a:ext>
            </a:extLst>
          </p:cNvPr>
          <p:cNvSpPr txBox="1"/>
          <p:nvPr/>
        </p:nvSpPr>
        <p:spPr>
          <a:xfrm>
            <a:off x="1409700" y="167626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C2A70-4542-412A-BC4E-733E038E6420}"/>
              </a:ext>
            </a:extLst>
          </p:cNvPr>
          <p:cNvSpPr txBox="1"/>
          <p:nvPr/>
        </p:nvSpPr>
        <p:spPr>
          <a:xfrm>
            <a:off x="2737589" y="167626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EF255-24EA-49CF-A5EE-D674728452CD}"/>
              </a:ext>
            </a:extLst>
          </p:cNvPr>
          <p:cNvSpPr txBox="1"/>
          <p:nvPr/>
        </p:nvSpPr>
        <p:spPr>
          <a:xfrm>
            <a:off x="4492171" y="167335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E201E-7C87-4F80-8F75-132489C678D4}"/>
              </a:ext>
            </a:extLst>
          </p:cNvPr>
          <p:cNvSpPr txBox="1"/>
          <p:nvPr/>
        </p:nvSpPr>
        <p:spPr>
          <a:xfrm>
            <a:off x="6184423" y="167335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6" name="Right Arrow 24">
            <a:extLst>
              <a:ext uri="{FF2B5EF4-FFF2-40B4-BE49-F238E27FC236}">
                <a16:creationId xmlns:a16="http://schemas.microsoft.com/office/drawing/2014/main" id="{23F5BB56-D068-4F34-826F-4C6AFE022517}"/>
              </a:ext>
            </a:extLst>
          </p:cNvPr>
          <p:cNvSpPr txBox="1">
            <a:spLocks/>
          </p:cNvSpPr>
          <p:nvPr/>
        </p:nvSpPr>
        <p:spPr>
          <a:xfrm>
            <a:off x="457200" y="5105400"/>
            <a:ext cx="8229600" cy="1249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/>
              <a:t>Higher Availability, Lower Latency, Weaker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C2A70-4542-412A-BC4E-733E038E6420}"/>
              </a:ext>
            </a:extLst>
          </p:cNvPr>
          <p:cNvSpPr txBox="1"/>
          <p:nvPr/>
        </p:nvSpPr>
        <p:spPr>
          <a:xfrm>
            <a:off x="2737589" y="104702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C2A70-4542-412A-BC4E-733E038E6420}"/>
              </a:ext>
            </a:extLst>
          </p:cNvPr>
          <p:cNvSpPr txBox="1"/>
          <p:nvPr/>
        </p:nvSpPr>
        <p:spPr>
          <a:xfrm>
            <a:off x="4492171" y="104702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7C2A70-4542-412A-BC4E-733E038E6420}"/>
              </a:ext>
            </a:extLst>
          </p:cNvPr>
          <p:cNvSpPr txBox="1"/>
          <p:nvPr/>
        </p:nvSpPr>
        <p:spPr>
          <a:xfrm>
            <a:off x="6170218" y="109856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7C2A70-4542-412A-BC4E-733E038E6420}"/>
              </a:ext>
            </a:extLst>
          </p:cNvPr>
          <p:cNvSpPr txBox="1"/>
          <p:nvPr/>
        </p:nvSpPr>
        <p:spPr>
          <a:xfrm>
            <a:off x="7924800" y="106390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68C3"/>
                </a:solidFill>
                <a:latin typeface="Wingdings 2" panose="050201020105070707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3993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A7CE06-F4AF-483D-B3B8-F50116FD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Turnkey Global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20BFC-113E-42BD-98FD-39EFD607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38431"/>
            <a:ext cx="8564880" cy="522248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4BD9F7-7838-4C86-AC98-B20D02B3600F}"/>
              </a:ext>
            </a:extLst>
          </p:cNvPr>
          <p:cNvSpPr/>
          <p:nvPr/>
        </p:nvSpPr>
        <p:spPr>
          <a:xfrm>
            <a:off x="2057400" y="2209800"/>
            <a:ext cx="1905000" cy="709537"/>
          </a:xfrm>
          <a:custGeom>
            <a:avLst/>
            <a:gdLst>
              <a:gd name="connsiteX0" fmla="*/ 0 w 1285875"/>
              <a:gd name="connsiteY0" fmla="*/ 343525 h 343525"/>
              <a:gd name="connsiteX1" fmla="*/ 600075 w 1285875"/>
              <a:gd name="connsiteY1" fmla="*/ 625 h 343525"/>
              <a:gd name="connsiteX2" fmla="*/ 1285875 w 1285875"/>
              <a:gd name="connsiteY2" fmla="*/ 257800 h 34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343525">
                <a:moveTo>
                  <a:pt x="0" y="343525"/>
                </a:moveTo>
                <a:cubicBezTo>
                  <a:pt x="192881" y="179218"/>
                  <a:pt x="385763" y="14912"/>
                  <a:pt x="600075" y="625"/>
                </a:cubicBezTo>
                <a:cubicBezTo>
                  <a:pt x="814387" y="-13662"/>
                  <a:pt x="1168400" y="221287"/>
                  <a:pt x="1285875" y="257800"/>
                </a:cubicBezTo>
              </a:path>
            </a:pathLst>
          </a:cu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DAD9733-5D75-45E0-9D96-E9CBBDA0A208}"/>
              </a:ext>
            </a:extLst>
          </p:cNvPr>
          <p:cNvSpPr/>
          <p:nvPr/>
        </p:nvSpPr>
        <p:spPr>
          <a:xfrm>
            <a:off x="1752600" y="3200400"/>
            <a:ext cx="914400" cy="1752600"/>
          </a:xfrm>
          <a:custGeom>
            <a:avLst/>
            <a:gdLst>
              <a:gd name="connsiteX0" fmla="*/ 160258 w 512683"/>
              <a:gd name="connsiteY0" fmla="*/ 0 h 1162050"/>
              <a:gd name="connsiteX1" fmla="*/ 17383 w 512683"/>
              <a:gd name="connsiteY1" fmla="*/ 762000 h 1162050"/>
              <a:gd name="connsiteX2" fmla="*/ 512683 w 512683"/>
              <a:gd name="connsiteY2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683" h="1162050">
                <a:moveTo>
                  <a:pt x="160258" y="0"/>
                </a:moveTo>
                <a:cubicBezTo>
                  <a:pt x="59451" y="284162"/>
                  <a:pt x="-41355" y="568325"/>
                  <a:pt x="17383" y="762000"/>
                </a:cubicBezTo>
                <a:cubicBezTo>
                  <a:pt x="76120" y="955675"/>
                  <a:pt x="414258" y="1103313"/>
                  <a:pt x="512683" y="1162050"/>
                </a:cubicBezTo>
              </a:path>
            </a:pathLst>
          </a:cu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7B5A46-5547-4E0C-AA95-1FD25BB3562A}"/>
              </a:ext>
            </a:extLst>
          </p:cNvPr>
          <p:cNvSpPr/>
          <p:nvPr/>
        </p:nvSpPr>
        <p:spPr>
          <a:xfrm>
            <a:off x="2209800" y="2051934"/>
            <a:ext cx="3886200" cy="1535816"/>
          </a:xfrm>
          <a:custGeom>
            <a:avLst/>
            <a:gdLst>
              <a:gd name="connsiteX0" fmla="*/ 0 w 2514600"/>
              <a:gd name="connsiteY0" fmla="*/ 796041 h 1148466"/>
              <a:gd name="connsiteX1" fmla="*/ 1504950 w 2514600"/>
              <a:gd name="connsiteY1" fmla="*/ 5466 h 1148466"/>
              <a:gd name="connsiteX2" fmla="*/ 2514600 w 2514600"/>
              <a:gd name="connsiteY2" fmla="*/ 1148466 h 11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148466">
                <a:moveTo>
                  <a:pt x="0" y="796041"/>
                </a:moveTo>
                <a:cubicBezTo>
                  <a:pt x="542925" y="371384"/>
                  <a:pt x="1085850" y="-53272"/>
                  <a:pt x="1504950" y="5466"/>
                </a:cubicBezTo>
                <a:cubicBezTo>
                  <a:pt x="1924050" y="64204"/>
                  <a:pt x="2386012" y="984953"/>
                  <a:pt x="2514600" y="1148466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Automatic Failover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809625"/>
            <a:ext cx="489585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78251" y="1371600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u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251" y="4491335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v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251" y="5862935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w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Manual Failover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819150"/>
            <a:ext cx="58102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3733800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u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3451" y="5334000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v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451" y="5867400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w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Define and Save Document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2BC788-1670-4CAF-98B1-CFED3FC12136}"/>
              </a:ext>
            </a:extLst>
          </p:cNvPr>
          <p:cNvGrpSpPr/>
          <p:nvPr/>
        </p:nvGrpSpPr>
        <p:grpSpPr>
          <a:xfrm>
            <a:off x="130124" y="1905000"/>
            <a:ext cx="2049195" cy="3886200"/>
            <a:chOff x="45719" y="1905000"/>
            <a:chExt cx="1737361" cy="3886200"/>
          </a:xfrm>
        </p:grpSpPr>
        <p:sp>
          <p:nvSpPr>
            <p:cNvPr id="7" name="Rectangle 6"/>
            <p:cNvSpPr/>
            <p:nvPr/>
          </p:nvSpPr>
          <p:spPr>
            <a:xfrm>
              <a:off x="45720" y="19050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JSON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" y="1905000"/>
              <a:ext cx="1737361" cy="13159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F9ED29-0D33-4003-9755-361478709878}"/>
              </a:ext>
            </a:extLst>
          </p:cNvPr>
          <p:cNvGrpSpPr/>
          <p:nvPr/>
        </p:nvGrpSpPr>
        <p:grpSpPr>
          <a:xfrm>
            <a:off x="2316480" y="1900238"/>
            <a:ext cx="2103120" cy="3886200"/>
            <a:chOff x="1661160" y="1900238"/>
            <a:chExt cx="2103120" cy="3886200"/>
          </a:xfrm>
        </p:grpSpPr>
        <p:sp>
          <p:nvSpPr>
            <p:cNvPr id="8" name="Rectangle 7"/>
            <p:cNvSpPr/>
            <p:nvPr/>
          </p:nvSpPr>
          <p:spPr>
            <a:xfrm>
              <a:off x="1661160" y="1900238"/>
              <a:ext cx="210312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endParaRPr lang="en-US" sz="2800" b="1" dirty="0"/>
            </a:p>
            <a:p>
              <a:pPr algn="ctr"/>
              <a:r>
                <a:rPr lang="en-US" sz="2800" b="1" dirty="0"/>
                <a:t>Single Document</a:t>
              </a:r>
              <a:br>
                <a:rPr lang="en-US" sz="2800" b="1" dirty="0"/>
              </a:br>
              <a:r>
                <a:rPr lang="en-US" sz="2800" b="1" dirty="0"/>
                <a:t>OR</a:t>
              </a:r>
            </a:p>
            <a:p>
              <a:pPr algn="ctr"/>
              <a:r>
                <a:rPr lang="en-US" sz="2800" b="1" dirty="0"/>
                <a:t>Single Record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255" y="1910570"/>
              <a:ext cx="2057400" cy="132198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794A7A-FF5C-4F97-8A41-2EB35CCDC12F}"/>
              </a:ext>
            </a:extLst>
          </p:cNvPr>
          <p:cNvGrpSpPr/>
          <p:nvPr/>
        </p:nvGrpSpPr>
        <p:grpSpPr>
          <a:xfrm>
            <a:off x="4556760" y="1900238"/>
            <a:ext cx="2148840" cy="3886200"/>
            <a:chOff x="3657600" y="1900238"/>
            <a:chExt cx="2148840" cy="3886200"/>
          </a:xfrm>
        </p:grpSpPr>
        <p:sp>
          <p:nvSpPr>
            <p:cNvPr id="9" name="Rectangle 8"/>
            <p:cNvSpPr/>
            <p:nvPr/>
          </p:nvSpPr>
          <p:spPr>
            <a:xfrm>
              <a:off x="3703320" y="1900238"/>
              <a:ext cx="210312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endParaRPr lang="en-US" sz="2800" b="1" dirty="0"/>
            </a:p>
            <a:p>
              <a:pPr algn="ctr"/>
              <a:r>
                <a:rPr lang="en-US" sz="2800" b="1" dirty="0"/>
                <a:t>Properties</a:t>
              </a:r>
            </a:p>
            <a:p>
              <a:pPr algn="ctr"/>
              <a:r>
                <a:rPr lang="en-US" sz="2800" b="1" dirty="0"/>
                <a:t>User Defined, </a:t>
              </a:r>
            </a:p>
            <a:p>
              <a:pPr algn="ctr"/>
              <a:r>
                <a:rPr lang="en-US" sz="2800" b="1" dirty="0"/>
                <a:t>System Generated</a:t>
              </a:r>
            </a:p>
            <a:p>
              <a:pPr algn="ctr"/>
              <a:endParaRPr lang="en-US" sz="2400" b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600" y="1905000"/>
              <a:ext cx="2148840" cy="131598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D2CC8F-5991-4585-B3E2-100E50C7FC3E}"/>
              </a:ext>
            </a:extLst>
          </p:cNvPr>
          <p:cNvGrpSpPr/>
          <p:nvPr/>
        </p:nvGrpSpPr>
        <p:grpSpPr>
          <a:xfrm>
            <a:off x="6888480" y="1885950"/>
            <a:ext cx="2103120" cy="3886200"/>
            <a:chOff x="5532119" y="1885950"/>
            <a:chExt cx="1737361" cy="3886200"/>
          </a:xfrm>
        </p:grpSpPr>
        <p:sp>
          <p:nvSpPr>
            <p:cNvPr id="10" name="Rectangle 9"/>
            <p:cNvSpPr/>
            <p:nvPr/>
          </p:nvSpPr>
          <p:spPr>
            <a:xfrm>
              <a:off x="5532120" y="188595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sz="2800" b="1" dirty="0"/>
            </a:p>
            <a:p>
              <a:pPr algn="ctr"/>
              <a:r>
                <a:rPr lang="en-US" sz="2800" b="1" dirty="0"/>
                <a:t>User Defined,</a:t>
              </a:r>
              <a:br>
                <a:rPr lang="en-US" sz="2800" b="1" dirty="0"/>
              </a:br>
              <a:r>
                <a:rPr lang="en-US" sz="2800" b="1" dirty="0"/>
                <a:t>Auto Generated GUID</a:t>
              </a:r>
            </a:p>
            <a:p>
              <a:pPr algn="ctr"/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32119" y="1889986"/>
              <a:ext cx="1737361" cy="1330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1"/>
                  </a:solidFill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With</a:t>
            </a:r>
            <a:r>
              <a:rPr lang="en-US" dirty="0"/>
              <a:t> 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79120"/>
          </a:xfrm>
        </p:spPr>
        <p:txBody>
          <a:bodyPr/>
          <a:lstStyle/>
          <a:p>
            <a:pPr>
              <a:buNone/>
            </a:pPr>
            <a:r>
              <a:rPr lang="en-US" dirty="0"/>
              <a:t>Before					After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2476500"/>
            <a:ext cx="35623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8575" y="2438400"/>
            <a:ext cx="51530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Without</a:t>
            </a:r>
            <a:r>
              <a:rPr lang="en-US" dirty="0"/>
              <a:t> 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79120"/>
          </a:xfrm>
        </p:spPr>
        <p:txBody>
          <a:bodyPr/>
          <a:lstStyle/>
          <a:p>
            <a:pPr>
              <a:buNone/>
            </a:pPr>
            <a:r>
              <a:rPr lang="en-US" dirty="0"/>
              <a:t>Before					After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8" y="2133600"/>
            <a:ext cx="30308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057400"/>
            <a:ext cx="5943600" cy="297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Combination of Id and Partition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834" y="1905000"/>
            <a:ext cx="4707765" cy="212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1058" y="1219200"/>
            <a:ext cx="302994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ED66B-B1DA-4B6D-BB27-BD3D523F5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1295400"/>
            <a:ext cx="913845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BC20-57CA-44DC-A27E-73A89D15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0"/>
            <a:ext cx="5562600" cy="11467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F75B-54E8-4A97-B7C1-EF646C7B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45C6F1-B60C-4793-9CF5-64CECFCC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6983"/>
            <a:ext cx="1752600" cy="14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381000" y="1508760"/>
            <a:ext cx="8382000" cy="1554480"/>
            <a:chOff x="381000" y="1508760"/>
            <a:chExt cx="8382000" cy="15544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32C0F-DA17-4A99-B626-593DCB1B8EE3}"/>
                </a:ext>
              </a:extLst>
            </p:cNvPr>
            <p:cNvSpPr/>
            <p:nvPr/>
          </p:nvSpPr>
          <p:spPr>
            <a:xfrm>
              <a:off x="381000" y="1508760"/>
              <a:ext cx="8382000" cy="155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rIns="457200" rtlCol="0" anchor="ctr"/>
            <a:lstStyle/>
            <a:p>
              <a:r>
                <a:rPr lang="en-US" sz="3200" b="1" dirty="0"/>
                <a:t>		2010		Project Florence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1517904"/>
              <a:ext cx="2079180" cy="153619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1000" y="3169920"/>
            <a:ext cx="8382000" cy="1554480"/>
            <a:chOff x="381000" y="3169920"/>
            <a:chExt cx="8382000" cy="15544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9AE09-6BC0-423B-B821-2DA78DAE8D2D}"/>
                </a:ext>
              </a:extLst>
            </p:cNvPr>
            <p:cNvSpPr/>
            <p:nvPr/>
          </p:nvSpPr>
          <p:spPr>
            <a:xfrm>
              <a:off x="381000" y="3169920"/>
              <a:ext cx="8382000" cy="155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rIns="457200" rtlCol="0" anchor="ctr"/>
            <a:lstStyle/>
            <a:p>
              <a:r>
                <a:rPr lang="en-US" sz="3200" b="1" dirty="0"/>
                <a:t>		2015 	DocumentDB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49" y="3182112"/>
              <a:ext cx="2076132" cy="153619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80999" y="4800600"/>
            <a:ext cx="8382001" cy="1554480"/>
            <a:chOff x="380999" y="4800600"/>
            <a:chExt cx="8382001" cy="15544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34B502-F7B5-476D-8098-A4CE5C048CF0}"/>
                </a:ext>
              </a:extLst>
            </p:cNvPr>
            <p:cNvSpPr/>
            <p:nvPr/>
          </p:nvSpPr>
          <p:spPr>
            <a:xfrm>
              <a:off x="381000" y="4800600"/>
              <a:ext cx="8382000" cy="155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rIns="457200" rtlCol="0" anchor="ctr"/>
            <a:lstStyle/>
            <a:p>
              <a:r>
                <a:rPr lang="en-US" sz="3200" b="1" dirty="0"/>
                <a:t>		2017		Azure Cosmos DB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999" y="4809744"/>
              <a:ext cx="2079181" cy="1536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1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8611" y="1000609"/>
            <a:ext cx="2947389" cy="524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91440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Server Side Code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52600" cy="14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Server Side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2F2451-2A2E-42FB-B589-B90575C31C49}"/>
              </a:ext>
            </a:extLst>
          </p:cNvPr>
          <p:cNvGrpSpPr/>
          <p:nvPr/>
        </p:nvGrpSpPr>
        <p:grpSpPr>
          <a:xfrm>
            <a:off x="3703320" y="1295399"/>
            <a:ext cx="1737360" cy="3886200"/>
            <a:chOff x="3703320" y="1295399"/>
            <a:chExt cx="1737360" cy="3886200"/>
          </a:xfrm>
        </p:grpSpPr>
        <p:sp>
          <p:nvSpPr>
            <p:cNvPr id="9" name="Rectangle 8"/>
            <p:cNvSpPr/>
            <p:nvPr/>
          </p:nvSpPr>
          <p:spPr>
            <a:xfrm>
              <a:off x="3703320" y="1295399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JavaScript Functions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3320" y="1295399"/>
              <a:ext cx="1737360" cy="130864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6DE7BB-991B-4796-8A70-2FB194B5FF84}"/>
              </a:ext>
            </a:extLst>
          </p:cNvPr>
          <p:cNvGrpSpPr/>
          <p:nvPr/>
        </p:nvGrpSpPr>
        <p:grpSpPr>
          <a:xfrm>
            <a:off x="45720" y="1295400"/>
            <a:ext cx="1737360" cy="3886200"/>
            <a:chOff x="45720" y="1295400"/>
            <a:chExt cx="1737360" cy="3886200"/>
          </a:xfrm>
        </p:grpSpPr>
        <p:sp>
          <p:nvSpPr>
            <p:cNvPr id="7" name="Rectangle 6"/>
            <p:cNvSpPr/>
            <p:nvPr/>
          </p:nvSpPr>
          <p:spPr>
            <a:xfrm>
              <a:off x="457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Code Runs Inside Cosmos DB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" y="1295400"/>
              <a:ext cx="1737360" cy="132588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EB22A-8655-4B51-8CF6-3A2DCBAAB3B5}"/>
              </a:ext>
            </a:extLst>
          </p:cNvPr>
          <p:cNvGrpSpPr/>
          <p:nvPr/>
        </p:nvGrpSpPr>
        <p:grpSpPr>
          <a:xfrm>
            <a:off x="5532120" y="1295399"/>
            <a:ext cx="1737360" cy="3886201"/>
            <a:chOff x="5532120" y="1295399"/>
            <a:chExt cx="1737360" cy="3886201"/>
          </a:xfrm>
        </p:grpSpPr>
        <p:sp>
          <p:nvSpPr>
            <p:cNvPr id="10" name="Rectangle 9"/>
            <p:cNvSpPr/>
            <p:nvPr/>
          </p:nvSpPr>
          <p:spPr>
            <a:xfrm>
              <a:off x="55321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Read Write </a:t>
              </a:r>
            </a:p>
            <a:p>
              <a:pPr algn="ctr"/>
              <a:r>
                <a:rPr lang="en-US" sz="2400" b="1" dirty="0"/>
                <a:t>By</a:t>
              </a:r>
            </a:p>
            <a:p>
              <a:pPr algn="ctr"/>
              <a:r>
                <a:rPr lang="en-US" sz="2400" b="1" dirty="0"/>
                <a:t>Partition Key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120" y="1295399"/>
              <a:ext cx="1737360" cy="132588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E343B-55B4-413A-A4EC-CCAB50406431}"/>
              </a:ext>
            </a:extLst>
          </p:cNvPr>
          <p:cNvGrpSpPr/>
          <p:nvPr/>
        </p:nvGrpSpPr>
        <p:grpSpPr>
          <a:xfrm>
            <a:off x="1874520" y="1295400"/>
            <a:ext cx="1737360" cy="3886200"/>
            <a:chOff x="1874520" y="1295400"/>
            <a:chExt cx="1737360" cy="3886200"/>
          </a:xfrm>
        </p:grpSpPr>
        <p:sp>
          <p:nvSpPr>
            <p:cNvPr id="8" name="Rectangle 7"/>
            <p:cNvSpPr/>
            <p:nvPr/>
          </p:nvSpPr>
          <p:spPr>
            <a:xfrm>
              <a:off x="18745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Stored Procedures, User Defined Functions, Triggers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1295400"/>
              <a:ext cx="1737360" cy="13258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EF761F-576E-4184-ACBD-3A9E06961CA9}"/>
              </a:ext>
            </a:extLst>
          </p:cNvPr>
          <p:cNvGrpSpPr/>
          <p:nvPr/>
        </p:nvGrpSpPr>
        <p:grpSpPr>
          <a:xfrm>
            <a:off x="7360919" y="1295400"/>
            <a:ext cx="1737361" cy="3886200"/>
            <a:chOff x="7360919" y="1295400"/>
            <a:chExt cx="1737361" cy="3886200"/>
          </a:xfrm>
        </p:grpSpPr>
        <p:sp>
          <p:nvSpPr>
            <p:cNvPr id="11" name="Rectangle 10"/>
            <p:cNvSpPr/>
            <p:nvPr/>
          </p:nvSpPr>
          <p:spPr>
            <a:xfrm>
              <a:off x="73609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Call from Other Programs C#, </a:t>
              </a:r>
            </a:p>
            <a:p>
              <a:pPr algn="ctr"/>
              <a:r>
                <a:rPr lang="en-US" sz="2400" b="1" dirty="0"/>
                <a:t>Java,</a:t>
              </a:r>
            </a:p>
            <a:p>
              <a:pPr algn="ctr"/>
              <a:r>
                <a:rPr lang="en-US" sz="2400" b="1" dirty="0"/>
                <a:t>Python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919" y="1295402"/>
              <a:ext cx="1733531" cy="12953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8077200" cy="594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91440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Azure Cosmos DB Emulator</a:t>
            </a:r>
            <a:br>
              <a:rPr lang="en-US" sz="50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Desktop app</a:t>
            </a:r>
          </a:p>
        </p:txBody>
      </p:sp>
      <p:pic>
        <p:nvPicPr>
          <p:cNvPr id="5123" name="Picture 3" descr="C:\Users\mangal\Desktop\CosmosPics\tool1_d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1146556" cy="464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6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B02279A-D6AC-4674-9497-066DD7EB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75695D-265F-432F-8113-F16AA377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Cosmos DB Emulator Desktop App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A82FAB-CA53-4594-98D1-C6095FA7AE6B}"/>
              </a:ext>
            </a:extLst>
          </p:cNvPr>
          <p:cNvGrpSpPr/>
          <p:nvPr/>
        </p:nvGrpSpPr>
        <p:grpSpPr>
          <a:xfrm>
            <a:off x="25908" y="1295398"/>
            <a:ext cx="1795272" cy="3886201"/>
            <a:chOff x="25908" y="1295398"/>
            <a:chExt cx="1795272" cy="38862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586B47-B9CC-45B8-A270-B3D6C45BECEA}"/>
                </a:ext>
              </a:extLst>
            </p:cNvPr>
            <p:cNvSpPr/>
            <p:nvPr/>
          </p:nvSpPr>
          <p:spPr>
            <a:xfrm>
              <a:off x="25908" y="1295398"/>
              <a:ext cx="1795272" cy="388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Free Tool</a:t>
              </a:r>
            </a:p>
          </p:txBody>
        </p:sp>
        <p:pic>
          <p:nvPicPr>
            <p:cNvPr id="1028" name="Picture 4" descr="Image result for free">
              <a:extLst>
                <a:ext uri="{FF2B5EF4-FFF2-40B4-BE49-F238E27FC236}">
                  <a16:creationId xmlns:a16="http://schemas.microsoft.com/office/drawing/2014/main" id="{8A5EF47D-C1FF-4DAE-A1B3-8F8A5F6C0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" y="1316736"/>
              <a:ext cx="1741189" cy="130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390328-5190-4D9D-8856-F6D4A2E60D32}"/>
              </a:ext>
            </a:extLst>
          </p:cNvPr>
          <p:cNvGrpSpPr/>
          <p:nvPr/>
        </p:nvGrpSpPr>
        <p:grpSpPr>
          <a:xfrm>
            <a:off x="1874520" y="1295400"/>
            <a:ext cx="1737360" cy="3886200"/>
            <a:chOff x="1874520" y="1295400"/>
            <a:chExt cx="1737360" cy="3886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991AE-0DA0-4BC3-8929-0FAF0B93B697}"/>
                </a:ext>
              </a:extLst>
            </p:cNvPr>
            <p:cNvSpPr/>
            <p:nvPr/>
          </p:nvSpPr>
          <p:spPr>
            <a:xfrm>
              <a:off x="18745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Local Machine</a:t>
              </a:r>
            </a:p>
          </p:txBody>
        </p:sp>
        <p:pic>
          <p:nvPicPr>
            <p:cNvPr id="1038" name="Picture 14" descr="Acer Computer">
              <a:extLst>
                <a:ext uri="{FF2B5EF4-FFF2-40B4-BE49-F238E27FC236}">
                  <a16:creationId xmlns:a16="http://schemas.microsoft.com/office/drawing/2014/main" id="{FA70571F-C0E3-48E5-AA11-25AF772F6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952" y="1316736"/>
              <a:ext cx="1676400" cy="134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24AFA-11B9-43B2-9C5A-7F2F27A07A59}"/>
              </a:ext>
            </a:extLst>
          </p:cNvPr>
          <p:cNvGrpSpPr/>
          <p:nvPr/>
        </p:nvGrpSpPr>
        <p:grpSpPr>
          <a:xfrm>
            <a:off x="3695700" y="1295399"/>
            <a:ext cx="1737360" cy="3886200"/>
            <a:chOff x="3695700" y="1295399"/>
            <a:chExt cx="1737360" cy="3886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F14591-323A-4161-893A-50F710C0C02A}"/>
                </a:ext>
              </a:extLst>
            </p:cNvPr>
            <p:cNvSpPr/>
            <p:nvPr/>
          </p:nvSpPr>
          <p:spPr>
            <a:xfrm>
              <a:off x="3695700" y="1295399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No Internet</a:t>
              </a:r>
            </a:p>
          </p:txBody>
        </p:sp>
        <p:pic>
          <p:nvPicPr>
            <p:cNvPr id="1040" name="Picture 16" descr="Image result for internet">
              <a:extLst>
                <a:ext uri="{FF2B5EF4-FFF2-40B4-BE49-F238E27FC236}">
                  <a16:creationId xmlns:a16="http://schemas.microsoft.com/office/drawing/2014/main" id="{9D8B5C01-B8B7-4108-8332-33FA5B242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608" y="1316736"/>
              <a:ext cx="1699260" cy="134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DB053E-248A-4914-91D1-0D93AF1BF792}"/>
              </a:ext>
            </a:extLst>
          </p:cNvPr>
          <p:cNvGrpSpPr/>
          <p:nvPr/>
        </p:nvGrpSpPr>
        <p:grpSpPr>
          <a:xfrm>
            <a:off x="5532120" y="1295400"/>
            <a:ext cx="1737360" cy="3886200"/>
            <a:chOff x="5532120" y="1295400"/>
            <a:chExt cx="1737360" cy="3886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5276BC-7611-4D65-871F-DE196ADD74C7}"/>
                </a:ext>
              </a:extLst>
            </p:cNvPr>
            <p:cNvSpPr/>
            <p:nvPr/>
          </p:nvSpPr>
          <p:spPr>
            <a:xfrm>
              <a:off x="55321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Same Functionality as Portal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529482-05F7-4F78-8236-07EEF7C7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7520" y="1316736"/>
              <a:ext cx="1684528" cy="1390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6BFDAC-1419-4C80-8AAF-E640E3A13AE8}"/>
              </a:ext>
            </a:extLst>
          </p:cNvPr>
          <p:cNvGrpSpPr/>
          <p:nvPr/>
        </p:nvGrpSpPr>
        <p:grpSpPr>
          <a:xfrm>
            <a:off x="7360920" y="1295400"/>
            <a:ext cx="1737360" cy="3886200"/>
            <a:chOff x="7360920" y="1295400"/>
            <a:chExt cx="1737360" cy="3886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1B5068-09BA-457C-97E9-6234CDA0BA27}"/>
                </a:ext>
              </a:extLst>
            </p:cNvPr>
            <p:cNvSpPr/>
            <p:nvPr/>
          </p:nvSpPr>
          <p:spPr>
            <a:xfrm>
              <a:off x="73609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No Azure Subscription</a:t>
              </a:r>
            </a:p>
          </p:txBody>
        </p:sp>
        <p:pic>
          <p:nvPicPr>
            <p:cNvPr id="1042" name="Picture 18" descr="Image result for no subscription">
              <a:extLst>
                <a:ext uri="{FF2B5EF4-FFF2-40B4-BE49-F238E27FC236}">
                  <a16:creationId xmlns:a16="http://schemas.microsoft.com/office/drawing/2014/main" id="{FF95123B-FDB7-4A1F-94D4-84F1605B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208" y="1307592"/>
              <a:ext cx="1699260" cy="141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9698C-3B14-42CF-A1B6-27442278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/>
              <a:t>Bhavna  Mangal    |    Bhavna_Mangal@yahoo.com</a:t>
            </a: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EB270B9-2873-40EA-BFA0-852799A2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91440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DocumentDB </a:t>
            </a:r>
            <a:br>
              <a:rPr lang="en-US" sz="50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Data Migration Tool</a:t>
            </a:r>
          </a:p>
        </p:txBody>
      </p:sp>
      <p:pic>
        <p:nvPicPr>
          <p:cNvPr id="6147" name="Picture 3" descr="C:\Users\mangal\Desktop\CosmosPics\tool2_d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1066800" cy="4784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8534400" cy="629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91440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Cosmos DB Explorer </a:t>
            </a:r>
            <a:br>
              <a:rPr lang="en-US" sz="48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in Public View</a:t>
            </a:r>
          </a:p>
        </p:txBody>
      </p:sp>
      <p:pic>
        <p:nvPicPr>
          <p:cNvPr id="7170" name="Picture 2" descr="C:\Users\mangal\Desktop\CosmosPics\tool3_d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154459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3"/>
            <a:ext cx="8229600" cy="1143000"/>
          </a:xfrm>
        </p:spPr>
        <p:txBody>
          <a:bodyPr/>
          <a:lstStyle/>
          <a:p>
            <a:r>
              <a:rPr lang="en-US" dirty="0"/>
              <a:t>Azure Cosmos 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79513"/>
            <a:ext cx="5867400" cy="4739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506804"/>
            <a:ext cx="1638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648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Complete Indexing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0450" y="3048000"/>
            <a:ext cx="1809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Horizontal Partitioning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69848"/>
            <a:ext cx="243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Turnkey Global Distribution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1371600"/>
            <a:ext cx="3124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Multiple Data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495800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Scaling on Demand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" y="6983"/>
            <a:ext cx="1752600" cy="14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6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0044B9-9A9F-4305-8F45-ACE5882A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598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28935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u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643735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v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253335"/>
            <a:ext cx="2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Wingdings 2" panose="05020102010507070707" pitchFamily="18" charset="2"/>
              </a:rPr>
              <a:t>w</a:t>
            </a:r>
            <a:endParaRPr lang="en-US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5747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91440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Microsoft Azure </a:t>
            </a:r>
            <a:br>
              <a:rPr lang="en-US" sz="50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5000" b="1" dirty="0">
                <a:solidFill>
                  <a:schemeClr val="bg2">
                    <a:lumMod val="10000"/>
                  </a:schemeClr>
                </a:solidFill>
              </a:rPr>
              <a:t>Storage Explorer</a:t>
            </a:r>
          </a:p>
        </p:txBody>
      </p:sp>
      <p:pic>
        <p:nvPicPr>
          <p:cNvPr id="8194" name="Picture 2" descr="C:\Users\mangal\Desktop\CosmosPics\tool4_d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38200"/>
            <a:ext cx="1066800" cy="448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B548C-A7DB-44A9-9B60-2FB97000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9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191000"/>
          </a:xfrm>
        </p:spPr>
        <p:txBody>
          <a:bodyPr>
            <a:noAutofit/>
          </a:bodyPr>
          <a:lstStyle/>
          <a:p>
            <a:r>
              <a:rPr lang="en-US" sz="2800" dirty="0"/>
              <a:t>‘Microsoft Azure Cosmos DB Revealed: A Multi-Model Database Designed for the Cloud’ Jose Rolando </a:t>
            </a:r>
            <a:r>
              <a:rPr lang="en-US" sz="2800" dirty="0" err="1"/>
              <a:t>Guay</a:t>
            </a:r>
            <a:r>
              <a:rPr lang="en-US" sz="2800" dirty="0"/>
              <a:t> Paz</a:t>
            </a:r>
          </a:p>
          <a:p>
            <a:r>
              <a:rPr lang="en-US" sz="2800" dirty="0"/>
              <a:t>Pluralsight Course ‘Learning Azure Cosmos DB’ by Leonard </a:t>
            </a:r>
            <a:r>
              <a:rPr lang="en-US" sz="2800" dirty="0" err="1"/>
              <a:t>Lobel</a:t>
            </a:r>
            <a:r>
              <a:rPr lang="en-US" sz="2800" dirty="0"/>
              <a:t> </a:t>
            </a:r>
          </a:p>
          <a:p>
            <a:r>
              <a:rPr lang="en-US" sz="2800" dirty="0"/>
              <a:t>cosmos.azure.com</a:t>
            </a:r>
          </a:p>
          <a:p>
            <a:r>
              <a:rPr lang="en-US" sz="2800" dirty="0"/>
              <a:t>azure.microsoft.com/en-us/blog/new-azure-cosmosdb-explorer-now-in-public-preview/</a:t>
            </a:r>
          </a:p>
          <a:p>
            <a:r>
              <a:rPr lang="en-US" sz="2800" dirty="0"/>
              <a:t>documentdb.com/capacityplanner</a:t>
            </a:r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</p:spTree>
    <p:extLst>
      <p:ext uri="{BB962C8B-B14F-4D97-AF65-F5344CB8AC3E}">
        <p14:creationId xmlns:p14="http://schemas.microsoft.com/office/powerpoint/2010/main" val="48095803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ED3B96-10DC-435C-B822-280578B42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304800"/>
            <a:ext cx="10439400" cy="50434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2346" y="4766608"/>
            <a:ext cx="8029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1B90DF"/>
                </a:solidFill>
              </a:rPr>
              <a:t>@bhavna_mangal</a:t>
            </a:r>
            <a:br>
              <a:rPr lang="en-US" sz="4000" dirty="0">
                <a:solidFill>
                  <a:srgbClr val="1B90DF"/>
                </a:solidFill>
              </a:rPr>
            </a:br>
            <a:r>
              <a:rPr lang="en-US" sz="4000" dirty="0">
                <a:solidFill>
                  <a:srgbClr val="1B90DF"/>
                </a:solidFill>
              </a:rPr>
              <a:t>Mangal_Bhavna@yahoo.com</a:t>
            </a:r>
          </a:p>
          <a:p>
            <a:r>
              <a:rPr lang="en-US" sz="4000" dirty="0">
                <a:solidFill>
                  <a:srgbClr val="1B90DF"/>
                </a:solidFill>
              </a:rPr>
              <a:t>linkedin.com/in/</a:t>
            </a:r>
            <a:r>
              <a:rPr lang="en-US" sz="4000" dirty="0" err="1">
                <a:solidFill>
                  <a:srgbClr val="1B90DF"/>
                </a:solidFill>
              </a:rPr>
              <a:t>bhavna-mangal</a:t>
            </a:r>
            <a:endParaRPr lang="en-US" sz="4000" dirty="0">
              <a:solidFill>
                <a:srgbClr val="1B90D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00600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4" y="5486400"/>
            <a:ext cx="530352" cy="530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0"/>
            <a:ext cx="519273" cy="519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82585"/>
            <a:ext cx="89916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0" dirty="0">
                <a:solidFill>
                  <a:srgbClr val="FF0000"/>
                </a:solidFill>
                <a:latin typeface="Edwardian Script ITC" panose="030303020407070D08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9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Cosmos DB by Industries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36675"/>
            <a:ext cx="9144000" cy="663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56940"/>
            <a:ext cx="9144000" cy="6576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763636"/>
            <a:ext cx="9144000" cy="665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677575"/>
            <a:ext cx="9144000" cy="6658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4597400"/>
            <a:ext cx="9144000" cy="66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5506375"/>
            <a:ext cx="9144000" cy="6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Guaranteed Low Latency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2590800" cy="1097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(1KB)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1524000"/>
            <a:ext cx="2590800" cy="1097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Indexed Writes (1KB)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2971800"/>
            <a:ext cx="2590800" cy="1097280"/>
          </a:xfrm>
          <a:prstGeom prst="rect">
            <a:avLst/>
          </a:prstGeom>
          <a:solidFill>
            <a:srgbClr val="2EB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&lt; 2ms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971800"/>
            <a:ext cx="2590800" cy="1097280"/>
          </a:xfrm>
          <a:prstGeom prst="rect">
            <a:avLst/>
          </a:prstGeom>
          <a:solidFill>
            <a:srgbClr val="2EB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&lt; 6ms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971800"/>
            <a:ext cx="2590800" cy="10972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50th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" y="4419600"/>
            <a:ext cx="2590800" cy="1097280"/>
          </a:xfrm>
          <a:prstGeom prst="rect">
            <a:avLst/>
          </a:prstGeom>
          <a:solidFill>
            <a:srgbClr val="F07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99th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200" y="4419600"/>
            <a:ext cx="2590800" cy="1097280"/>
          </a:xfrm>
          <a:prstGeom prst="rect">
            <a:avLst/>
          </a:prstGeom>
          <a:solidFill>
            <a:srgbClr val="2EB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&lt; 10ms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0" y="4419600"/>
            <a:ext cx="2590800" cy="1097280"/>
          </a:xfrm>
          <a:prstGeom prst="rect">
            <a:avLst/>
          </a:prstGeom>
          <a:solidFill>
            <a:srgbClr val="2EB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&lt; 10ms</a:t>
            </a:r>
          </a:p>
        </p:txBody>
      </p:sp>
    </p:spTree>
    <p:extLst>
      <p:ext uri="{BB962C8B-B14F-4D97-AF65-F5344CB8AC3E}">
        <p14:creationId xmlns:p14="http://schemas.microsoft.com/office/powerpoint/2010/main" val="341766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330" y="296883"/>
            <a:ext cx="9218797" cy="63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Supported Programming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9C4371-A4EB-4C48-A96A-FE90DC6EF2A7}"/>
              </a:ext>
            </a:extLst>
          </p:cNvPr>
          <p:cNvGrpSpPr/>
          <p:nvPr/>
        </p:nvGrpSpPr>
        <p:grpSpPr>
          <a:xfrm>
            <a:off x="0" y="1295400"/>
            <a:ext cx="1905001" cy="3886200"/>
            <a:chOff x="0" y="1295400"/>
            <a:chExt cx="1905001" cy="3886200"/>
          </a:xfrm>
        </p:grpSpPr>
        <p:sp>
          <p:nvSpPr>
            <p:cNvPr id="5" name="Rectangle 4"/>
            <p:cNvSpPr/>
            <p:nvPr/>
          </p:nvSpPr>
          <p:spPr>
            <a:xfrm>
              <a:off x="457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C#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95400"/>
              <a:ext cx="1905001" cy="10668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EC6CD-B77D-4808-BBDF-FE2B8DD34777}"/>
              </a:ext>
            </a:extLst>
          </p:cNvPr>
          <p:cNvGrpSpPr/>
          <p:nvPr/>
        </p:nvGrpSpPr>
        <p:grpSpPr>
          <a:xfrm>
            <a:off x="1813560" y="1295400"/>
            <a:ext cx="1798320" cy="3886200"/>
            <a:chOff x="1813560" y="1295400"/>
            <a:chExt cx="1798320" cy="3886200"/>
          </a:xfrm>
        </p:grpSpPr>
        <p:sp>
          <p:nvSpPr>
            <p:cNvPr id="6" name="Rectangle 5"/>
            <p:cNvSpPr/>
            <p:nvPr/>
          </p:nvSpPr>
          <p:spPr>
            <a:xfrm>
              <a:off x="18745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Java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60" y="1354137"/>
              <a:ext cx="1772929" cy="93503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F42BD3-B9D3-4416-9C47-26D380052FB7}"/>
              </a:ext>
            </a:extLst>
          </p:cNvPr>
          <p:cNvGrpSpPr/>
          <p:nvPr/>
        </p:nvGrpSpPr>
        <p:grpSpPr>
          <a:xfrm>
            <a:off x="3703320" y="1219200"/>
            <a:ext cx="1737360" cy="3962400"/>
            <a:chOff x="3703320" y="1219200"/>
            <a:chExt cx="1737360" cy="3962400"/>
          </a:xfrm>
        </p:grpSpPr>
        <p:sp>
          <p:nvSpPr>
            <p:cNvPr id="7" name="Rectangle 6"/>
            <p:cNvSpPr/>
            <p:nvPr/>
          </p:nvSpPr>
          <p:spPr>
            <a:xfrm>
              <a:off x="37033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JavaScript</a:t>
              </a:r>
              <a:br>
                <a:rPr lang="en-US" sz="2800" b="1" dirty="0"/>
              </a:br>
              <a:r>
                <a:rPr lang="en-US" sz="2800" b="1" dirty="0"/>
                <a:t>Node.js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1219200"/>
              <a:ext cx="1576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814D19-3D3D-42EE-BDC6-A273E52D1825}"/>
              </a:ext>
            </a:extLst>
          </p:cNvPr>
          <p:cNvGrpSpPr/>
          <p:nvPr/>
        </p:nvGrpSpPr>
        <p:grpSpPr>
          <a:xfrm>
            <a:off x="5532120" y="1219200"/>
            <a:ext cx="1737360" cy="3962400"/>
            <a:chOff x="5486400" y="1219200"/>
            <a:chExt cx="1737360" cy="3962400"/>
          </a:xfrm>
        </p:grpSpPr>
        <p:sp>
          <p:nvSpPr>
            <p:cNvPr id="8" name="Rectangle 7"/>
            <p:cNvSpPr/>
            <p:nvPr/>
          </p:nvSpPr>
          <p:spPr>
            <a:xfrm>
              <a:off x="548640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Python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865" y="1219200"/>
              <a:ext cx="1480935" cy="141825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5BC6C2-2300-44D9-9BC0-95CFC2FC033E}"/>
              </a:ext>
            </a:extLst>
          </p:cNvPr>
          <p:cNvGrpSpPr/>
          <p:nvPr/>
        </p:nvGrpSpPr>
        <p:grpSpPr>
          <a:xfrm>
            <a:off x="7226147" y="1219200"/>
            <a:ext cx="1872133" cy="3962400"/>
            <a:chOff x="7226147" y="1219200"/>
            <a:chExt cx="1872133" cy="3962400"/>
          </a:xfrm>
        </p:grpSpPr>
        <p:sp>
          <p:nvSpPr>
            <p:cNvPr id="9" name="Rectangle 8"/>
            <p:cNvSpPr/>
            <p:nvPr/>
          </p:nvSpPr>
          <p:spPr>
            <a:xfrm>
              <a:off x="7360920" y="1295400"/>
              <a:ext cx="173736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MongoDB Client Drivers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147" y="1219200"/>
              <a:ext cx="1841653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81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B1438-303D-4833-B2C7-834CF2B8646B}"/>
              </a:ext>
            </a:extLst>
          </p:cNvPr>
          <p:cNvSpPr/>
          <p:nvPr/>
        </p:nvSpPr>
        <p:spPr>
          <a:xfrm>
            <a:off x="685800" y="1371600"/>
            <a:ext cx="80010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Cosmos DB Account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A4DF2-5609-47D4-B81C-EE1561C8A8BA}"/>
              </a:ext>
            </a:extLst>
          </p:cNvPr>
          <p:cNvGrpSpPr/>
          <p:nvPr/>
        </p:nvGrpSpPr>
        <p:grpSpPr>
          <a:xfrm>
            <a:off x="685800" y="2286000"/>
            <a:ext cx="8001000" cy="731520"/>
            <a:chOff x="685800" y="2286000"/>
            <a:chExt cx="7847135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0C3E7-7D14-43BB-B29D-D5056C25C5D7}"/>
                </a:ext>
              </a:extLst>
            </p:cNvPr>
            <p:cNvSpPr/>
            <p:nvPr/>
          </p:nvSpPr>
          <p:spPr>
            <a:xfrm>
              <a:off x="685800" y="2286000"/>
              <a:ext cx="4648200" cy="731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57EAD6-66DA-4A0E-9DB4-29314ED40970}"/>
                </a:ext>
              </a:extLst>
            </p:cNvPr>
            <p:cNvSpPr/>
            <p:nvPr/>
          </p:nvSpPr>
          <p:spPr>
            <a:xfrm>
              <a:off x="5486400" y="2286000"/>
              <a:ext cx="3046535" cy="731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Database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DA5006-CE35-4A12-AAB7-1D1CF602A213}"/>
              </a:ext>
            </a:extLst>
          </p:cNvPr>
          <p:cNvGrpSpPr/>
          <p:nvPr/>
        </p:nvGrpSpPr>
        <p:grpSpPr>
          <a:xfrm>
            <a:off x="685800" y="3200400"/>
            <a:ext cx="8001000" cy="731520"/>
            <a:chOff x="685800" y="3200400"/>
            <a:chExt cx="8001000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2FD297-C1C4-4B56-95B0-B1145B99B839}"/>
                </a:ext>
              </a:extLst>
            </p:cNvPr>
            <p:cNvSpPr/>
            <p:nvPr/>
          </p:nvSpPr>
          <p:spPr>
            <a:xfrm>
              <a:off x="685800" y="3200400"/>
              <a:ext cx="46482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Container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FC025F-5741-4D57-9B85-13C312431690}"/>
                </a:ext>
              </a:extLst>
            </p:cNvPr>
            <p:cNvSpPr/>
            <p:nvPr/>
          </p:nvSpPr>
          <p:spPr>
            <a:xfrm>
              <a:off x="5486400" y="3200400"/>
              <a:ext cx="1676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Container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E40F0B-D11A-445E-B05B-B785451263B1}"/>
                </a:ext>
              </a:extLst>
            </p:cNvPr>
            <p:cNvSpPr/>
            <p:nvPr/>
          </p:nvSpPr>
          <p:spPr>
            <a:xfrm>
              <a:off x="7239000" y="3200400"/>
              <a:ext cx="14478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Container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309BF5-9013-4783-BA48-1D4E71048F90}"/>
              </a:ext>
            </a:extLst>
          </p:cNvPr>
          <p:cNvGrpSpPr/>
          <p:nvPr/>
        </p:nvGrpSpPr>
        <p:grpSpPr>
          <a:xfrm>
            <a:off x="685800" y="5029200"/>
            <a:ext cx="4569997" cy="762000"/>
            <a:chOff x="685800" y="5029200"/>
            <a:chExt cx="4569997" cy="762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1D71D5-C0D2-4E96-BE6D-1E4AB8D8F8B2}"/>
                </a:ext>
              </a:extLst>
            </p:cNvPr>
            <p:cNvGrpSpPr/>
            <p:nvPr/>
          </p:nvGrpSpPr>
          <p:grpSpPr>
            <a:xfrm>
              <a:off x="685800" y="5029200"/>
              <a:ext cx="3429000" cy="762000"/>
              <a:chOff x="685800" y="5029200"/>
              <a:chExt cx="3429000" cy="762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7EA1A8-2877-4E81-83B7-99E1F9EBB73E}"/>
                  </a:ext>
                </a:extLst>
              </p:cNvPr>
              <p:cNvSpPr/>
              <p:nvPr/>
            </p:nvSpPr>
            <p:spPr>
              <a:xfrm>
                <a:off x="685800" y="5029200"/>
                <a:ext cx="990600" cy="7315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Item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F18DB8-D6C8-4CBE-A1FC-EE1EE9AF5465}"/>
                  </a:ext>
                </a:extLst>
              </p:cNvPr>
              <p:cNvSpPr/>
              <p:nvPr/>
            </p:nvSpPr>
            <p:spPr>
              <a:xfrm>
                <a:off x="1905000" y="5059680"/>
                <a:ext cx="990600" cy="7315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Item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AA9972-ACEB-4D7E-9C31-4F65ADF5CDAE}"/>
                  </a:ext>
                </a:extLst>
              </p:cNvPr>
              <p:cNvSpPr/>
              <p:nvPr/>
            </p:nvSpPr>
            <p:spPr>
              <a:xfrm>
                <a:off x="3124200" y="5059680"/>
                <a:ext cx="990600" cy="7315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2B817E-3AB2-410C-ADA9-088A645BA61F}"/>
                </a:ext>
              </a:extLst>
            </p:cNvPr>
            <p:cNvSpPr/>
            <p:nvPr/>
          </p:nvSpPr>
          <p:spPr>
            <a:xfrm>
              <a:off x="4265197" y="5059680"/>
              <a:ext cx="990600" cy="731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Item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F5A5E7-722F-47E5-8A90-AEAD7CFDBF40}"/>
              </a:ext>
            </a:extLst>
          </p:cNvPr>
          <p:cNvGrpSpPr/>
          <p:nvPr/>
        </p:nvGrpSpPr>
        <p:grpSpPr>
          <a:xfrm>
            <a:off x="685800" y="4114800"/>
            <a:ext cx="6477000" cy="731520"/>
            <a:chOff x="685800" y="4114800"/>
            <a:chExt cx="6477000" cy="731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59A6BD-D7F3-48B7-8F68-64DEA253A80B}"/>
                </a:ext>
              </a:extLst>
            </p:cNvPr>
            <p:cNvGrpSpPr/>
            <p:nvPr/>
          </p:nvGrpSpPr>
          <p:grpSpPr>
            <a:xfrm>
              <a:off x="685800" y="4114800"/>
              <a:ext cx="4648200" cy="731520"/>
              <a:chOff x="685800" y="4114800"/>
              <a:chExt cx="4648200" cy="7315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6CCE0D-AC0F-409A-AECE-ACFADF9640E9}"/>
                  </a:ext>
                </a:extLst>
              </p:cNvPr>
              <p:cNvSpPr/>
              <p:nvPr/>
            </p:nvSpPr>
            <p:spPr>
              <a:xfrm>
                <a:off x="685800" y="4114800"/>
                <a:ext cx="228600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Partition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5D272-D804-43E6-9CA8-FB627E4A2347}"/>
                  </a:ext>
                </a:extLst>
              </p:cNvPr>
              <p:cNvSpPr/>
              <p:nvPr/>
            </p:nvSpPr>
            <p:spPr>
              <a:xfrm>
                <a:off x="3124200" y="4114800"/>
                <a:ext cx="220980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Partition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2A8828-53B6-4178-A5DE-ABA403068FE3}"/>
                </a:ext>
              </a:extLst>
            </p:cNvPr>
            <p:cNvSpPr/>
            <p:nvPr/>
          </p:nvSpPr>
          <p:spPr>
            <a:xfrm>
              <a:off x="5486400" y="4114800"/>
              <a:ext cx="762000" cy="731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624899-6BA8-4159-9AC3-8B9CE18F411E}"/>
                </a:ext>
              </a:extLst>
            </p:cNvPr>
            <p:cNvSpPr/>
            <p:nvPr/>
          </p:nvSpPr>
          <p:spPr>
            <a:xfrm>
              <a:off x="6400800" y="4114800"/>
              <a:ext cx="762000" cy="731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Resources Relationships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909486"/>
            <a:ext cx="8229600" cy="549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/>
              <a:t>@bhavna_mangal    |    Bhavna_Mangal@yahoo.com</a:t>
            </a:r>
          </a:p>
        </p:txBody>
      </p:sp>
    </p:spTree>
    <p:extLst>
      <p:ext uri="{BB962C8B-B14F-4D97-AF65-F5344CB8AC3E}">
        <p14:creationId xmlns:p14="http://schemas.microsoft.com/office/powerpoint/2010/main" val="359926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10889</TotalTime>
  <Words>752</Words>
  <Application>Microsoft Office PowerPoint</Application>
  <PresentationFormat>On-screen Show (4:3)</PresentationFormat>
  <Paragraphs>233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Calibri</vt:lpstr>
      <vt:lpstr>Edwardian Script ITC</vt:lpstr>
      <vt:lpstr>Segoe UI Semibold</vt:lpstr>
      <vt:lpstr>Wingdings 2</vt:lpstr>
      <vt:lpstr>Office Theme</vt:lpstr>
      <vt:lpstr>PowerPoint Presentation</vt:lpstr>
      <vt:lpstr>PowerPoint Presentation</vt:lpstr>
      <vt:lpstr>Azure Cosmos DB</vt:lpstr>
      <vt:lpstr>Cosmos DB by Industries</vt:lpstr>
      <vt:lpstr>Guaranteed Low Latency</vt:lpstr>
      <vt:lpstr>PowerPoint Presentation</vt:lpstr>
      <vt:lpstr>Supported Programming Languages</vt:lpstr>
      <vt:lpstr>Architecture</vt:lpstr>
      <vt:lpstr>Resources Relationships</vt:lpstr>
      <vt:lpstr>Horizontal Partitioning</vt:lpstr>
      <vt:lpstr>PowerPoint Presentation</vt:lpstr>
      <vt:lpstr>Five Consistency Models and Usage</vt:lpstr>
      <vt:lpstr>Turnkey Global Distribution</vt:lpstr>
      <vt:lpstr>Automatic Failover</vt:lpstr>
      <vt:lpstr>Manual Failover</vt:lpstr>
      <vt:lpstr>Define and Save Document</vt:lpstr>
      <vt:lpstr>With Id</vt:lpstr>
      <vt:lpstr>Without Id</vt:lpstr>
      <vt:lpstr>Unique Combination of Id and Partition Key</vt:lpstr>
      <vt:lpstr>Query</vt:lpstr>
      <vt:lpstr>PowerPoint Presentation</vt:lpstr>
      <vt:lpstr>Server Side Code</vt:lpstr>
      <vt:lpstr>PowerPoint Presentation</vt:lpstr>
      <vt:lpstr>PowerPoint Presentation</vt:lpstr>
      <vt:lpstr>Cosmos DB Emulator Desktop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 Azure Cosmos DB</dc:title>
  <dc:creator>mangal</dc:creator>
  <cp:lastModifiedBy>bmangal</cp:lastModifiedBy>
  <cp:revision>946</cp:revision>
  <cp:lastPrinted>2019-01-08T00:04:05Z</cp:lastPrinted>
  <dcterms:created xsi:type="dcterms:W3CDTF">2018-09-04T02:50:31Z</dcterms:created>
  <dcterms:modified xsi:type="dcterms:W3CDTF">2019-01-10T00:36:58Z</dcterms:modified>
</cp:coreProperties>
</file>