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</p:sldMasterIdLst>
  <p:notesMasterIdLst>
    <p:notesMasterId r:id="rId30"/>
  </p:notesMasterIdLst>
  <p:handoutMasterIdLst>
    <p:handoutMasterId r:id="rId31"/>
  </p:handoutMasterIdLst>
  <p:sldIdLst>
    <p:sldId id="1529" r:id="rId3"/>
    <p:sldId id="1779" r:id="rId4"/>
    <p:sldId id="1793" r:id="rId5"/>
    <p:sldId id="1780" r:id="rId6"/>
    <p:sldId id="1797" r:id="rId7"/>
    <p:sldId id="1784" r:id="rId8"/>
    <p:sldId id="292" r:id="rId9"/>
    <p:sldId id="310" r:id="rId10"/>
    <p:sldId id="1782" r:id="rId11"/>
    <p:sldId id="294" r:id="rId12"/>
    <p:sldId id="455" r:id="rId13"/>
    <p:sldId id="1594" r:id="rId14"/>
    <p:sldId id="1798" r:id="rId15"/>
    <p:sldId id="1799" r:id="rId16"/>
    <p:sldId id="1785" r:id="rId17"/>
    <p:sldId id="1787" r:id="rId18"/>
    <p:sldId id="1796" r:id="rId19"/>
    <p:sldId id="1795" r:id="rId20"/>
    <p:sldId id="1794" r:id="rId21"/>
    <p:sldId id="1802" r:id="rId22"/>
    <p:sldId id="1800" r:id="rId23"/>
    <p:sldId id="1801" r:id="rId24"/>
    <p:sldId id="1803" r:id="rId25"/>
    <p:sldId id="1786" r:id="rId26"/>
    <p:sldId id="1525" r:id="rId27"/>
    <p:sldId id="1789" r:id="rId28"/>
    <p:sldId id="179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4"/>
    <p:restoredTop sz="95028"/>
  </p:normalViewPr>
  <p:slideViewPr>
    <p:cSldViewPr>
      <p:cViewPr varScale="1">
        <p:scale>
          <a:sx n="105" d="100"/>
          <a:sy n="105" d="100"/>
        </p:scale>
        <p:origin x="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13C6A7-EC50-3F47-A39B-79EC07217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5B5AD44-24E0-FC46-A786-8BD308E500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F6EA-7667-DE49-809B-3ACD55D04D4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ABA472-5FB6-B440-A759-F755C22CBE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2DE35E-704D-6543-ADA7-564F81367B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F470-D85D-D44B-894B-202564C0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EC946-07C2-E04E-81E3-7473B2BA316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1872C-4C77-7548-8263-292E27B9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AD743-E604-8945-81ED-DAF0DFE3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872C-4C77-7548-8263-292E27B95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AD743-E604-8945-81ED-DAF0DFE30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97819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1" y="2724150"/>
            <a:ext cx="6400799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95" y="311251"/>
            <a:ext cx="2154005" cy="41572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61999" y="2724150"/>
            <a:ext cx="6400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810000" y="3790950"/>
            <a:ext cx="4648200" cy="762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</a:rPr>
              <a:t>© 2018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418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783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118" y="4934952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BD9B17D-BCCB-5E48-B1AE-05B5EEB848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" y="0"/>
            <a:ext cx="9142217" cy="52377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2667000"/>
          </a:xfrm>
          <a:solidFill>
            <a:schemeClr val="accent3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118" y="4934952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929A6C4-AD9E-0A4E-9DD3-8ED259C0CE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95" y="2612231"/>
            <a:ext cx="7467600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95" y="311251"/>
            <a:ext cx="2154005" cy="41572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62150"/>
            <a:ext cx="7142395" cy="63103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220200" cy="518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3181"/>
            <a:ext cx="7772400" cy="1021556"/>
          </a:xfrm>
        </p:spPr>
        <p:txBody>
          <a:bodyPr anchor="t">
            <a:noAutofit/>
          </a:bodyPr>
          <a:lstStyle>
            <a:lvl1pPr algn="r">
              <a:defRPr sz="36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8040"/>
            <a:ext cx="7772400" cy="112514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774" y="209549"/>
            <a:ext cx="1625029" cy="3139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976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2133600" cy="518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05979"/>
            <a:ext cx="6324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2200" y="1151335"/>
            <a:ext cx="6324601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03" y="285750"/>
            <a:ext cx="1496497" cy="28882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5118" y="490094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362200" y="1733550"/>
            <a:ext cx="6324600" cy="31673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118" y="49339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315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97821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3" y="2724151"/>
            <a:ext cx="6400799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97" y="311253"/>
            <a:ext cx="2154005" cy="41572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61999" y="2724150"/>
            <a:ext cx="6400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810000" y="3790951"/>
            <a:ext cx="4648200" cy="762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</a:rPr>
              <a:t>© 2018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6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dgy Ttil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64621">
            <a:off x="225376" y="1575180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064621">
            <a:off x="987378" y="2529220"/>
            <a:ext cx="6400799" cy="10858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34945">
            <a:off x="141999" y="586405"/>
            <a:ext cx="2154005" cy="41572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3763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dgy Titl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09198">
            <a:off x="546443" y="1131762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009198">
            <a:off x="1308445" y="2085803"/>
            <a:ext cx="6400799" cy="10858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venirNext LT Pro Cn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90079">
            <a:off x="282669" y="749506"/>
            <a:ext cx="2154005" cy="4157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1433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Al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85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82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dgy Ttil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64621">
            <a:off x="225376" y="1575178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064621">
            <a:off x="987376" y="2529220"/>
            <a:ext cx="6400799" cy="10858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34945">
            <a:off x="141997" y="586403"/>
            <a:ext cx="2154005" cy="41572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2463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49"/>
            <a:ext cx="8229600" cy="308967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46" y="1123951"/>
            <a:ext cx="8007112" cy="243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120" y="49339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92D70CC-2C0E-4447-9584-D3E7D9098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8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More v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063231"/>
            <a:ext cx="9144000" cy="3870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074"/>
            <a:ext cx="8229600" cy="3698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5120" y="4934953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7714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792FC9E-83C2-3E4D-BCE7-7DBAED29F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77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1"/>
            <a:ext cx="3886200" cy="342900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46" y="1123951"/>
            <a:ext cx="8007112" cy="2438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98819" y="1352554"/>
            <a:ext cx="3887983" cy="3428999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0" y="4934953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EC02CEA-5A29-7940-919D-0AECCD61E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0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" y="-1905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351"/>
            <a:ext cx="3886200" cy="30896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98819" y="1657352"/>
            <a:ext cx="3887983" cy="31136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14626"/>
            <a:ext cx="3886200" cy="46672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178" indent="0">
              <a:buFontTx/>
              <a:buNone/>
              <a:defRPr/>
            </a:lvl2pPr>
            <a:lvl3pPr marL="914355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798817" y="1203096"/>
            <a:ext cx="3886200" cy="46672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178" indent="0">
              <a:buFontTx/>
              <a:buNone/>
              <a:defRPr/>
            </a:lvl2pPr>
            <a:lvl3pPr marL="914355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314" y="49339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0217" y="4955859"/>
            <a:ext cx="609600" cy="2616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AB825A6-0B5F-F44D-89B4-F45BA9AEAE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4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5980"/>
            <a:ext cx="9144000" cy="498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85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5120" y="4934953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634A4D5-CC5B-FC45-908F-1FACEFF08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4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9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785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120" y="4934953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95EF7CB-8E85-F74F-9DF7-EF2909618C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8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" y="0"/>
            <a:ext cx="9142217" cy="52377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2667000"/>
          </a:xfrm>
          <a:solidFill>
            <a:schemeClr val="accent3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FontTx/>
              <a:buNone/>
              <a:defRPr/>
            </a:lvl2pPr>
            <a:lvl3pPr marL="914355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120" y="4934953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A40832-8070-AF4B-B010-37E428758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95" y="2612233"/>
            <a:ext cx="7467600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97" y="311253"/>
            <a:ext cx="2154005" cy="41572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2" y="1962150"/>
            <a:ext cx="7142395" cy="63103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004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20200" cy="518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3182"/>
            <a:ext cx="7772400" cy="1021557"/>
          </a:xfrm>
        </p:spPr>
        <p:txBody>
          <a:bodyPr anchor="t">
            <a:noAutofit/>
          </a:bodyPr>
          <a:lstStyle>
            <a:lvl1pPr algn="r">
              <a:defRPr sz="36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8041"/>
            <a:ext cx="7772400" cy="112514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776" y="209551"/>
            <a:ext cx="1625029" cy="313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4323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33600" cy="518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05979"/>
            <a:ext cx="6324600" cy="857250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2202" y="1151335"/>
            <a:ext cx="6324601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05" y="285751"/>
            <a:ext cx="1496497" cy="28882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5120" y="490094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2000" y="4781551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362200" y="1733551"/>
            <a:ext cx="6324600" cy="316739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dgy Titl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09198">
            <a:off x="546443" y="1131760"/>
            <a:ext cx="76962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009198">
            <a:off x="1308443" y="2085802"/>
            <a:ext cx="6400799" cy="10858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latin typeface="AvenirNext LT Pro C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90079">
            <a:off x="282667" y="749504"/>
            <a:ext cx="2154005" cy="4157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</a:rPr>
              <a:t>© 2018 | Confidential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6068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120" y="49339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134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Al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7815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83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49"/>
            <a:ext cx="8229600" cy="308967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44" y="1123950"/>
            <a:ext cx="8007112" cy="243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118" y="49339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3965B5B-EC03-DD43-8595-A5E632D75A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More v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063229"/>
            <a:ext cx="9144000" cy="3870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072"/>
            <a:ext cx="8229600" cy="3698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118" y="4934952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7714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8247EF-C910-B14D-ABB9-96FAEFFECE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" y="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1"/>
            <a:ext cx="3886200" cy="342900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44" y="1123950"/>
            <a:ext cx="8007112" cy="2438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98817" y="1352551"/>
            <a:ext cx="3887983" cy="3428999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18" y="4934952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B3042E-9747-E040-8728-1E8C073087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" y="-19050"/>
            <a:ext cx="9142217" cy="523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350"/>
            <a:ext cx="3886200" cy="30896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98817" y="1657350"/>
            <a:ext cx="3887983" cy="31136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14626"/>
            <a:ext cx="3886200" cy="466724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798817" y="1203095"/>
            <a:ext cx="3886200" cy="466724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118" y="49339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5010150"/>
            <a:ext cx="609600" cy="2616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7641D6B-738D-E841-896D-F79577025D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5979"/>
            <a:ext cx="91440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783" y="0"/>
            <a:ext cx="9142217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C9C3B8-9E31-5440-BB61-80109D1A9BF5}"/>
              </a:ext>
            </a:extLst>
          </p:cNvPr>
          <p:cNvSpPr txBox="1"/>
          <p:nvPr userDrawn="1"/>
        </p:nvSpPr>
        <p:spPr>
          <a:xfrm>
            <a:off x="35118" y="4934952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F1DF2786-38FF-9E45-B466-9D1516020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C33245D-0580-3647-953B-E67347C47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118" y="478155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4781550"/>
            <a:ext cx="3810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8FEB9D-B6D7-2B40-8BEB-8D20E3D4665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05979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61" r:id="rId5"/>
    <p:sldLayoutId id="2147483667" r:id="rId6"/>
    <p:sldLayoutId id="2147483665" r:id="rId7"/>
    <p:sldLayoutId id="2147483666" r:id="rId8"/>
    <p:sldLayoutId id="2147483663" r:id="rId9"/>
    <p:sldLayoutId id="2147483664" r:id="rId10"/>
    <p:sldLayoutId id="2147483669" r:id="rId11"/>
    <p:sldLayoutId id="2147483668" r:id="rId12"/>
    <p:sldLayoutId id="2147483651" r:id="rId13"/>
    <p:sldLayoutId id="2147483653" r:id="rId14"/>
    <p:sldLayoutId id="2147483655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120" y="4781551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|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4781551"/>
            <a:ext cx="381000" cy="26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kern="12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9BE45B-45E5-5A4C-A793-2ED725F197E5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29C023-8E6D-AF49-8D6C-0803D1B098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32260"/>
            <a:ext cx="1066800" cy="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hdr="0" ftr="0" dt="0"/>
  <p:txStyles>
    <p:titleStyle>
      <a:lvl1pPr algn="l" defTabSz="914355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13" indent="-285736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49.png"/><Relationship Id="rId3" Type="http://schemas.openxmlformats.org/officeDocument/2006/relationships/image" Target="../media/image27.emf"/><Relationship Id="rId21" Type="http://schemas.openxmlformats.org/officeDocument/2006/relationships/image" Target="../media/image44.png"/><Relationship Id="rId7" Type="http://schemas.openxmlformats.org/officeDocument/2006/relationships/image" Target="../media/image31.emf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8.png"/><Relationship Id="rId33" Type="http://schemas.openxmlformats.org/officeDocument/2006/relationships/image" Target="../media/image56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29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28" Type="http://schemas.openxmlformats.org/officeDocument/2006/relationships/image" Target="../media/image51.emf"/><Relationship Id="rId10" Type="http://schemas.openxmlformats.org/officeDocument/2006/relationships/image" Target="../media/image34.emf"/><Relationship Id="rId19" Type="http://schemas.openxmlformats.org/officeDocument/2006/relationships/image" Target="../media/image29.svg"/><Relationship Id="rId31" Type="http://schemas.openxmlformats.org/officeDocument/2006/relationships/image" Target="../media/image54.png"/><Relationship Id="rId4" Type="http://schemas.openxmlformats.org/officeDocument/2006/relationships/image" Target="../media/image28.emf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Relationship Id="rId27" Type="http://schemas.openxmlformats.org/officeDocument/2006/relationships/image" Target="../media/image50.emf"/><Relationship Id="rId30" Type="http://schemas.openxmlformats.org/officeDocument/2006/relationships/image" Target="../media/image5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49.png"/><Relationship Id="rId3" Type="http://schemas.openxmlformats.org/officeDocument/2006/relationships/image" Target="../media/image27.emf"/><Relationship Id="rId21" Type="http://schemas.openxmlformats.org/officeDocument/2006/relationships/image" Target="../media/image44.png"/><Relationship Id="rId7" Type="http://schemas.openxmlformats.org/officeDocument/2006/relationships/image" Target="../media/image31.emf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8.png"/><Relationship Id="rId33" Type="http://schemas.openxmlformats.org/officeDocument/2006/relationships/image" Target="../media/image56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29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28" Type="http://schemas.openxmlformats.org/officeDocument/2006/relationships/image" Target="../media/image51.emf"/><Relationship Id="rId10" Type="http://schemas.openxmlformats.org/officeDocument/2006/relationships/image" Target="../media/image34.emf"/><Relationship Id="rId19" Type="http://schemas.openxmlformats.org/officeDocument/2006/relationships/image" Target="../media/image29.svg"/><Relationship Id="rId31" Type="http://schemas.openxmlformats.org/officeDocument/2006/relationships/image" Target="../media/image54.png"/><Relationship Id="rId4" Type="http://schemas.openxmlformats.org/officeDocument/2006/relationships/image" Target="../media/image28.emf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Relationship Id="rId27" Type="http://schemas.openxmlformats.org/officeDocument/2006/relationships/image" Target="../media/image50.emf"/><Relationship Id="rId30" Type="http://schemas.openxmlformats.org/officeDocument/2006/relationships/image" Target="../media/image5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1_iwx_pub:3000/dashboard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demo2:3000/dashboard" TargetMode="External"/><Relationship Id="rId5" Type="http://schemas.openxmlformats.org/officeDocument/2006/relationships/hyperlink" Target="mstsc%20C:/Infoworks/SE_SUPPORT/RDP-Tableau-Instance-TH-167.rdp" TargetMode="Externa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5FBCBF-7E97-F843-97EA-FDBCB9CF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130-Year-Old Publisher Deploys Automated Data Lake on Azure in Weeks... and So Can You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960974C-9AF7-F648-BB95-C9A4131B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800350"/>
            <a:ext cx="8305801" cy="609600"/>
          </a:xfrm>
        </p:spPr>
        <p:txBody>
          <a:bodyPr>
            <a:normAutofit/>
          </a:bodyPr>
          <a:lstStyle/>
          <a:p>
            <a:r>
              <a:rPr lang="en-US" sz="1800" dirty="0"/>
              <a:t>An End-To-End Automated Software Platform for Agile Data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CE88A6-1055-AB45-B857-22E1DD9B1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January 9,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285084A-3D44-C144-BD8C-DE3CF7BCC4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4933950"/>
            <a:ext cx="609600" cy="261938"/>
          </a:xfrm>
        </p:spPr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BE45B-45E5-5A4C-A793-2ED725F197E5}" type="slidenum">
              <a:rPr kumimoji="0" lang="uk-UA" sz="1100" b="0" i="0" u="none" strike="noStrike" kern="1200" cap="none" spc="0" normalizeH="0" baseline="0" noProof="0" smtClean="0">
                <a:ln>
                  <a:noFill/>
                </a:ln>
                <a:solidFill>
                  <a:srgbClr val="EDEDE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100" b="0" i="0" u="none" strike="noStrike" kern="1200" cap="none" spc="0" normalizeH="0" baseline="0" noProof="0" dirty="0">
              <a:ln>
                <a:noFill/>
              </a:ln>
              <a:solidFill>
                <a:srgbClr val="EDEDE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E32FFD-CD68-EB4F-9127-AA18698D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9143979" cy="51434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CB153FF1-48B1-0341-B516-973C6DE0FBF1}"/>
              </a:ext>
            </a:extLst>
          </p:cNvPr>
          <p:cNvSpPr>
            <a:spLocks noChangeAspect="1"/>
          </p:cNvSpPr>
          <p:nvPr/>
        </p:nvSpPr>
        <p:spPr>
          <a:xfrm>
            <a:off x="-228600" y="781058"/>
            <a:ext cx="4686292" cy="468629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39000">
                <a:schemeClr val="bg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5E651-C996-1E4B-B6D9-3B6E42A4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754" y="993776"/>
            <a:ext cx="4457692" cy="1394772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The Solution:  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800" b="1" dirty="0" smtClean="0"/>
              <a:t>Automate Away </a:t>
            </a:r>
            <a:r>
              <a:rPr lang="en-US" sz="2800" b="1" dirty="0"/>
              <a:t>Complexity</a:t>
            </a:r>
            <a:endParaRPr lang="en-US" sz="27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AB3E80-DCF4-C94C-B79B-AF78BDC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9" y="2523556"/>
            <a:ext cx="4190999" cy="258032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600" dirty="0"/>
              <a:t>Automate implementation of big data infrastructure</a:t>
            </a:r>
          </a:p>
          <a:p>
            <a:pPr lvl="1"/>
            <a:r>
              <a:rPr lang="en-US" dirty="0" smtClean="0"/>
              <a:t>Leverage cloud big data platform</a:t>
            </a:r>
          </a:p>
          <a:p>
            <a:pPr lvl="1"/>
            <a:r>
              <a:rPr lang="en-US" dirty="0" smtClean="0"/>
              <a:t>Abstract complexity</a:t>
            </a:r>
            <a:endParaRPr lang="en-US" dirty="0"/>
          </a:p>
          <a:p>
            <a:endParaRPr lang="en-US" dirty="0"/>
          </a:p>
          <a:p>
            <a:r>
              <a:rPr lang="en-US" sz="2600" dirty="0"/>
              <a:t>Automate away the complexity of big data engineering</a:t>
            </a:r>
          </a:p>
          <a:p>
            <a:pPr lvl="1"/>
            <a:r>
              <a:rPr lang="en-US" dirty="0"/>
              <a:t>Eliminate or minimize coding </a:t>
            </a:r>
          </a:p>
          <a:p>
            <a:pPr lvl="1"/>
            <a:r>
              <a:rPr lang="en-US" dirty="0"/>
              <a:t>Reduce the expertise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Abstract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17134" y="4767262"/>
            <a:ext cx="798215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9BE45B-45E5-5A4C-A793-2ED725F197E5}" type="slidenum">
              <a:rPr lang="uk-UA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uk-UA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7223C9-640A-0A4A-86CD-3DAAFDAB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0" y="0"/>
            <a:ext cx="9142320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0" y="1200150"/>
            <a:ext cx="3428160" cy="3429000"/>
          </a:xfrm>
          <a:solidFill>
            <a:schemeClr val="tx1">
              <a:alpha val="19000"/>
            </a:schemeClr>
          </a:solidFill>
          <a:ln w="19050"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An Agile Data Engineering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D8CC91-9F17-384B-9402-F1F2EAA8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2912" y="3257550"/>
            <a:ext cx="2206487" cy="30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8CB6BC-0623-FE47-A2CA-5994C91BA501}"/>
              </a:ext>
            </a:extLst>
          </p:cNvPr>
          <p:cNvSpPr/>
          <p:nvPr/>
        </p:nvSpPr>
        <p:spPr>
          <a:xfrm>
            <a:off x="4419600" y="3257550"/>
            <a:ext cx="23205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35556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30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0521B4-4F47-EB48-BE87-A9DC9E989A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971550"/>
            <a:ext cx="9144000" cy="3682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u="sng" dirty="0"/>
              <a:t>Agile</a:t>
            </a:r>
            <a:r>
              <a:rPr lang="en-US" dirty="0"/>
              <a:t> Data Engineering?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0128C5-42E2-9F4E-8266-0E5AE716469E}"/>
              </a:ext>
            </a:extLst>
          </p:cNvPr>
          <p:cNvSpPr txBox="1"/>
          <p:nvPr/>
        </p:nvSpPr>
        <p:spPr>
          <a:xfrm>
            <a:off x="3505201" y="2323296"/>
            <a:ext cx="3429000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Data Engineering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FA4B101-660A-1342-888A-31AADC89555E}"/>
              </a:ext>
            </a:extLst>
          </p:cNvPr>
          <p:cNvSpPr>
            <a:spLocks noChangeAspect="1"/>
          </p:cNvSpPr>
          <p:nvPr/>
        </p:nvSpPr>
        <p:spPr>
          <a:xfrm>
            <a:off x="2971800" y="1276350"/>
            <a:ext cx="4571999" cy="4571999"/>
          </a:xfrm>
          <a:prstGeom prst="ellipse">
            <a:avLst/>
          </a:prstGeom>
          <a:solidFill>
            <a:schemeClr val="bg1">
              <a:alpha val="9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6AAC51C2-3D4D-4F48-AFE6-8BD0A4AB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682971"/>
            <a:ext cx="3733800" cy="31494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Data Engineering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ˈ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ajəl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dādə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enjəˈniriNG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easily and quickly handle: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analytics use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data-driven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sources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&amp; hybrid compute and storage environments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CE590CC3-C672-4821-870D-68C92F8B5299}"/>
              </a:ext>
            </a:extLst>
          </p:cNvPr>
          <p:cNvSpPr/>
          <p:nvPr/>
        </p:nvSpPr>
        <p:spPr>
          <a:xfrm>
            <a:off x="3858276" y="1531549"/>
            <a:ext cx="352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b="1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rPr>
              <a:t>Autonomous Data Engine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FDBA93C-5479-4E2B-A667-5CAB2D610411}"/>
              </a:ext>
            </a:extLst>
          </p:cNvPr>
          <p:cNvGrpSpPr/>
          <p:nvPr/>
        </p:nvGrpSpPr>
        <p:grpSpPr>
          <a:xfrm>
            <a:off x="1762125" y="1509969"/>
            <a:ext cx="5471973" cy="3347781"/>
            <a:chOff x="1762125" y="1700646"/>
            <a:chExt cx="5471973" cy="34428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2E7254E0-E273-4292-9296-BFD2D6BE5C82}"/>
                </a:ext>
              </a:extLst>
            </p:cNvPr>
            <p:cNvSpPr/>
            <p:nvPr/>
          </p:nvSpPr>
          <p:spPr>
            <a:xfrm>
              <a:off x="1762125" y="1700646"/>
              <a:ext cx="5471973" cy="3442854"/>
            </a:xfrm>
            <a:prstGeom prst="roundRect">
              <a:avLst>
                <a:gd name="adj" fmla="val 3396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940B1E15-1B2E-4991-A2A6-91D6E881763C}"/>
                </a:ext>
              </a:extLst>
            </p:cNvPr>
            <p:cNvSpPr/>
            <p:nvPr/>
          </p:nvSpPr>
          <p:spPr>
            <a:xfrm>
              <a:off x="1846743" y="2360616"/>
              <a:ext cx="5269843" cy="262185"/>
            </a:xfrm>
            <a:prstGeom prst="roundRect">
              <a:avLst>
                <a:gd name="adj" fmla="val 11096"/>
              </a:avLst>
            </a:prstGeom>
            <a:solidFill>
              <a:schemeClr val="accent3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100" b="1" spc="-45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Orchestration and Production Data Ops Management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60D6AF3-346B-4F5C-A432-6AAB5F4E1510}"/>
                </a:ext>
              </a:extLst>
            </p:cNvPr>
            <p:cNvGrpSpPr/>
            <p:nvPr/>
          </p:nvGrpSpPr>
          <p:grpSpPr>
            <a:xfrm>
              <a:off x="1849234" y="2734819"/>
              <a:ext cx="1440955" cy="640080"/>
              <a:chOff x="2617936" y="1928546"/>
              <a:chExt cx="1921272" cy="85344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="" xmlns:a16="http://schemas.microsoft.com/office/drawing/2014/main" id="{B78BD86E-1272-454F-BA15-44649EFD374E}"/>
                  </a:ext>
                </a:extLst>
              </p:cNvPr>
              <p:cNvSpPr/>
              <p:nvPr/>
            </p:nvSpPr>
            <p:spPr>
              <a:xfrm>
                <a:off x="2617936" y="1928546"/>
                <a:ext cx="1872736" cy="853440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5AD9FA9C-E180-44FA-8602-6FD7DFF9993E}"/>
                  </a:ext>
                </a:extLst>
              </p:cNvPr>
              <p:cNvSpPr/>
              <p:nvPr/>
            </p:nvSpPr>
            <p:spPr>
              <a:xfrm>
                <a:off x="3422458" y="1951983"/>
                <a:ext cx="111675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</a:t>
                </a:r>
                <a:b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Source Crawling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="" xmlns:a16="http://schemas.microsoft.com/office/drawing/2014/main" id="{9F035838-BF69-43C6-8F31-18FF09D93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905" y="2053766"/>
                <a:ext cx="601284" cy="60300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BC2DADCD-BB10-4E80-B7FE-8618DDEFD0FA}"/>
                </a:ext>
              </a:extLst>
            </p:cNvPr>
            <p:cNvGrpSpPr/>
            <p:nvPr/>
          </p:nvGrpSpPr>
          <p:grpSpPr>
            <a:xfrm>
              <a:off x="1849790" y="3457575"/>
              <a:ext cx="1423051" cy="565062"/>
              <a:chOff x="2439341" y="3308249"/>
              <a:chExt cx="1897401" cy="75341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8FE165FB-D48B-45C6-9A49-6DBF6575178A}"/>
                  </a:ext>
                </a:extLst>
              </p:cNvPr>
              <p:cNvSpPr/>
              <p:nvPr/>
            </p:nvSpPr>
            <p:spPr>
              <a:xfrm>
                <a:off x="2439341" y="3308249"/>
                <a:ext cx="1897401" cy="753417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A573977C-E243-47BC-9C48-4E8BC5A4C828}"/>
                  </a:ext>
                </a:extLst>
              </p:cNvPr>
              <p:cNvSpPr/>
              <p:nvPr/>
            </p:nvSpPr>
            <p:spPr>
              <a:xfrm>
                <a:off x="3251916" y="3397698"/>
                <a:ext cx="1027260" cy="574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Workload Migration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054CFF3-1B50-4869-A0D3-0BB5170ED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7617" y="3434812"/>
                <a:ext cx="659742" cy="51087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0C9EBB16-5835-4178-A922-41CA46499363}"/>
                </a:ext>
              </a:extLst>
            </p:cNvPr>
            <p:cNvGrpSpPr/>
            <p:nvPr/>
          </p:nvGrpSpPr>
          <p:grpSpPr>
            <a:xfrm>
              <a:off x="3348895" y="2724147"/>
              <a:ext cx="794604" cy="1306596"/>
              <a:chOff x="4640850" y="2550704"/>
              <a:chExt cx="1059471" cy="174212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19655504-CC77-4349-AF7E-307BBE8F6768}"/>
                  </a:ext>
                </a:extLst>
              </p:cNvPr>
              <p:cNvSpPr/>
              <p:nvPr/>
            </p:nvSpPr>
            <p:spPr>
              <a:xfrm>
                <a:off x="4640850" y="2550704"/>
                <a:ext cx="1059471" cy="1742128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F1ADEE9A-5C2B-45E4-95D1-3138A87A9A3E}"/>
                  </a:ext>
                </a:extLst>
              </p:cNvPr>
              <p:cNvSpPr/>
              <p:nvPr/>
            </p:nvSpPr>
            <p:spPr>
              <a:xfrm>
                <a:off x="4680663" y="3261906"/>
                <a:ext cx="989074" cy="102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</a:t>
                </a:r>
                <a:b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38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Ingestion, </a:t>
                </a:r>
              </a:p>
              <a:p>
                <a:pPr algn="ctr" defTabSz="685800"/>
                <a:r>
                  <a:rPr lang="en-US" sz="1100" b="1" spc="-38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Export</a:t>
                </a:r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/>
                </a:r>
                <a:b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&amp; Sync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1797C14A-3E8E-40B3-B283-C1F274503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335" y="2654584"/>
                <a:ext cx="618588" cy="696521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D539EDA7-D5A6-4AAE-828F-F82FF4317D96}"/>
                </a:ext>
              </a:extLst>
            </p:cNvPr>
            <p:cNvGrpSpPr/>
            <p:nvPr/>
          </p:nvGrpSpPr>
          <p:grpSpPr>
            <a:xfrm>
              <a:off x="4202068" y="2724149"/>
              <a:ext cx="1158230" cy="1289879"/>
              <a:chOff x="5570044" y="2614780"/>
              <a:chExt cx="1544307" cy="171983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="" xmlns:a16="http://schemas.microsoft.com/office/drawing/2014/main" id="{3FD0CC30-F6BA-4CC5-BC06-A78C3EEE91FF}"/>
                  </a:ext>
                </a:extLst>
              </p:cNvPr>
              <p:cNvSpPr/>
              <p:nvPr/>
            </p:nvSpPr>
            <p:spPr>
              <a:xfrm>
                <a:off x="5609535" y="2614780"/>
                <a:ext cx="1490052" cy="1719838"/>
              </a:xfrm>
              <a:prstGeom prst="roundRect">
                <a:avLst>
                  <a:gd name="adj" fmla="val 5149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9254EAA-8468-461B-AC66-5CF84D299CDA}"/>
                  </a:ext>
                </a:extLst>
              </p:cNvPr>
              <p:cNvSpPr/>
              <p:nvPr/>
            </p:nvSpPr>
            <p:spPr>
              <a:xfrm>
                <a:off x="5570044" y="3431512"/>
                <a:ext cx="1544307" cy="80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</a:t>
                </a:r>
              </a:p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Transformation</a:t>
                </a:r>
              </a:p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&amp; Pipeline Design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="" xmlns:a16="http://schemas.microsoft.com/office/drawing/2014/main" id="{49D63447-A6C8-4702-BA52-85148373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8612" y="2771744"/>
                <a:ext cx="631707" cy="596677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F8D5E051-8844-443C-8B1D-D0C5A2E4FA03}"/>
                </a:ext>
              </a:extLst>
            </p:cNvPr>
            <p:cNvGrpSpPr/>
            <p:nvPr/>
          </p:nvGrpSpPr>
          <p:grpSpPr>
            <a:xfrm>
              <a:off x="5428517" y="2734818"/>
              <a:ext cx="1741489" cy="640081"/>
              <a:chOff x="7411627" y="1956144"/>
              <a:chExt cx="2321984" cy="85344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="" xmlns:a16="http://schemas.microsoft.com/office/drawing/2014/main" id="{8D560399-3B2F-43BC-9709-616C4998F4CD}"/>
                  </a:ext>
                </a:extLst>
              </p:cNvPr>
              <p:cNvSpPr/>
              <p:nvPr/>
            </p:nvSpPr>
            <p:spPr>
              <a:xfrm>
                <a:off x="7411627" y="1956144"/>
                <a:ext cx="2257274" cy="853441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63A8EC9E-1886-406D-9FA6-CFEEA9B1E01E}"/>
                  </a:ext>
                </a:extLst>
              </p:cNvPr>
              <p:cNvSpPr/>
              <p:nvPr/>
            </p:nvSpPr>
            <p:spPr>
              <a:xfrm>
                <a:off x="8184553" y="1982755"/>
                <a:ext cx="1549058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Models,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Cubes &amp; In-Memory Models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8BF6CA36-1A20-47C6-82D0-F06C636AB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3579" y="2092561"/>
                <a:ext cx="587301" cy="603000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6AFE4B10-5F11-41FB-B2B5-8027FFCF8653}"/>
                </a:ext>
              </a:extLst>
            </p:cNvPr>
            <p:cNvGrpSpPr/>
            <p:nvPr/>
          </p:nvGrpSpPr>
          <p:grpSpPr>
            <a:xfrm>
              <a:off x="5428517" y="3431895"/>
              <a:ext cx="1692912" cy="600164"/>
              <a:chOff x="7130887" y="3401320"/>
              <a:chExt cx="2257215" cy="80021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="" xmlns:a16="http://schemas.microsoft.com/office/drawing/2014/main" id="{2300F4CB-F941-41F0-AFFA-6D9AD80390A9}"/>
                  </a:ext>
                </a:extLst>
              </p:cNvPr>
              <p:cNvSpPr/>
              <p:nvPr/>
            </p:nvSpPr>
            <p:spPr>
              <a:xfrm>
                <a:off x="7130887" y="3434761"/>
                <a:ext cx="2257215" cy="731522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432C7266-CDA4-4A67-A812-C4287C28EF3E}"/>
                  </a:ext>
                </a:extLst>
              </p:cNvPr>
              <p:cNvSpPr/>
              <p:nvPr/>
            </p:nvSpPr>
            <p:spPr>
              <a:xfrm>
                <a:off x="7921407" y="3401320"/>
                <a:ext cx="1263274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Advanced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Analytics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Integration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="" xmlns:a16="http://schemas.microsoft.com/office/drawing/2014/main" id="{8FA6B514-3699-4248-946B-18CB26018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8346" y="3494165"/>
                <a:ext cx="592678" cy="587208"/>
              </a:xfrm>
              <a:prstGeom prst="rect">
                <a:avLst/>
              </a:prstGeom>
            </p:spPr>
          </p:pic>
        </p:grpSp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D1013F89-E7A4-4761-88EE-A390322B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87" y="1788183"/>
              <a:ext cx="1356402" cy="24446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62A6B2D6-EA54-4E81-BA8D-8739013262AB}"/>
              </a:ext>
            </a:extLst>
          </p:cNvPr>
          <p:cNvGrpSpPr/>
          <p:nvPr/>
        </p:nvGrpSpPr>
        <p:grpSpPr>
          <a:xfrm>
            <a:off x="7543132" y="1509970"/>
            <a:ext cx="1395742" cy="3347780"/>
            <a:chOff x="7543132" y="1700647"/>
            <a:chExt cx="1395742" cy="33477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02042283-1C55-4D95-A20B-C4FA0107D7B3}"/>
                </a:ext>
              </a:extLst>
            </p:cNvPr>
            <p:cNvSpPr/>
            <p:nvPr/>
          </p:nvSpPr>
          <p:spPr>
            <a:xfrm>
              <a:off x="7543132" y="1700647"/>
              <a:ext cx="1373324" cy="3347780"/>
            </a:xfrm>
            <a:prstGeom prst="roundRect">
              <a:avLst>
                <a:gd name="adj" fmla="val 9524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3452468A-B240-4EA0-963B-EC1BE43D568E}"/>
                </a:ext>
              </a:extLst>
            </p:cNvPr>
            <p:cNvSpPr/>
            <p:nvPr/>
          </p:nvSpPr>
          <p:spPr>
            <a:xfrm>
              <a:off x="7599258" y="1763411"/>
              <a:ext cx="122160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ANY ANALYTICS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16163B04-2DFA-4053-B077-58F18F7F69FC}"/>
                </a:ext>
              </a:extLst>
            </p:cNvPr>
            <p:cNvGrpSpPr/>
            <p:nvPr/>
          </p:nvGrpSpPr>
          <p:grpSpPr>
            <a:xfrm>
              <a:off x="7645454" y="2724150"/>
              <a:ext cx="1277551" cy="607185"/>
              <a:chOff x="10257461" y="2011775"/>
              <a:chExt cx="1703400" cy="80958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="" xmlns:a16="http://schemas.microsoft.com/office/drawing/2014/main" id="{65F5E3D8-284D-47A2-B5F2-A99A76DCCDA0}"/>
                  </a:ext>
                </a:extLst>
              </p:cNvPr>
              <p:cNvSpPr/>
              <p:nvPr/>
            </p:nvSpPr>
            <p:spPr>
              <a:xfrm>
                <a:off x="10257461" y="2011775"/>
                <a:ext cx="1513961" cy="809580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5C01C774-6CD6-4ECC-86A3-42733EEA24B5}"/>
                  </a:ext>
                </a:extLst>
              </p:cNvPr>
              <p:cNvSpPr/>
              <p:nvPr/>
            </p:nvSpPr>
            <p:spPr>
              <a:xfrm>
                <a:off x="10933600" y="2114027"/>
                <a:ext cx="1027261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Science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39551066-D8C1-4106-88DB-D8DE05F0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89226" y="2171700"/>
                <a:ext cx="509421" cy="477375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5AA4819C-309A-4147-A517-CECBE0222CED}"/>
                </a:ext>
              </a:extLst>
            </p:cNvPr>
            <p:cNvGrpSpPr/>
            <p:nvPr/>
          </p:nvGrpSpPr>
          <p:grpSpPr>
            <a:xfrm>
              <a:off x="7661600" y="3409950"/>
              <a:ext cx="1277274" cy="684921"/>
              <a:chOff x="10281126" y="3253267"/>
              <a:chExt cx="1703031" cy="913228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6619B173-B3E2-4F4B-ADE8-B20FB93D9570}"/>
                  </a:ext>
                </a:extLst>
              </p:cNvPr>
              <p:cNvSpPr/>
              <p:nvPr/>
            </p:nvSpPr>
            <p:spPr>
              <a:xfrm>
                <a:off x="10281126" y="3253267"/>
                <a:ext cx="1521724" cy="91322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5EF4EB98-F530-484D-A4C6-1E1E954369D7}"/>
                  </a:ext>
                </a:extLst>
              </p:cNvPr>
              <p:cNvSpPr/>
              <p:nvPr/>
            </p:nvSpPr>
            <p:spPr>
              <a:xfrm>
                <a:off x="10889907" y="3283254"/>
                <a:ext cx="1094250" cy="861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AI &amp; Machine Learning</a:t>
                </a: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24444560-E946-43C1-B71B-DC780A190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9302" y="3430628"/>
                <a:ext cx="553542" cy="593407"/>
              </a:xfrm>
              <a:prstGeom prst="rect">
                <a:avLst/>
              </a:prstGeom>
            </p:spPr>
          </p:pic>
        </p:grpSp>
        <p:pic>
          <p:nvPicPr>
            <p:cNvPr id="112" name="Picture 111" descr="A drawing of a person&#10;&#10;Description generated with high confidence">
              <a:extLst>
                <a:ext uri="{FF2B5EF4-FFF2-40B4-BE49-F238E27FC236}">
                  <a16:creationId xmlns="" xmlns:a16="http://schemas.microsoft.com/office/drawing/2014/main" id="{A15782C5-DE54-449C-8E25-921A384B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621" y="2419350"/>
              <a:ext cx="1016386" cy="237915"/>
            </a:xfrm>
            <a:prstGeom prst="rect">
              <a:avLst/>
            </a:prstGeom>
          </p:spPr>
        </p:pic>
        <p:grpSp>
          <p:nvGrpSpPr>
            <p:cNvPr id="138" name="Group 137">
              <a:extLst>
                <a:ext uri="{FF2B5EF4-FFF2-40B4-BE49-F238E27FC236}">
                  <a16:creationId xmlns="" xmlns:a16="http://schemas.microsoft.com/office/drawing/2014/main" id="{EB702912-0989-45E1-BDA4-267FA9414BFA}"/>
                </a:ext>
              </a:extLst>
            </p:cNvPr>
            <p:cNvGrpSpPr/>
            <p:nvPr/>
          </p:nvGrpSpPr>
          <p:grpSpPr>
            <a:xfrm>
              <a:off x="7745742" y="4123136"/>
              <a:ext cx="1024683" cy="582218"/>
              <a:chOff x="10399305" y="4489655"/>
              <a:chExt cx="1366244" cy="776290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="" xmlns:a16="http://schemas.microsoft.com/office/drawing/2014/main" id="{143CEAEF-4770-4D13-AE66-07C988F51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3172" y="4489655"/>
                <a:ext cx="1258513" cy="369885"/>
              </a:xfrm>
              <a:prstGeom prst="rect">
                <a:avLst/>
              </a:prstGeom>
            </p:spPr>
          </p:pic>
          <p:pic>
            <p:nvPicPr>
              <p:cNvPr id="116" name="Picture 115" descr="A drawing of a person&#10;&#10;Description generated with high confidence">
                <a:extLst>
                  <a:ext uri="{FF2B5EF4-FFF2-40B4-BE49-F238E27FC236}">
                    <a16:creationId xmlns="" xmlns:a16="http://schemas.microsoft.com/office/drawing/2014/main" id="{E0A728DB-D544-423F-8FE8-A56CEA99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9305" y="4774614"/>
                <a:ext cx="1366244" cy="49133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="" xmlns:a16="http://schemas.microsoft.com/office/drawing/2014/main" id="{5F34BBA2-2B30-4875-A78F-71D9A8E929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8732" y="2111291"/>
              <a:ext cx="1008915" cy="307234"/>
              <a:chOff x="10268232" y="1091774"/>
              <a:chExt cx="1639866" cy="499370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="" xmlns:a16="http://schemas.microsoft.com/office/drawing/2014/main" id="{ED1BC4E2-9FD2-49E0-9F39-AEE939403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6912" y="1249068"/>
                <a:ext cx="541708" cy="23051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="" xmlns:a16="http://schemas.microsoft.com/office/drawing/2014/main" id="{F0D970F6-7757-49EF-8E4D-5B4A2D62F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6389" y="1091774"/>
                <a:ext cx="541709" cy="475184"/>
              </a:xfrm>
              <a:prstGeom prst="rect">
                <a:avLst/>
              </a:prstGeom>
            </p:spPr>
          </p:pic>
          <p:pic>
            <p:nvPicPr>
              <p:cNvPr id="128" name="Picture 127" descr="A close up of a sign&#10;&#10;Description generated with high confidence">
                <a:extLst>
                  <a:ext uri="{FF2B5EF4-FFF2-40B4-BE49-F238E27FC236}">
                    <a16:creationId xmlns="" xmlns:a16="http://schemas.microsoft.com/office/drawing/2014/main" id="{549E9BDA-198F-4777-A02A-713BE48C5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232" y="1130216"/>
                <a:ext cx="470431" cy="460928"/>
              </a:xfrm>
              <a:prstGeom prst="rect">
                <a:avLst/>
              </a:prstGeom>
            </p:spPr>
          </p:pic>
        </p:grpSp>
      </p:grpSp>
      <p:pic>
        <p:nvPicPr>
          <p:cNvPr id="81" name="Graphic 80">
            <a:extLst>
              <a:ext uri="{FF2B5EF4-FFF2-40B4-BE49-F238E27FC236}">
                <a16:creationId xmlns="" xmlns:a16="http://schemas.microsoft.com/office/drawing/2014/main" id="{9ABE1A84-40B4-48F1-BDF1-9929DFA617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4452" y="2142858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82" name="Graphic 81">
            <a:extLst>
              <a:ext uri="{FF2B5EF4-FFF2-40B4-BE49-F238E27FC236}">
                <a16:creationId xmlns="" xmlns:a16="http://schemas.microsoft.com/office/drawing/2014/main" id="{1482322F-98F3-4177-840D-DEF5257086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4452" y="3137149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733D48D-F709-4AD6-9B10-96CD398906B8}"/>
              </a:ext>
            </a:extLst>
          </p:cNvPr>
          <p:cNvGrpSpPr/>
          <p:nvPr/>
        </p:nvGrpSpPr>
        <p:grpSpPr>
          <a:xfrm>
            <a:off x="1856887" y="4062763"/>
            <a:ext cx="5251565" cy="718781"/>
            <a:chOff x="1762126" y="4280429"/>
            <a:chExt cx="5475846" cy="769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1669E0CA-6D75-4437-ABE7-A2A0021F8D4D}"/>
                </a:ext>
              </a:extLst>
            </p:cNvPr>
            <p:cNvSpPr/>
            <p:nvPr/>
          </p:nvSpPr>
          <p:spPr>
            <a:xfrm rot="5400000">
              <a:off x="4126852" y="1938971"/>
              <a:ext cx="746393" cy="547584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49EE2CEE-11AF-452C-8E6D-AD3F3AD81A23}"/>
                </a:ext>
              </a:extLst>
            </p:cNvPr>
            <p:cNvSpPr/>
            <p:nvPr/>
          </p:nvSpPr>
          <p:spPr>
            <a:xfrm>
              <a:off x="1849790" y="4280429"/>
              <a:ext cx="978559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ANY </a:t>
              </a:r>
            </a:p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BIG DATA PLATFORM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D4FF34F1-68B3-4DA4-AE1C-8BA2B3345943}"/>
                </a:ext>
              </a:extLst>
            </p:cNvPr>
            <p:cNvGrpSpPr/>
            <p:nvPr/>
          </p:nvGrpSpPr>
          <p:grpSpPr>
            <a:xfrm>
              <a:off x="2693646" y="4382875"/>
              <a:ext cx="3694591" cy="296545"/>
              <a:chOff x="3672510" y="5375959"/>
              <a:chExt cx="5339456" cy="428569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="" xmlns:a16="http://schemas.microsoft.com/office/drawing/2014/main" id="{8B078FB7-B0C5-4081-A4DC-76EA422E4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510" y="5375966"/>
                <a:ext cx="996777" cy="373790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="" xmlns:a16="http://schemas.microsoft.com/office/drawing/2014/main" id="{9878FBFA-A9A5-4F58-A895-257B1A971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7380" y="5375959"/>
                <a:ext cx="1245971" cy="339418"/>
              </a:xfrm>
              <a:prstGeom prst="rect">
                <a:avLst/>
              </a:prstGeom>
            </p:spPr>
          </p:pic>
          <p:pic>
            <p:nvPicPr>
              <p:cNvPr id="130" name="Picture 129" descr="A picture containing clipart&#10;&#10;Description generated with very high confidence">
                <a:extLst>
                  <a:ext uri="{FF2B5EF4-FFF2-40B4-BE49-F238E27FC236}">
                    <a16:creationId xmlns="" xmlns:a16="http://schemas.microsoft.com/office/drawing/2014/main" id="{50B02479-5FE1-47D8-B844-E5064A97E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815" y="5525258"/>
                <a:ext cx="1147151" cy="279270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="" xmlns:a16="http://schemas.microsoft.com/office/drawing/2014/main" id="{1860D7DA-85DA-4547-9555-6C9F988D4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9945" y="5486850"/>
                <a:ext cx="1026850" cy="21052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E16A0D06-D955-4F17-9A79-0250E9BC4B5B}"/>
                </a:ext>
              </a:extLst>
            </p:cNvPr>
            <p:cNvGrpSpPr/>
            <p:nvPr/>
          </p:nvGrpSpPr>
          <p:grpSpPr>
            <a:xfrm>
              <a:off x="3015960" y="4613079"/>
              <a:ext cx="3280680" cy="323706"/>
              <a:chOff x="3884189" y="5804614"/>
              <a:chExt cx="4585972" cy="452499"/>
            </a:xfrm>
          </p:grpSpPr>
          <p:pic>
            <p:nvPicPr>
              <p:cNvPr id="120" name="Picture 119" descr="A close up of a device&#10;&#10;Description generated with very high confidence">
                <a:extLst>
                  <a:ext uri="{FF2B5EF4-FFF2-40B4-BE49-F238E27FC236}">
                    <a16:creationId xmlns="" xmlns:a16="http://schemas.microsoft.com/office/drawing/2014/main" id="{22ED4821-D277-4EBA-8882-6207262DB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5433" y="5925765"/>
                <a:ext cx="1544728" cy="284678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clipart&#10;&#10;Description generated with high confidence">
                <a:extLst>
                  <a:ext uri="{FF2B5EF4-FFF2-40B4-BE49-F238E27FC236}">
                    <a16:creationId xmlns="" xmlns:a16="http://schemas.microsoft.com/office/drawing/2014/main" id="{9E1736A6-8DFC-4444-B8C0-B0B36C958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131" y="5879098"/>
                <a:ext cx="1022037" cy="378015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="" xmlns:a16="http://schemas.microsoft.com/office/drawing/2014/main" id="{7F7B39A8-FD98-4FC7-9DC2-92880511D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4189" y="5804614"/>
                <a:ext cx="1208184" cy="427992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1B8EB661-82AA-4CC4-82BA-1FFEF62A11DA}"/>
              </a:ext>
            </a:extLst>
          </p:cNvPr>
          <p:cNvGrpSpPr/>
          <p:nvPr/>
        </p:nvGrpSpPr>
        <p:grpSpPr>
          <a:xfrm>
            <a:off x="419100" y="1509970"/>
            <a:ext cx="1128753" cy="3326176"/>
            <a:chOff x="419100" y="1700647"/>
            <a:chExt cx="1128753" cy="33261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5CF853F0-F95F-4541-B80F-75B4494D0124}"/>
                </a:ext>
              </a:extLst>
            </p:cNvPr>
            <p:cNvSpPr/>
            <p:nvPr/>
          </p:nvSpPr>
          <p:spPr>
            <a:xfrm>
              <a:off x="419100" y="1700647"/>
              <a:ext cx="1118811" cy="3326176"/>
            </a:xfrm>
            <a:prstGeom prst="roundRect">
              <a:avLst>
                <a:gd name="adj" fmla="val 5602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387E1CFB-6139-480C-A8D3-60CFD8B612F2}"/>
                </a:ext>
              </a:extLst>
            </p:cNvPr>
            <p:cNvSpPr/>
            <p:nvPr/>
          </p:nvSpPr>
          <p:spPr>
            <a:xfrm>
              <a:off x="425415" y="1763411"/>
              <a:ext cx="112243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ANY SOURCE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B1BDA284-F3A5-4E12-9B23-4298843311C7}"/>
                </a:ext>
              </a:extLst>
            </p:cNvPr>
            <p:cNvGrpSpPr/>
            <p:nvPr/>
          </p:nvGrpSpPr>
          <p:grpSpPr>
            <a:xfrm>
              <a:off x="513331" y="2038350"/>
              <a:ext cx="918860" cy="659350"/>
              <a:chOff x="303895" y="1521267"/>
              <a:chExt cx="1219200" cy="874866"/>
            </a:xfrm>
            <a:effectLst/>
          </p:grpSpPr>
          <p:sp>
            <p:nvSpPr>
              <p:cNvPr id="56" name="Rectangle: Rounded Corners 55">
                <a:extLst>
                  <a:ext uri="{FF2B5EF4-FFF2-40B4-BE49-F238E27FC236}">
                    <a16:creationId xmlns="" xmlns:a16="http://schemas.microsoft.com/office/drawing/2014/main" id="{8115A50F-F1B2-45B6-82E7-07C24FA650D9}"/>
                  </a:ext>
                </a:extLst>
              </p:cNvPr>
              <p:cNvSpPr/>
              <p:nvPr/>
            </p:nvSpPr>
            <p:spPr>
              <a:xfrm>
                <a:off x="303895" y="1521267"/>
                <a:ext cx="1219200" cy="849297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64FE0649-D3B8-4040-872C-CA5FE47BAEC3}"/>
                  </a:ext>
                </a:extLst>
              </p:cNvPr>
              <p:cNvSpPr/>
              <p:nvPr/>
            </p:nvSpPr>
            <p:spPr>
              <a:xfrm>
                <a:off x="390015" y="2026801"/>
                <a:ext cx="10658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Relational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="" xmlns:a16="http://schemas.microsoft.com/office/drawing/2014/main" id="{8270A4F7-5D9E-42F7-9A8E-D8C094C0C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352" y="1600283"/>
                <a:ext cx="617986" cy="527625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6A932E2-A68F-4E86-8A20-CDE5E55C5080}"/>
                </a:ext>
              </a:extLst>
            </p:cNvPr>
            <p:cNvGrpSpPr/>
            <p:nvPr/>
          </p:nvGrpSpPr>
          <p:grpSpPr>
            <a:xfrm>
              <a:off x="513331" y="2724151"/>
              <a:ext cx="918860" cy="656645"/>
              <a:chOff x="303895" y="2946141"/>
              <a:chExt cx="1219200" cy="871277"/>
            </a:xfrm>
            <a:effectLst/>
          </p:grpSpPr>
          <p:sp>
            <p:nvSpPr>
              <p:cNvPr id="59" name="Rectangle: Rounded Corners 58">
                <a:extLst>
                  <a:ext uri="{FF2B5EF4-FFF2-40B4-BE49-F238E27FC236}">
                    <a16:creationId xmlns="" xmlns:a16="http://schemas.microsoft.com/office/drawing/2014/main" id="{F8734678-0E13-46B4-A1A6-7128997F8057}"/>
                  </a:ext>
                </a:extLst>
              </p:cNvPr>
              <p:cNvSpPr/>
              <p:nvPr/>
            </p:nvSpPr>
            <p:spPr>
              <a:xfrm>
                <a:off x="303895" y="2946141"/>
                <a:ext cx="1219200" cy="84929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="" xmlns:a16="http://schemas.microsoft.com/office/drawing/2014/main" id="{29D940E1-4670-43B4-9A84-13B3D72A6637}"/>
                  </a:ext>
                </a:extLst>
              </p:cNvPr>
              <p:cNvSpPr/>
              <p:nvPr/>
            </p:nvSpPr>
            <p:spPr>
              <a:xfrm>
                <a:off x="346843" y="3448086"/>
                <a:ext cx="1109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HDFS/Hive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="" xmlns:a16="http://schemas.microsoft.com/office/drawing/2014/main" id="{745B6570-F4A7-4831-BA4A-4E5F798CD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1720" y="3016702"/>
                <a:ext cx="384156" cy="460625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7E56A90F-3D67-4F77-903E-B12E1E49E180}"/>
                </a:ext>
              </a:extLst>
            </p:cNvPr>
            <p:cNvGrpSpPr/>
            <p:nvPr/>
          </p:nvGrpSpPr>
          <p:grpSpPr>
            <a:xfrm>
              <a:off x="513330" y="3409950"/>
              <a:ext cx="918859" cy="649957"/>
              <a:chOff x="295910" y="4442905"/>
              <a:chExt cx="1219200" cy="862403"/>
            </a:xfrm>
            <a:effectLst/>
          </p:grpSpPr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CE89E291-2600-425D-A80F-95B8C49BE137}"/>
                  </a:ext>
                </a:extLst>
              </p:cNvPr>
              <p:cNvSpPr/>
              <p:nvPr/>
            </p:nvSpPr>
            <p:spPr>
              <a:xfrm>
                <a:off x="295910" y="4442905"/>
                <a:ext cx="1219200" cy="84929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51ED8338-DC21-4498-832B-3833DCA82422}"/>
                  </a:ext>
                </a:extLst>
              </p:cNvPr>
              <p:cNvSpPr/>
              <p:nvPr/>
            </p:nvSpPr>
            <p:spPr>
              <a:xfrm>
                <a:off x="401035" y="4935976"/>
                <a:ext cx="993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Cloud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="" xmlns:a16="http://schemas.microsoft.com/office/drawing/2014/main" id="{CCCC818A-2921-4672-9A50-E2C4A9700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383" y="4498840"/>
                <a:ext cx="492719" cy="494125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63">
              <a:extLst>
                <a:ext uri="{FF2B5EF4-FFF2-40B4-BE49-F238E27FC236}">
                  <a16:creationId xmlns="" xmlns:a16="http://schemas.microsoft.com/office/drawing/2014/main" id="{DACD771A-0FC0-674C-AA69-B55E1E400132}"/>
                </a:ext>
              </a:extLst>
            </p:cNvPr>
            <p:cNvSpPr/>
            <p:nvPr/>
          </p:nvSpPr>
          <p:spPr>
            <a:xfrm>
              <a:off x="513330" y="4134027"/>
              <a:ext cx="918859" cy="640080"/>
            </a:xfrm>
            <a:prstGeom prst="roundRect">
              <a:avLst>
                <a:gd name="adj" fmla="val 11691"/>
              </a:avLst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b="1" spc="-45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Streaming </a:t>
              </a:r>
              <a:endParaRPr lang="en-US" sz="1200" b="1" spc="-45" dirty="0" smtClean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200" b="1" spc="-45" dirty="0" smtClean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Mainframe</a:t>
              </a:r>
              <a:endParaRPr lang="en-US" sz="1200" b="1" spc="-45" dirty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200" b="1" spc="-45" dirty="0" smtClean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XML/JSON</a:t>
              </a:r>
              <a:endParaRPr lang="en-US" sz="1200" b="1" spc="-45" dirty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="" xmlns:a16="http://schemas.microsoft.com/office/drawing/2014/main" id="{3372D306-A9D4-7C4E-82D9-4E83430CF3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38387" y="2202412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89" name="Graphic 88">
            <a:extLst>
              <a:ext uri="{FF2B5EF4-FFF2-40B4-BE49-F238E27FC236}">
                <a16:creationId xmlns="" xmlns:a16="http://schemas.microsoft.com/office/drawing/2014/main" id="{3E1A9FD2-DCDC-3F4B-A5E1-F5B339C5C5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51581" y="3196630"/>
            <a:ext cx="565842" cy="56584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1719620" y="628473"/>
            <a:ext cx="5671780" cy="722194"/>
            <a:chOff x="1636942" y="149966"/>
            <a:chExt cx="5671780" cy="722194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42AE16CC-3EF3-49B5-B6E6-CEE576637EE5}"/>
                </a:ext>
              </a:extLst>
            </p:cNvPr>
            <p:cNvGrpSpPr/>
            <p:nvPr/>
          </p:nvGrpSpPr>
          <p:grpSpPr>
            <a:xfrm>
              <a:off x="1636942" y="160983"/>
              <a:ext cx="1592724" cy="711177"/>
              <a:chOff x="1636942" y="94881"/>
              <a:chExt cx="1592724" cy="71117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6B2C7970-1AA8-4E8A-B2CF-1A0CF51F9308}"/>
                  </a:ext>
                </a:extLst>
              </p:cNvPr>
              <p:cNvSpPr/>
              <p:nvPr/>
            </p:nvSpPr>
            <p:spPr>
              <a:xfrm>
                <a:off x="1636942" y="513670"/>
                <a:ext cx="159272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ENGINEERS/IT</a:t>
                </a:r>
              </a:p>
            </p:txBody>
          </p:sp>
          <p:pic>
            <p:nvPicPr>
              <p:cNvPr id="91" name="Picture 2" descr="Image result for data engineers icon">
                <a:extLst>
                  <a:ext uri="{FF2B5EF4-FFF2-40B4-BE49-F238E27FC236}">
                    <a16:creationId xmlns="" xmlns:a16="http://schemas.microsoft.com/office/drawing/2014/main" id="{E1E7A7E9-9E94-42E3-A1FD-75DFA3BDB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57" t="9139" r="7860" b="75064"/>
              <a:stretch/>
            </p:blipFill>
            <p:spPr bwMode="auto">
              <a:xfrm>
                <a:off x="2110525" y="94881"/>
                <a:ext cx="69739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B6027D0C-0C81-4738-95FB-FB7A58FA2BB0}"/>
                </a:ext>
              </a:extLst>
            </p:cNvPr>
            <p:cNvGrpSpPr/>
            <p:nvPr/>
          </p:nvGrpSpPr>
          <p:grpSpPr>
            <a:xfrm>
              <a:off x="3179938" y="149966"/>
              <a:ext cx="1356676" cy="711177"/>
              <a:chOff x="3179938" y="94881"/>
              <a:chExt cx="1356676" cy="711177"/>
            </a:xfrm>
          </p:grpSpPr>
          <p:pic>
            <p:nvPicPr>
              <p:cNvPr id="92" name="Picture 2" descr="Image result for data engineers icon">
                <a:extLst>
                  <a:ext uri="{FF2B5EF4-FFF2-40B4-BE49-F238E27FC236}">
                    <a16:creationId xmlns="" xmlns:a16="http://schemas.microsoft.com/office/drawing/2014/main" id="{051D9CF3-D34E-4C3A-837B-6F7DD97E2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58" t="49565" r="8065" b="32573"/>
              <a:stretch/>
            </p:blipFill>
            <p:spPr bwMode="auto">
              <a:xfrm>
                <a:off x="3613449" y="94881"/>
                <a:ext cx="60059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5F68FADD-F415-43B7-9CEE-7028B08D6676}"/>
                  </a:ext>
                </a:extLst>
              </p:cNvPr>
              <p:cNvSpPr/>
              <p:nvPr/>
            </p:nvSpPr>
            <p:spPr>
              <a:xfrm>
                <a:off x="3179938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ANALYSTS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6E66165-7B80-4DF0-B5B2-D20339E702C7}"/>
                </a:ext>
              </a:extLst>
            </p:cNvPr>
            <p:cNvGrpSpPr/>
            <p:nvPr/>
          </p:nvGrpSpPr>
          <p:grpSpPr>
            <a:xfrm>
              <a:off x="4536614" y="149966"/>
              <a:ext cx="1356676" cy="711177"/>
              <a:chOff x="4536614" y="94881"/>
              <a:chExt cx="1356676" cy="711177"/>
            </a:xfrm>
          </p:grpSpPr>
          <p:pic>
            <p:nvPicPr>
              <p:cNvPr id="93" name="Picture 2" descr="Image result for data engineers icon">
                <a:extLst>
                  <a:ext uri="{FF2B5EF4-FFF2-40B4-BE49-F238E27FC236}">
                    <a16:creationId xmlns="" xmlns:a16="http://schemas.microsoft.com/office/drawing/2014/main" id="{CEDBE39D-1F58-4267-9E4C-23C4D62DE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8" t="48151" r="71503" b="32661"/>
              <a:stretch/>
            </p:blipFill>
            <p:spPr bwMode="auto">
              <a:xfrm>
                <a:off x="4955448" y="94881"/>
                <a:ext cx="47627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F4B57B85-3A99-4CA7-B7E0-A9347D7D82DD}"/>
                  </a:ext>
                </a:extLst>
              </p:cNvPr>
              <p:cNvSpPr/>
              <p:nvPr/>
            </p:nvSpPr>
            <p:spPr>
              <a:xfrm>
                <a:off x="4536614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SCIENTISTS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AF2F335-638F-4568-967E-B2EF50456425}"/>
                </a:ext>
              </a:extLst>
            </p:cNvPr>
            <p:cNvGrpSpPr/>
            <p:nvPr/>
          </p:nvGrpSpPr>
          <p:grpSpPr>
            <a:xfrm>
              <a:off x="5952046" y="149966"/>
              <a:ext cx="1356676" cy="711177"/>
              <a:chOff x="5952046" y="94881"/>
              <a:chExt cx="1356676" cy="711177"/>
            </a:xfrm>
          </p:grpSpPr>
          <p:pic>
            <p:nvPicPr>
              <p:cNvPr id="1026" name="Picture 2" descr="Image result for data engineers icon">
                <a:extLst>
                  <a:ext uri="{FF2B5EF4-FFF2-40B4-BE49-F238E27FC236}">
                    <a16:creationId xmlns="" xmlns:a16="http://schemas.microsoft.com/office/drawing/2014/main" id="{B3E088DB-07BC-4AE0-B36C-2B8024D2E2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831" t="72125" r="10446" b="8180"/>
              <a:stretch/>
            </p:blipFill>
            <p:spPr bwMode="auto">
              <a:xfrm>
                <a:off x="6348894" y="94881"/>
                <a:ext cx="477969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7CE79600-C680-42FE-8934-56B7AD43E981}"/>
                  </a:ext>
                </a:extLst>
              </p:cNvPr>
              <p:cNvSpPr/>
              <p:nvPr/>
            </p:nvSpPr>
            <p:spPr>
              <a:xfrm>
                <a:off x="5952046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PROD OPS</a:t>
                </a:r>
              </a:p>
            </p:txBody>
          </p:sp>
        </p:grpSp>
      </p:grpSp>
      <p:sp>
        <p:nvSpPr>
          <p:cNvPr id="98" name="Title 12">
            <a:extLst>
              <a:ext uri="{FF2B5EF4-FFF2-40B4-BE49-F238E27FC236}">
                <a16:creationId xmlns:a16="http://schemas.microsoft.com/office/drawing/2014/main" xmlns="" id="{9331ADCC-B8F6-CB42-B9E1-D0C28774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25" y="248247"/>
            <a:ext cx="8229600" cy="447393"/>
          </a:xfrm>
        </p:spPr>
        <p:txBody>
          <a:bodyPr>
            <a:noAutofit/>
          </a:bodyPr>
          <a:lstStyle/>
          <a:p>
            <a:r>
              <a:rPr lang="en-US" sz="2400" b="1" dirty="0"/>
              <a:t>Any Source, Any Big Data Platform, Any Analytics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442484" y="4120344"/>
            <a:ext cx="644263" cy="625347"/>
            <a:chOff x="7010400" y="4019550"/>
            <a:chExt cx="762001" cy="809975"/>
          </a:xfrm>
        </p:grpSpPr>
        <p:sp>
          <p:nvSpPr>
            <p:cNvPr id="100" name="Rectangle: Rounded Corners 15">
              <a:extLst>
                <a:ext uri="{FF2B5EF4-FFF2-40B4-BE49-F238E27FC236}">
                  <a16:creationId xmlns:a16="http://schemas.microsoft.com/office/drawing/2014/main" xmlns="" id="{931D328B-AF8B-476B-9FA0-45F4B1422025}"/>
                </a:ext>
              </a:extLst>
            </p:cNvPr>
            <p:cNvSpPr/>
            <p:nvPr/>
          </p:nvSpPr>
          <p:spPr>
            <a:xfrm>
              <a:off x="7010400" y="4019550"/>
              <a:ext cx="703218" cy="790705"/>
            </a:xfrm>
            <a:prstGeom prst="round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xmlns="" id="{AFAE91D6-0CFA-4E0B-97C9-B9B2F2FB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9164" y="4083113"/>
              <a:ext cx="605690" cy="116898"/>
            </a:xfrm>
            <a:prstGeom prst="rect">
              <a:avLst/>
            </a:prstGeom>
          </p:spPr>
        </p:pic>
        <p:pic>
          <p:nvPicPr>
            <p:cNvPr id="102" name="Picture 2" descr="refresh, reload, renew, replicate, replication, sync, update icon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022" y="4252390"/>
              <a:ext cx="319973" cy="31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7010400" y="4550473"/>
              <a:ext cx="762001" cy="27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solidFill>
                    <a:schemeClr val="accent3"/>
                  </a:solidFill>
                </a:rPr>
                <a:t>Replicator</a:t>
              </a:r>
              <a:endParaRPr lang="en-US" sz="8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85080" y="4456154"/>
            <a:ext cx="921813" cy="369332"/>
            <a:chOff x="7693887" y="4963984"/>
            <a:chExt cx="921813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344" y="5103365"/>
              <a:ext cx="189692" cy="14796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93887" y="4963984"/>
              <a:ext cx="921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Exp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  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rt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4" name="Rectangle: Rounded Corners 10">
            <a:extLst>
              <a:ext uri="{FF2B5EF4-FFF2-40B4-BE49-F238E27FC236}">
                <a16:creationId xmlns:a16="http://schemas.microsoft.com/office/drawing/2014/main" xmlns="" id="{940B1E15-1B2E-4991-A2A6-91D6E881763C}"/>
              </a:ext>
            </a:extLst>
          </p:cNvPr>
          <p:cNvSpPr/>
          <p:nvPr/>
        </p:nvSpPr>
        <p:spPr>
          <a:xfrm>
            <a:off x="1840974" y="1885199"/>
            <a:ext cx="5267477" cy="244112"/>
          </a:xfrm>
          <a:prstGeom prst="roundRect">
            <a:avLst>
              <a:gd name="adj" fmla="val 18385"/>
            </a:avLst>
          </a:prstGeom>
          <a:solidFill>
            <a:schemeClr val="accent3"/>
          </a:solidFill>
          <a:ln w="101600">
            <a:noFill/>
          </a:ln>
          <a:effectLst>
            <a:outerShdw blurRad="152400" dist="50800" dir="24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050" b="1" spc="-45" dirty="0">
                <a:solidFill>
                  <a:prstClr val="white"/>
                </a:solidFill>
                <a:latin typeface="Arial" panose="020B0604020202020204" pitchFamily="34" charset="0"/>
                <a:ea typeface="Cooper Hewitt" pitchFamily="50" charset="0"/>
                <a:cs typeface="Arial" panose="020B0604020202020204" pitchFamily="34" charset="0"/>
              </a:rPr>
              <a:t>Platform, Metadata &amp; Data APIs</a:t>
            </a:r>
          </a:p>
        </p:txBody>
      </p:sp>
      <p:sp>
        <p:nvSpPr>
          <p:cNvPr id="105" name="Rectangle: Rounded Corners 10">
            <a:extLst>
              <a:ext uri="{FF2B5EF4-FFF2-40B4-BE49-F238E27FC236}">
                <a16:creationId xmlns:a16="http://schemas.microsoft.com/office/drawing/2014/main" xmlns="" id="{DD19D49A-7033-BB4C-A7A6-1F09B2628883}"/>
              </a:ext>
            </a:extLst>
          </p:cNvPr>
          <p:cNvSpPr/>
          <p:nvPr/>
        </p:nvSpPr>
        <p:spPr>
          <a:xfrm>
            <a:off x="1856887" y="3798084"/>
            <a:ext cx="5251564" cy="207631"/>
          </a:xfrm>
          <a:prstGeom prst="roundRect">
            <a:avLst>
              <a:gd name="adj" fmla="val 18385"/>
            </a:avLst>
          </a:prstGeom>
          <a:solidFill>
            <a:schemeClr val="accent3"/>
          </a:solidFill>
          <a:ln w="101600">
            <a:noFill/>
          </a:ln>
          <a:effectLst>
            <a:outerShdw blurRad="152400" dist="50800" dir="24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200" b="1" spc="-45" dirty="0">
                <a:solidFill>
                  <a:prstClr val="white"/>
                </a:solidFill>
                <a:latin typeface="Arial" panose="020B0604020202020204" pitchFamily="34" charset="0"/>
                <a:ea typeface="Cooper Hewitt" pitchFamily="50" charset="0"/>
                <a:cs typeface="Arial" panose="020B0604020202020204" pitchFamily="34" charset="0"/>
              </a:rPr>
              <a:t>Compute/Storage Independence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543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B52E000-F21F-C449-A664-EAAB7BD06DB4}"/>
              </a:ext>
            </a:extLst>
          </p:cNvPr>
          <p:cNvSpPr/>
          <p:nvPr/>
        </p:nvSpPr>
        <p:spPr>
          <a:xfrm>
            <a:off x="7733242" y="2571749"/>
            <a:ext cx="1324022" cy="190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D085DC7-0F8C-8D41-8125-D9D12615694B}"/>
              </a:ext>
            </a:extLst>
          </p:cNvPr>
          <p:cNvSpPr/>
          <p:nvPr/>
        </p:nvSpPr>
        <p:spPr>
          <a:xfrm>
            <a:off x="76201" y="2571749"/>
            <a:ext cx="1324022" cy="190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9356CE-9004-934F-B3BF-AA2B508F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0"/>
          </a:xfrm>
        </p:spPr>
        <p:txBody>
          <a:bodyPr/>
          <a:lstStyle/>
          <a:p>
            <a:fld id="{8D9BE45B-45E5-5A4C-A793-2ED725F197E5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54EA44-BB7C-9B4E-BA54-B8DD025E0D3D}"/>
              </a:ext>
            </a:extLst>
          </p:cNvPr>
          <p:cNvSpPr/>
          <p:nvPr/>
        </p:nvSpPr>
        <p:spPr>
          <a:xfrm>
            <a:off x="1514429" y="1221164"/>
            <a:ext cx="6134343" cy="5123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1D976229-48AE-D849-961A-B4F0AA328741}"/>
              </a:ext>
            </a:extLst>
          </p:cNvPr>
          <p:cNvSpPr txBox="1">
            <a:spLocks/>
          </p:cNvSpPr>
          <p:nvPr/>
        </p:nvSpPr>
        <p:spPr>
          <a:xfrm>
            <a:off x="3188506" y="1334402"/>
            <a:ext cx="4126694" cy="2859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4"/>
                </a:solidFill>
              </a:rPr>
              <a:t>Autonomous Data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386114-527E-8046-8948-C4BCBB8F509F}"/>
              </a:ext>
            </a:extLst>
          </p:cNvPr>
          <p:cNvSpPr/>
          <p:nvPr/>
        </p:nvSpPr>
        <p:spPr>
          <a:xfrm>
            <a:off x="1637844" y="1838819"/>
            <a:ext cx="1371600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1300" b="1" dirty="0">
                <a:latin typeface="Calibri" charset="0"/>
                <a:ea typeface="Calibri" charset="0"/>
                <a:cs typeface="Calibri" charset="0"/>
              </a:rPr>
              <a:t>DATA INGESTION </a:t>
            </a:r>
            <a:br>
              <a:rPr lang="en-IN" sz="13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IN" sz="1300" b="1" dirty="0">
                <a:latin typeface="Calibri" charset="0"/>
                <a:ea typeface="Calibri" charset="0"/>
                <a:cs typeface="Calibri" charset="0"/>
              </a:rPr>
              <a:t>&amp; SYNC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AA9693-B827-D345-A7A8-F1A0AEF8D59B}"/>
              </a:ext>
            </a:extLst>
          </p:cNvPr>
          <p:cNvSpPr/>
          <p:nvPr/>
        </p:nvSpPr>
        <p:spPr>
          <a:xfrm>
            <a:off x="3054109" y="1838819"/>
            <a:ext cx="1593728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1300" b="1" dirty="0">
                <a:latin typeface="Calibri" charset="0"/>
                <a:cs typeface="Calibri" charset="0"/>
              </a:rPr>
              <a:t>DATA </a:t>
            </a:r>
            <a:br>
              <a:rPr lang="en-IN" sz="1300" b="1" dirty="0">
                <a:latin typeface="Calibri" charset="0"/>
                <a:cs typeface="Calibri" charset="0"/>
              </a:rPr>
            </a:br>
            <a:r>
              <a:rPr lang="en-IN" sz="1300" b="1" dirty="0">
                <a:latin typeface="Calibri" charset="0"/>
                <a:cs typeface="Calibri" charset="0"/>
              </a:rPr>
              <a:t>TRANSFORMATION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B470B4-0F1C-484E-AE68-3968440931BF}"/>
              </a:ext>
            </a:extLst>
          </p:cNvPr>
          <p:cNvSpPr/>
          <p:nvPr/>
        </p:nvSpPr>
        <p:spPr>
          <a:xfrm>
            <a:off x="4628080" y="1838819"/>
            <a:ext cx="1394366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1300" b="1" dirty="0">
                <a:latin typeface="Calibri" charset="0"/>
                <a:cs typeface="Calibri" charset="0"/>
              </a:rPr>
              <a:t>HI-PERF </a:t>
            </a:r>
            <a:br>
              <a:rPr lang="en-IN" sz="1300" b="1" dirty="0">
                <a:latin typeface="Calibri" charset="0"/>
                <a:cs typeface="Calibri" charset="0"/>
              </a:rPr>
            </a:br>
            <a:r>
              <a:rPr lang="en-IN" sz="1300" b="1" dirty="0">
                <a:latin typeface="Calibri" charset="0"/>
                <a:cs typeface="Calibri" charset="0"/>
              </a:rPr>
              <a:t>MODELS</a:t>
            </a:r>
          </a:p>
        </p:txBody>
      </p:sp>
      <p:sp>
        <p:nvSpPr>
          <p:cNvPr id="11" name="Rectangle: Rounded Corners 49">
            <a:extLst>
              <a:ext uri="{FF2B5EF4-FFF2-40B4-BE49-F238E27FC236}">
                <a16:creationId xmlns:a16="http://schemas.microsoft.com/office/drawing/2014/main" xmlns="" id="{19BB23BE-66D9-6448-9DC5-8FACF673EAFE}"/>
              </a:ext>
            </a:extLst>
          </p:cNvPr>
          <p:cNvSpPr/>
          <p:nvPr/>
        </p:nvSpPr>
        <p:spPr>
          <a:xfrm>
            <a:off x="1640600" y="2237391"/>
            <a:ext cx="1371600" cy="2384052"/>
          </a:xfrm>
          <a:prstGeom prst="roundRect">
            <a:avLst>
              <a:gd name="adj" fmla="val 259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Ingestion / CDC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Data Type Conversion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Crawling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Schema Change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Merge</a:t>
            </a:r>
          </a:p>
        </p:txBody>
      </p:sp>
      <p:sp>
        <p:nvSpPr>
          <p:cNvPr id="12" name="Rectangle: Rounded Corners 50">
            <a:extLst>
              <a:ext uri="{FF2B5EF4-FFF2-40B4-BE49-F238E27FC236}">
                <a16:creationId xmlns:a16="http://schemas.microsoft.com/office/drawing/2014/main" xmlns="" id="{20A803C3-A5FF-D74B-8161-54343BB2878E}"/>
              </a:ext>
            </a:extLst>
          </p:cNvPr>
          <p:cNvSpPr/>
          <p:nvPr/>
        </p:nvSpPr>
        <p:spPr>
          <a:xfrm>
            <a:off x="3145769" y="2237391"/>
            <a:ext cx="1371600" cy="2384052"/>
          </a:xfrm>
          <a:prstGeom prst="roundRect">
            <a:avLst>
              <a:gd name="adj" fmla="val 35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Incremental Pipelines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Data Validation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Dependency Management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 </a:t>
            </a:r>
            <a:b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Data Connections</a:t>
            </a:r>
          </a:p>
        </p:txBody>
      </p:sp>
      <p:sp>
        <p:nvSpPr>
          <p:cNvPr id="13" name="Rectangle: Rounded Corners 51">
            <a:extLst>
              <a:ext uri="{FF2B5EF4-FFF2-40B4-BE49-F238E27FC236}">
                <a16:creationId xmlns:a16="http://schemas.microsoft.com/office/drawing/2014/main" xmlns="" id="{E1A8155C-C6C8-E74A-A6DC-095DC2492A38}"/>
              </a:ext>
            </a:extLst>
          </p:cNvPr>
          <p:cNvSpPr/>
          <p:nvPr/>
        </p:nvSpPr>
        <p:spPr>
          <a:xfrm>
            <a:off x="4653694" y="2245097"/>
            <a:ext cx="1371600" cy="2384052"/>
          </a:xfrm>
          <a:prstGeom prst="roundRect">
            <a:avLst>
              <a:gd name="adj" fmla="val 272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optimize data models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create OLAP cubes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maintain </a:t>
            </a:r>
            <a:b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axis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metadata lineage to source</a:t>
            </a: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xmlns="" id="{91986CDF-02EB-2E4E-BF56-A98DB8F71459}"/>
              </a:ext>
            </a:extLst>
          </p:cNvPr>
          <p:cNvSpPr/>
          <p:nvPr/>
        </p:nvSpPr>
        <p:spPr>
          <a:xfrm>
            <a:off x="6158863" y="2245097"/>
            <a:ext cx="1371600" cy="2384052"/>
          </a:xfrm>
          <a:prstGeom prst="roundRect">
            <a:avLst>
              <a:gd name="adj" fmla="val 272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"/>
              </a:lnSpc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  <a:p>
            <a:pPr algn="ctr">
              <a:lnSpc>
                <a:spcPts val="1240"/>
              </a:lnSpc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&amp; Monitoring</a:t>
            </a:r>
          </a:p>
          <a:p>
            <a:pPr algn="ctr">
              <a:lnSpc>
                <a:spcPts val="1240"/>
              </a:lnSpc>
            </a:pP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tolerance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 Workflows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Monitor/</a:t>
            </a:r>
            <a:b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</a:p>
          <a:p>
            <a:pPr algn="ctr">
              <a:lnSpc>
                <a:spcPts val="1240"/>
              </a:lnSpc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40"/>
              </a:lnSpc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Migrate From Dev/Test to Prod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51A4008-0C64-4944-AC7E-1EC9AA8738D1}"/>
              </a:ext>
            </a:extLst>
          </p:cNvPr>
          <p:cNvSpPr/>
          <p:nvPr/>
        </p:nvSpPr>
        <p:spPr>
          <a:xfrm>
            <a:off x="6161622" y="1838819"/>
            <a:ext cx="1362985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1300" b="1" dirty="0">
                <a:latin typeface="Calibri" charset="0"/>
                <a:cs typeface="Calibri" charset="0"/>
              </a:rPr>
              <a:t>PRODUCTION </a:t>
            </a:r>
            <a:br>
              <a:rPr lang="en-IN" sz="1300" b="1" dirty="0">
                <a:latin typeface="Calibri" charset="0"/>
                <a:cs typeface="Calibri" charset="0"/>
              </a:rPr>
            </a:br>
            <a:r>
              <a:rPr lang="en-IN" sz="1300" b="1" dirty="0">
                <a:latin typeface="Calibri" charset="0"/>
                <a:cs typeface="Calibri" charset="0"/>
              </a:rPr>
              <a:t>OPERATIONS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7BB6F0B-B899-8A41-B989-A803317D63E6}"/>
              </a:ext>
            </a:extLst>
          </p:cNvPr>
          <p:cNvGrpSpPr/>
          <p:nvPr/>
        </p:nvGrpSpPr>
        <p:grpSpPr>
          <a:xfrm>
            <a:off x="7935407" y="1581151"/>
            <a:ext cx="881093" cy="971617"/>
            <a:chOff x="8187240" y="1504951"/>
            <a:chExt cx="881093" cy="971616"/>
          </a:xfrm>
        </p:grpSpPr>
        <p:pic>
          <p:nvPicPr>
            <p:cNvPr id="17" name="Picture 8" descr="Image result for business teams icon">
              <a:extLst>
                <a:ext uri="{FF2B5EF4-FFF2-40B4-BE49-F238E27FC236}">
                  <a16:creationId xmlns:a16="http://schemas.microsoft.com/office/drawing/2014/main" xmlns="" id="{D7F3C1B3-DED2-7C42-B61E-5AB458F366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60887" y="1504951"/>
              <a:ext cx="733801" cy="51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2322F21-989C-E340-A524-013311CD57FE}"/>
                </a:ext>
              </a:extLst>
            </p:cNvPr>
            <p:cNvSpPr/>
            <p:nvPr/>
          </p:nvSpPr>
          <p:spPr>
            <a:xfrm>
              <a:off x="8187240" y="1984125"/>
              <a:ext cx="881093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300" b="1" dirty="0">
                  <a:solidFill>
                    <a:schemeClr val="tx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BUSINESS ANALYSTS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8253D0A-2679-4C44-9309-8571354BDFDA}"/>
              </a:ext>
            </a:extLst>
          </p:cNvPr>
          <p:cNvGrpSpPr/>
          <p:nvPr/>
        </p:nvGrpSpPr>
        <p:grpSpPr>
          <a:xfrm>
            <a:off x="136434" y="1657352"/>
            <a:ext cx="1216210" cy="901132"/>
            <a:chOff x="-73210" y="1524368"/>
            <a:chExt cx="1216210" cy="901132"/>
          </a:xfrm>
        </p:grpSpPr>
        <p:pic>
          <p:nvPicPr>
            <p:cNvPr id="20" name="Picture 19" descr="Image result for central team icon">
              <a:extLst>
                <a:ext uri="{FF2B5EF4-FFF2-40B4-BE49-F238E27FC236}">
                  <a16:creationId xmlns:a16="http://schemas.microsoft.com/office/drawing/2014/main" xmlns="" id="{1951658B-38DC-5E4E-B204-DB8B20F16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68" y="1524368"/>
              <a:ext cx="611654" cy="61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AC5DE7C-6577-474E-B4B5-C990C5A991D9}"/>
                </a:ext>
              </a:extLst>
            </p:cNvPr>
            <p:cNvSpPr/>
            <p:nvPr/>
          </p:nvSpPr>
          <p:spPr>
            <a:xfrm>
              <a:off x="-73210" y="2133112"/>
              <a:ext cx="121621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300" b="1" dirty="0">
                  <a:solidFill>
                    <a:schemeClr val="tx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ENTERPRISE IT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9C964FA-9E2B-1841-A6D5-8CC9A5EA8CAC}"/>
              </a:ext>
            </a:extLst>
          </p:cNvPr>
          <p:cNvSpPr/>
          <p:nvPr/>
        </p:nvSpPr>
        <p:spPr>
          <a:xfrm>
            <a:off x="135008" y="2696731"/>
            <a:ext cx="121906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Configure New Data Sources &amp; Authorize Access</a:t>
            </a:r>
          </a:p>
          <a:p>
            <a:pPr algn="ctr"/>
            <a:endParaRPr lang="en-IN" sz="5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Provision &amp;  Manage Platform Infrastructure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373E1C0-D088-6441-BFF8-1EF0589CD4A1}"/>
              </a:ext>
            </a:extLst>
          </p:cNvPr>
          <p:cNvSpPr/>
          <p:nvPr/>
        </p:nvSpPr>
        <p:spPr>
          <a:xfrm>
            <a:off x="7836502" y="3144619"/>
            <a:ext cx="107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Calibri" charset="0"/>
                <a:cs typeface="Calibri" charset="0"/>
              </a:rPr>
              <a:t>Define and Implement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6612E0-6D6D-ED4C-A61B-8C72F070E65E}"/>
              </a:ext>
            </a:extLst>
          </p:cNvPr>
          <p:cNvSpPr/>
          <p:nvPr/>
        </p:nvSpPr>
        <p:spPr>
          <a:xfrm>
            <a:off x="1518482" y="1200150"/>
            <a:ext cx="6124575" cy="3581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9EA567E-E0FE-AC44-A162-124F18DD23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2" y="1368430"/>
            <a:ext cx="1127651" cy="21785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="" xmlns:a16="http://schemas.microsoft.com/office/drawing/2014/main" id="{A1EE11B2-EA10-4640-89EE-4A0A1BEC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670569"/>
          </a:xfrm>
        </p:spPr>
        <p:txBody>
          <a:bodyPr>
            <a:normAutofit fontScale="90000"/>
          </a:bodyPr>
          <a:lstStyle/>
          <a:p>
            <a:r>
              <a:rPr lang="en-US" sz="2800" b="0" dirty="0"/>
              <a:t>What’s Different?  The Level of End-to-End Automation</a:t>
            </a:r>
          </a:p>
        </p:txBody>
      </p:sp>
    </p:spTree>
    <p:extLst>
      <p:ext uri="{BB962C8B-B14F-4D97-AF65-F5344CB8AC3E}">
        <p14:creationId xmlns:p14="http://schemas.microsoft.com/office/powerpoint/2010/main" val="162099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F65561-2C21-9A42-962D-63E9789F22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9051"/>
            <a:ext cx="9143980" cy="52577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C89E4B-3C9F-44B9-8B86-D9E3D112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FA669FC-58F5-F244-B1EF-BE6FDDA8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3987930"/>
            <a:ext cx="8408194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700" b="1" dirty="0">
                <a:latin typeface="+mj-lt"/>
                <a:cs typeface="+mj-cs"/>
              </a:rPr>
              <a:t>The Implementation and Timeline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A2EAA10-076F-46BD-8F0F-B9A2FB77A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891E407-403B-4764-86C9-33A56D3BC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B44F3DF-A3B7-154F-9915-210533DDF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8D9BE45B-45E5-5A4C-A793-2ED725F197E5}" type="slidenum">
              <a:rPr lang="en-US" sz="700">
                <a:solidFill>
                  <a:srgbClr val="FFFFFF"/>
                </a:solidFill>
                <a:latin typeface="+mn-lt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7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9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xplosion 2 18">
            <a:extLst>
              <a:ext uri="{FF2B5EF4-FFF2-40B4-BE49-F238E27FC236}">
                <a16:creationId xmlns="" xmlns:a16="http://schemas.microsoft.com/office/drawing/2014/main" id="{23B48994-F2DA-8940-9C8C-97ABDD2068C8}"/>
              </a:ext>
            </a:extLst>
          </p:cNvPr>
          <p:cNvSpPr/>
          <p:nvPr/>
        </p:nvSpPr>
        <p:spPr>
          <a:xfrm rot="309788">
            <a:off x="5849036" y="3463153"/>
            <a:ext cx="3222936" cy="13716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>
            <a:extLst>
              <a:ext uri="{FF2B5EF4-FFF2-40B4-BE49-F238E27FC236}">
                <a16:creationId xmlns="" xmlns:a16="http://schemas.microsoft.com/office/drawing/2014/main" id="{1CC4770B-73B3-BB42-9B6E-DB9C156619A7}"/>
              </a:ext>
            </a:extLst>
          </p:cNvPr>
          <p:cNvSpPr/>
          <p:nvPr/>
        </p:nvSpPr>
        <p:spPr>
          <a:xfrm rot="309788">
            <a:off x="5805681" y="2249092"/>
            <a:ext cx="3222936" cy="13716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>
            <a:extLst>
              <a:ext uri="{FF2B5EF4-FFF2-40B4-BE49-F238E27FC236}">
                <a16:creationId xmlns="" xmlns:a16="http://schemas.microsoft.com/office/drawing/2014/main" id="{0BC8C056-F33F-BC4A-8183-475275AFC683}"/>
              </a:ext>
            </a:extLst>
          </p:cNvPr>
          <p:cNvSpPr/>
          <p:nvPr/>
        </p:nvSpPr>
        <p:spPr>
          <a:xfrm>
            <a:off x="5862144" y="988223"/>
            <a:ext cx="3222936" cy="13716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="" xmlns:a16="http://schemas.microsoft.com/office/drawing/2014/main" id="{4FDFC429-1881-0E49-95E4-E82831C2D462}"/>
              </a:ext>
            </a:extLst>
          </p:cNvPr>
          <p:cNvSpPr/>
          <p:nvPr/>
        </p:nvSpPr>
        <p:spPr>
          <a:xfrm>
            <a:off x="457200" y="1200150"/>
            <a:ext cx="5562600" cy="1022714"/>
          </a:xfrm>
          <a:prstGeom prst="rightArrow">
            <a:avLst>
              <a:gd name="adj1" fmla="val 7311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1600" dirty="0">
                <a:solidFill>
                  <a:schemeClr val="bg1"/>
                </a:solidFill>
              </a:rPr>
              <a:t>Tech Spend </a:t>
            </a:r>
          </a:p>
          <a:p>
            <a:pPr marL="228600"/>
            <a:r>
              <a:rPr lang="en-US" sz="16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F85DB-ACE3-B94B-B276-1047341A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49E7DC-38DB-964A-A2C0-2C4BE7DB4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11C331-AC2E-5E4F-A81D-D52F78B3FFB0}"/>
              </a:ext>
            </a:extLst>
          </p:cNvPr>
          <p:cNvSpPr/>
          <p:nvPr/>
        </p:nvSpPr>
        <p:spPr>
          <a:xfrm>
            <a:off x="6324600" y="142875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 weeks, 1 data engineer from idea to completion 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="" xmlns:a16="http://schemas.microsoft.com/office/drawing/2014/main" id="{90ADDD7A-5054-A049-B383-91C558C26A2E}"/>
              </a:ext>
            </a:extLst>
          </p:cNvPr>
          <p:cNvSpPr/>
          <p:nvPr/>
        </p:nvSpPr>
        <p:spPr>
          <a:xfrm>
            <a:off x="449317" y="2419350"/>
            <a:ext cx="5562600" cy="1022714"/>
          </a:xfrm>
          <a:prstGeom prst="rightArrow">
            <a:avLst>
              <a:gd name="adj1" fmla="val 7311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1600" dirty="0"/>
              <a:t>Data </a:t>
            </a:r>
          </a:p>
          <a:p>
            <a:pPr marL="228600"/>
            <a:r>
              <a:rPr lang="en-US" sz="1600" dirty="0"/>
              <a:t>Migration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CC3D64D-108C-6943-A64E-B7A358BAAA78}"/>
              </a:ext>
            </a:extLst>
          </p:cNvPr>
          <p:cNvSpPr/>
          <p:nvPr/>
        </p:nvSpPr>
        <p:spPr>
          <a:xfrm>
            <a:off x="1981200" y="2571750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Oracle/HFM – 30K+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ESSBASE – 8 cubes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Infinium/DB2 – 5300+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000CDB-85D0-0A43-B4FE-4778E3026D9A}"/>
              </a:ext>
            </a:extLst>
          </p:cNvPr>
          <p:cNvSpPr/>
          <p:nvPr/>
        </p:nvSpPr>
        <p:spPr>
          <a:xfrm>
            <a:off x="1981200" y="1547396"/>
            <a:ext cx="327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12 Data Sources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="" xmlns:a16="http://schemas.microsoft.com/office/drawing/2014/main" id="{A4CF1AD2-C959-D944-9EF6-4F9DDE523343}"/>
              </a:ext>
            </a:extLst>
          </p:cNvPr>
          <p:cNvSpPr/>
          <p:nvPr/>
        </p:nvSpPr>
        <p:spPr>
          <a:xfrm>
            <a:off x="454573" y="3642820"/>
            <a:ext cx="5562600" cy="1022714"/>
          </a:xfrm>
          <a:prstGeom prst="rightArrow">
            <a:avLst>
              <a:gd name="adj1" fmla="val 7311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1600" dirty="0"/>
              <a:t>Incremental </a:t>
            </a:r>
          </a:p>
          <a:p>
            <a:pPr marL="228600"/>
            <a:r>
              <a:rPr lang="en-US" sz="1600" dirty="0"/>
              <a:t>Data 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8D561E0-E92E-1F42-9436-98090F1A263F}"/>
              </a:ext>
            </a:extLst>
          </p:cNvPr>
          <p:cNvSpPr/>
          <p:nvPr/>
        </p:nvSpPr>
        <p:spPr>
          <a:xfrm>
            <a:off x="1977259" y="386715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Required to support final systems retirement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3A4B248-D163-ED4E-A47B-C21D195583ED}"/>
              </a:ext>
            </a:extLst>
          </p:cNvPr>
          <p:cNvSpPr/>
          <p:nvPr/>
        </p:nvSpPr>
        <p:spPr>
          <a:xfrm>
            <a:off x="6477000" y="4019550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0 incremental effort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CF951A4-F798-E046-9360-F4C5A053EB2C}"/>
              </a:ext>
            </a:extLst>
          </p:cNvPr>
          <p:cNvSpPr/>
          <p:nvPr/>
        </p:nvSpPr>
        <p:spPr>
          <a:xfrm>
            <a:off x="6314089" y="2705243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 weeks, 1 data engineer from idea to completion  </a:t>
            </a:r>
          </a:p>
        </p:txBody>
      </p:sp>
    </p:spTree>
    <p:extLst>
      <p:ext uri="{BB962C8B-B14F-4D97-AF65-F5344CB8AC3E}">
        <p14:creationId xmlns:p14="http://schemas.microsoft.com/office/powerpoint/2010/main" val="834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40202" y="911090"/>
            <a:ext cx="4933951" cy="3061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EF497F1-0DF2-9F4C-AC32-D9B8D1AB5698}"/>
              </a:ext>
            </a:extLst>
          </p:cNvPr>
          <p:cNvGrpSpPr/>
          <p:nvPr/>
        </p:nvGrpSpPr>
        <p:grpSpPr>
          <a:xfrm>
            <a:off x="1828800" y="2819754"/>
            <a:ext cx="4457699" cy="590196"/>
            <a:chOff x="2209799" y="1668686"/>
            <a:chExt cx="4457699" cy="590196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08559B84-E8EC-404F-8C4E-26499D33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9" y="1668686"/>
              <a:ext cx="792375" cy="217264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7228E35-A3F3-A74F-BE8C-6FDFE108EC5E}"/>
                </a:ext>
              </a:extLst>
            </p:cNvPr>
            <p:cNvSpPr/>
            <p:nvPr/>
          </p:nvSpPr>
          <p:spPr>
            <a:xfrm>
              <a:off x="2209799" y="1885950"/>
              <a:ext cx="4457699" cy="372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Orchestration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Fault-tolerant workflows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1955D2-9624-C649-B4F4-0C033C0F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67" y="212151"/>
            <a:ext cx="6248400" cy="857250"/>
          </a:xfrm>
        </p:spPr>
        <p:txBody>
          <a:bodyPr>
            <a:noAutofit/>
          </a:bodyPr>
          <a:lstStyle/>
          <a:p>
            <a:r>
              <a:rPr lang="en-US" sz="2400" dirty="0"/>
              <a:t>Use Case Logical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7F4562-429B-B54D-BC81-BAE67B82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3" name="Rounded Rectangle 2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143154" y="1408455"/>
            <a:ext cx="1228445" cy="8516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Oracle/DB2/ESSBASE</a:t>
            </a:r>
            <a:endParaRPr lang="en-US" sz="900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448A1A-A2C7-0947-AEDC-55A6C5C1C627}"/>
              </a:ext>
            </a:extLst>
          </p:cNvPr>
          <p:cNvSpPr/>
          <p:nvPr/>
        </p:nvSpPr>
        <p:spPr>
          <a:xfrm>
            <a:off x="1752600" y="1123950"/>
            <a:ext cx="4701543" cy="231148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="" xmlns:a16="http://schemas.microsoft.com/office/drawing/2014/main" id="{DDB7E585-7B36-9845-AC99-AC2890FE65ED}"/>
              </a:ext>
            </a:extLst>
          </p:cNvPr>
          <p:cNvSpPr/>
          <p:nvPr/>
        </p:nvSpPr>
        <p:spPr>
          <a:xfrm>
            <a:off x="1371600" y="1585910"/>
            <a:ext cx="228600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5670DEF-81A3-4B4C-80FC-39B4275D0A7F}"/>
              </a:ext>
            </a:extLst>
          </p:cNvPr>
          <p:cNvGrpSpPr/>
          <p:nvPr/>
        </p:nvGrpSpPr>
        <p:grpSpPr>
          <a:xfrm>
            <a:off x="1847849" y="1299823"/>
            <a:ext cx="1371601" cy="1447270"/>
            <a:chOff x="2209799" y="1668686"/>
            <a:chExt cx="1371601" cy="1447270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15023733-9EF6-3148-AA38-6A0ACCC5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9" y="1668686"/>
              <a:ext cx="792375" cy="21726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50BE1E8-6417-854E-8068-C59E2F96D3C3}"/>
                </a:ext>
              </a:extLst>
            </p:cNvPr>
            <p:cNvSpPr/>
            <p:nvPr/>
          </p:nvSpPr>
          <p:spPr>
            <a:xfrm>
              <a:off x="2209800" y="1885950"/>
              <a:ext cx="1371600" cy="1230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Synchronized Data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From Source Systems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5CAB8C2-1EE4-3C4E-A598-7260090C1A23}"/>
              </a:ext>
            </a:extLst>
          </p:cNvPr>
          <p:cNvGrpSpPr/>
          <p:nvPr/>
        </p:nvGrpSpPr>
        <p:grpSpPr>
          <a:xfrm>
            <a:off x="3409949" y="1299823"/>
            <a:ext cx="1371601" cy="1447270"/>
            <a:chOff x="2209799" y="1668686"/>
            <a:chExt cx="1371601" cy="1447270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1DD7570F-9E5E-014F-A8FB-407E1F069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9" y="1668686"/>
              <a:ext cx="792375" cy="217264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0C49595-6F9F-8C46-99FA-79DC0336BA2D}"/>
                </a:ext>
              </a:extLst>
            </p:cNvPr>
            <p:cNvSpPr/>
            <p:nvPr/>
          </p:nvSpPr>
          <p:spPr>
            <a:xfrm>
              <a:off x="2209800" y="1885950"/>
              <a:ext cx="1371600" cy="1230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Data Transformations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Combine, aggregate and cleanse data, for downstream analytics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0628F9C-03A4-E648-BBAC-37B61EA7958C}"/>
              </a:ext>
            </a:extLst>
          </p:cNvPr>
          <p:cNvGrpSpPr/>
          <p:nvPr/>
        </p:nvGrpSpPr>
        <p:grpSpPr>
          <a:xfrm>
            <a:off x="4933948" y="1299823"/>
            <a:ext cx="1371601" cy="770847"/>
            <a:chOff x="2209799" y="1668686"/>
            <a:chExt cx="1371601" cy="77084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D68C718-4AEB-374C-8A3C-20A2CEE8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9" y="1668686"/>
              <a:ext cx="792375" cy="21726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11514617-D4FC-4544-B076-A990AA64A93F}"/>
                </a:ext>
              </a:extLst>
            </p:cNvPr>
            <p:cNvSpPr/>
            <p:nvPr/>
          </p:nvSpPr>
          <p:spPr>
            <a:xfrm>
              <a:off x="2209800" y="1885951"/>
              <a:ext cx="1371600" cy="553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Optimized Data Models</a:t>
              </a:r>
            </a:p>
          </p:txBody>
        </p:sp>
      </p:grpSp>
      <p:pic>
        <p:nvPicPr>
          <p:cNvPr id="29" name="Picture 2" descr="Image result for data engineers icon">
            <a:extLst>
              <a:ext uri="{FF2B5EF4-FFF2-40B4-BE49-F238E27FC236}">
                <a16:creationId xmlns="" xmlns:a16="http://schemas.microsoft.com/office/drawing/2014/main" id="{F37C8989-EC58-0445-8413-401050B01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8" t="49565" r="8065" b="32573"/>
          <a:stretch/>
        </p:blipFill>
        <p:spPr bwMode="auto">
          <a:xfrm>
            <a:off x="8218169" y="1276350"/>
            <a:ext cx="601083" cy="3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ata engineers icon">
            <a:extLst>
              <a:ext uri="{FF2B5EF4-FFF2-40B4-BE49-F238E27FC236}">
                <a16:creationId xmlns="" xmlns:a16="http://schemas.microsoft.com/office/drawing/2014/main" id="{0EE84324-7A9E-684E-8329-2FA60A82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8" t="49565" r="8065" b="32573"/>
          <a:stretch/>
        </p:blipFill>
        <p:spPr bwMode="auto">
          <a:xfrm>
            <a:off x="8218168" y="1768223"/>
            <a:ext cx="601083" cy="3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data engineers icon">
            <a:extLst>
              <a:ext uri="{FF2B5EF4-FFF2-40B4-BE49-F238E27FC236}">
                <a16:creationId xmlns="" xmlns:a16="http://schemas.microsoft.com/office/drawing/2014/main" id="{5F119A0A-DDFF-704A-907E-ACCD68E7B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8" t="49565" r="8065" b="32573"/>
          <a:stretch/>
        </p:blipFill>
        <p:spPr bwMode="auto">
          <a:xfrm>
            <a:off x="8218167" y="2260097"/>
            <a:ext cx="601083" cy="3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A7E42D4-B997-0945-95C0-3510D8545ECC}"/>
              </a:ext>
            </a:extLst>
          </p:cNvPr>
          <p:cNvSpPr txBox="1"/>
          <p:nvPr/>
        </p:nvSpPr>
        <p:spPr>
          <a:xfrm>
            <a:off x="8141967" y="2663698"/>
            <a:ext cx="773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Analysts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Data Scientists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="" xmlns:a16="http://schemas.microsoft.com/office/drawing/2014/main" id="{6FAA6588-2D4A-F944-B0B1-3405E9887858}"/>
              </a:ext>
            </a:extLst>
          </p:cNvPr>
          <p:cNvSpPr/>
          <p:nvPr/>
        </p:nvSpPr>
        <p:spPr>
          <a:xfrm>
            <a:off x="6585963" y="1950204"/>
            <a:ext cx="1567814" cy="533400"/>
          </a:xfrm>
          <a:prstGeom prst="rightArrow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832AFF9-4F02-8643-8D44-C12F58B37B3E}"/>
              </a:ext>
            </a:extLst>
          </p:cNvPr>
          <p:cNvSpPr txBox="1"/>
          <p:nvPr/>
        </p:nvSpPr>
        <p:spPr>
          <a:xfrm>
            <a:off x="1239970" y="403955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Tech Spend Analytics from 60+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Migration from Oracle/DB2/ESSBASE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OLAP Data Models (Cubes)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72F84C90-842D-184A-911F-A0E108F68DCA}"/>
              </a:ext>
            </a:extLst>
          </p:cNvPr>
          <p:cNvSpPr/>
          <p:nvPr/>
        </p:nvSpPr>
        <p:spPr>
          <a:xfrm>
            <a:off x="143154" y="2393933"/>
            <a:ext cx="1228445" cy="8516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SFTP/Files</a:t>
            </a:r>
            <a:endParaRPr lang="en-US" sz="900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="" xmlns:a16="http://schemas.microsoft.com/office/drawing/2014/main" id="{71ECC1FC-A192-A144-8C7B-BEE8869C2FB7}"/>
              </a:ext>
            </a:extLst>
          </p:cNvPr>
          <p:cNvSpPr/>
          <p:nvPr/>
        </p:nvSpPr>
        <p:spPr>
          <a:xfrm>
            <a:off x="1371600" y="2510678"/>
            <a:ext cx="228600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A686DE9-BDFD-A24D-81D5-1A249049EDE9}"/>
              </a:ext>
            </a:extLst>
          </p:cNvPr>
          <p:cNvSpPr/>
          <p:nvPr/>
        </p:nvSpPr>
        <p:spPr>
          <a:xfrm>
            <a:off x="4928235" y="2203034"/>
            <a:ext cx="1371600" cy="54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Cubes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="" xmlns:a16="http://schemas.microsoft.com/office/drawing/2014/main" id="{341B4FE6-C940-5A4B-86EC-0CA808072FC9}"/>
              </a:ext>
            </a:extLst>
          </p:cNvPr>
          <p:cNvSpPr/>
          <p:nvPr/>
        </p:nvSpPr>
        <p:spPr>
          <a:xfrm>
            <a:off x="1752600" y="3502737"/>
            <a:ext cx="4701543" cy="304800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1176" y="3502226"/>
            <a:ext cx="381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 Azure </a:t>
            </a:r>
            <a:r>
              <a:rPr lang="en-US" sz="16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HDInsights</a:t>
            </a:r>
            <a:r>
              <a:rPr lang="en-US" sz="16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v3.6 </a:t>
            </a:r>
            <a:r>
              <a:rPr lang="en-US" sz="16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HBase</a:t>
            </a:r>
            <a:endParaRPr lang="en-US" sz="16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6802868" y="1030966"/>
            <a:ext cx="1228445" cy="8516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Export</a:t>
            </a:r>
          </a:p>
          <a:p>
            <a:pPr algn="ctr"/>
            <a:r>
              <a:rPr lang="en-US" sz="1200" b="1" dirty="0"/>
              <a:t>To</a:t>
            </a:r>
          </a:p>
          <a:p>
            <a:pPr algn="ctr"/>
            <a:r>
              <a:rPr lang="en-US" sz="1200" b="1" dirty="0"/>
              <a:t>External</a:t>
            </a:r>
            <a:endParaRPr lang="en-US" sz="9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="" xmlns:a16="http://schemas.microsoft.com/office/drawing/2014/main" id="{22FA7781-32EE-5E4E-9A90-93BC2F39DADF}"/>
              </a:ext>
            </a:extLst>
          </p:cNvPr>
          <p:cNvSpPr/>
          <p:nvPr/>
        </p:nvSpPr>
        <p:spPr>
          <a:xfrm>
            <a:off x="6810380" y="2510679"/>
            <a:ext cx="979169" cy="13586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6" name="Right Arrow 45">
            <a:extLst>
              <a:ext uri="{FF2B5EF4-FFF2-40B4-BE49-F238E27FC236}">
                <a16:creationId xmlns="" xmlns:a16="http://schemas.microsoft.com/office/drawing/2014/main" id="{830EB94A-B3D9-6E46-89CD-5F61DF75A5FC}"/>
              </a:ext>
            </a:extLst>
          </p:cNvPr>
          <p:cNvSpPr/>
          <p:nvPr/>
        </p:nvSpPr>
        <p:spPr>
          <a:xfrm>
            <a:off x="6581780" y="2876550"/>
            <a:ext cx="228600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>
            <a:extLst>
              <a:ext uri="{FF2B5EF4-FFF2-40B4-BE49-F238E27FC236}">
                <a16:creationId xmlns="" xmlns:a16="http://schemas.microsoft.com/office/drawing/2014/main" id="{830EB94A-B3D9-6E46-89CD-5F61DF75A5FC}"/>
              </a:ext>
            </a:extLst>
          </p:cNvPr>
          <p:cNvSpPr/>
          <p:nvPr/>
        </p:nvSpPr>
        <p:spPr>
          <a:xfrm>
            <a:off x="6581780" y="1225287"/>
            <a:ext cx="228600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15">
            <a:extLst>
              <a:ext uri="{FF2B5EF4-FFF2-40B4-BE49-F238E27FC236}">
                <a16:creationId xmlns="" xmlns:a16="http://schemas.microsoft.com/office/drawing/2014/main" id="{931D328B-AF8B-476B-9FA0-45F4B1422025}"/>
              </a:ext>
            </a:extLst>
          </p:cNvPr>
          <p:cNvSpPr/>
          <p:nvPr/>
        </p:nvSpPr>
        <p:spPr>
          <a:xfrm>
            <a:off x="7010400" y="3241803"/>
            <a:ext cx="594563" cy="610469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AFAE91D6-0CFA-4E0B-97C9-B9B2F2FB3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1629" y="3290877"/>
            <a:ext cx="512104" cy="90252"/>
          </a:xfrm>
          <a:prstGeom prst="rect">
            <a:avLst/>
          </a:prstGeom>
        </p:spPr>
      </p:pic>
      <p:pic>
        <p:nvPicPr>
          <p:cNvPr id="52" name="Picture 2" descr="refresh, reload, renew, replicate, replication, sync, updat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14" y="3421569"/>
            <a:ext cx="270533" cy="2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0400" y="3651706"/>
            <a:ext cx="6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Replicator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1479" y="2681019"/>
            <a:ext cx="73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 Cluster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832AFF9-4F02-8643-8D44-C12F58B37B3E}"/>
              </a:ext>
            </a:extLst>
          </p:cNvPr>
          <p:cNvSpPr txBox="1"/>
          <p:nvPr/>
        </p:nvSpPr>
        <p:spPr>
          <a:xfrm>
            <a:off x="5013377" y="4042035"/>
            <a:ext cx="3724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 historical reporting for SEC, FCC and 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* Synchronize Primary Cluster to DR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16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1078" y="1174378"/>
            <a:ext cx="1279714" cy="2897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1955D2-9624-C649-B4F4-0C033C0F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56861"/>
            <a:ext cx="6248400" cy="857250"/>
          </a:xfrm>
        </p:spPr>
        <p:txBody>
          <a:bodyPr>
            <a:noAutofit/>
          </a:bodyPr>
          <a:lstStyle/>
          <a:p>
            <a:r>
              <a:rPr lang="en-US" sz="2400" dirty="0"/>
              <a:t>Production Physical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7F4562-429B-B54D-BC81-BAE67B82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="" xmlns:a16="http://schemas.microsoft.com/office/drawing/2014/main" id="{341B4FE6-C940-5A4B-86EC-0CA808072FC9}"/>
              </a:ext>
            </a:extLst>
          </p:cNvPr>
          <p:cNvSpPr/>
          <p:nvPr/>
        </p:nvSpPr>
        <p:spPr>
          <a:xfrm>
            <a:off x="2345081" y="895350"/>
            <a:ext cx="4701543" cy="3572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7521" y="4100895"/>
            <a:ext cx="381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 Azure </a:t>
            </a:r>
            <a:r>
              <a:rPr lang="en-US" sz="1600" dirty="0" err="1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HDInsights</a:t>
            </a:r>
            <a:r>
              <a:rPr lang="en-US" sz="16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v3.6 </a:t>
            </a:r>
            <a:r>
              <a:rPr lang="en-US" sz="1600" dirty="0" err="1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HBase</a:t>
            </a:r>
            <a:endParaRPr lang="en-US" sz="16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7412469" y="1186708"/>
            <a:ext cx="1042462" cy="8516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Export</a:t>
            </a:r>
          </a:p>
          <a:p>
            <a:pPr algn="ctr"/>
            <a:r>
              <a:rPr lang="en-US" sz="1200" b="1" dirty="0"/>
              <a:t>To</a:t>
            </a:r>
          </a:p>
          <a:p>
            <a:pPr algn="ctr"/>
            <a:r>
              <a:rPr lang="en-US" sz="1200" b="1" dirty="0"/>
              <a:t>External</a:t>
            </a:r>
            <a:endParaRPr lang="en-US" sz="9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="" xmlns:a16="http://schemas.microsoft.com/office/drawing/2014/main" id="{22FA7781-32EE-5E4E-9A90-93BC2F39DADF}"/>
              </a:ext>
            </a:extLst>
          </p:cNvPr>
          <p:cNvSpPr/>
          <p:nvPr/>
        </p:nvSpPr>
        <p:spPr>
          <a:xfrm>
            <a:off x="7406733" y="2433409"/>
            <a:ext cx="979169" cy="17996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ight Arrow 31">
            <a:extLst>
              <a:ext uri="{FF2B5EF4-FFF2-40B4-BE49-F238E27FC236}">
                <a16:creationId xmlns="" xmlns:a16="http://schemas.microsoft.com/office/drawing/2014/main" id="{830EB94A-B3D9-6E46-89CD-5F61DF75A5FC}"/>
              </a:ext>
            </a:extLst>
          </p:cNvPr>
          <p:cNvSpPr/>
          <p:nvPr/>
        </p:nvSpPr>
        <p:spPr>
          <a:xfrm>
            <a:off x="7065373" y="1352550"/>
            <a:ext cx="354607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15">
            <a:extLst>
              <a:ext uri="{FF2B5EF4-FFF2-40B4-BE49-F238E27FC236}">
                <a16:creationId xmlns="" xmlns:a16="http://schemas.microsoft.com/office/drawing/2014/main" id="{931D328B-AF8B-476B-9FA0-45F4B1422025}"/>
              </a:ext>
            </a:extLst>
          </p:cNvPr>
          <p:cNvSpPr/>
          <p:nvPr/>
        </p:nvSpPr>
        <p:spPr>
          <a:xfrm>
            <a:off x="7606045" y="3557060"/>
            <a:ext cx="594563" cy="610469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AFAE91D6-0CFA-4E0B-97C9-B9B2F2FB3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7274" y="3606134"/>
            <a:ext cx="512104" cy="90252"/>
          </a:xfrm>
          <a:prstGeom prst="rect">
            <a:avLst/>
          </a:prstGeom>
        </p:spPr>
      </p:pic>
      <p:pic>
        <p:nvPicPr>
          <p:cNvPr id="52" name="Picture 2" descr="refresh, reload, renew, replicate, replication, sync, upda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59" y="3736826"/>
            <a:ext cx="270533" cy="2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606045" y="3966963"/>
            <a:ext cx="6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Replicator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6300" y="2636191"/>
            <a:ext cx="959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</a:t>
            </a:r>
            <a:r>
              <a:rPr lang="en-US" sz="1200" dirty="0" err="1">
                <a:solidFill>
                  <a:schemeClr val="bg1"/>
                </a:solidFill>
              </a:rPr>
              <a:t>HDInsights</a:t>
            </a:r>
            <a:r>
              <a:rPr lang="en-US" sz="1200" dirty="0">
                <a:solidFill>
                  <a:schemeClr val="bg1"/>
                </a:solidFill>
              </a:rPr>
              <a:t> v3.6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DR</a:t>
            </a:r>
          </a:p>
        </p:txBody>
      </p:sp>
      <p:sp>
        <p:nvSpPr>
          <p:cNvPr id="56" name="Rectangle: Rounded Corners 15">
            <a:extLst>
              <a:ext uri="{FF2B5EF4-FFF2-40B4-BE49-F238E27FC236}">
                <a16:creationId xmlns="" xmlns:a16="http://schemas.microsoft.com/office/drawing/2014/main" id="{931D328B-AF8B-476B-9FA0-45F4B1422025}"/>
              </a:ext>
            </a:extLst>
          </p:cNvPr>
          <p:cNvSpPr/>
          <p:nvPr/>
        </p:nvSpPr>
        <p:spPr>
          <a:xfrm>
            <a:off x="2914349" y="1342892"/>
            <a:ext cx="1066330" cy="114300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AFAE91D6-0CFA-4E0B-97C9-B9B2F2FB3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549" y="1502645"/>
            <a:ext cx="918442" cy="17725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894609" y="1723893"/>
            <a:ext cx="110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continuous</a:t>
            </a:r>
          </a:p>
          <a:p>
            <a:pPr algn="ctr"/>
            <a:r>
              <a:rPr lang="en-US" sz="1050" dirty="0" err="1"/>
              <a:t>cdc</a:t>
            </a:r>
            <a:r>
              <a:rPr lang="en-US" sz="1050" dirty="0"/>
              <a:t>/merge</a:t>
            </a:r>
          </a:p>
          <a:p>
            <a:pPr algn="ctr"/>
            <a:r>
              <a:rPr lang="en-US" sz="1050" dirty="0"/>
              <a:t>transformations</a:t>
            </a:r>
          </a:p>
          <a:p>
            <a:pPr algn="ctr"/>
            <a:r>
              <a:rPr lang="en-US" sz="1050" dirty="0"/>
              <a:t>workflow</a:t>
            </a:r>
          </a:p>
        </p:txBody>
      </p:sp>
      <p:sp>
        <p:nvSpPr>
          <p:cNvPr id="71" name="Oval 70"/>
          <p:cNvSpPr/>
          <p:nvPr/>
        </p:nvSpPr>
        <p:spPr>
          <a:xfrm>
            <a:off x="4985375" y="1344214"/>
            <a:ext cx="842711" cy="2514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012801" y="1290343"/>
            <a:ext cx="4143012" cy="220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9" idx="2"/>
          </p:cNvCxnSpPr>
          <p:nvPr/>
        </p:nvCxnSpPr>
        <p:spPr>
          <a:xfrm flipV="1">
            <a:off x="2000866" y="3929698"/>
            <a:ext cx="4154947" cy="5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76618" y="1090382"/>
            <a:ext cx="78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60693" y="3901221"/>
            <a:ext cx="78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32611" y="1750819"/>
            <a:ext cx="9347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 Lake</a:t>
            </a:r>
          </a:p>
          <a:p>
            <a:pPr algn="ctr"/>
            <a:r>
              <a:rPr lang="en-US" sz="1050" dirty="0"/>
              <a:t>Services</a:t>
            </a:r>
          </a:p>
          <a:p>
            <a:pPr algn="ctr"/>
            <a:endParaRPr lang="en-US" sz="900" dirty="0"/>
          </a:p>
          <a:p>
            <a:pPr algn="ctr"/>
            <a:r>
              <a:rPr lang="en-US" sz="1000" dirty="0" err="1"/>
              <a:t>hdfs</a:t>
            </a:r>
            <a:endParaRPr lang="en-US" sz="1000" dirty="0"/>
          </a:p>
          <a:p>
            <a:pPr algn="ctr"/>
            <a:r>
              <a:rPr lang="en-US" sz="1000" dirty="0"/>
              <a:t>map-reduce</a:t>
            </a:r>
          </a:p>
          <a:p>
            <a:pPr algn="ctr"/>
            <a:r>
              <a:rPr lang="en-US" sz="1000" dirty="0" err="1"/>
              <a:t>hbase</a:t>
            </a:r>
            <a:endParaRPr lang="en-US" sz="1000" dirty="0"/>
          </a:p>
          <a:p>
            <a:pPr algn="ctr"/>
            <a:r>
              <a:rPr lang="en-US" sz="1000" dirty="0"/>
              <a:t>yarn</a:t>
            </a:r>
          </a:p>
          <a:p>
            <a:pPr algn="ctr"/>
            <a:r>
              <a:rPr lang="en-US" sz="1000" dirty="0"/>
              <a:t>spark</a:t>
            </a:r>
          </a:p>
          <a:p>
            <a:pPr algn="ctr"/>
            <a:r>
              <a:rPr lang="en-US" sz="1000" dirty="0"/>
              <a:t>Hive</a:t>
            </a:r>
          </a:p>
          <a:p>
            <a:pPr algn="ctr"/>
            <a:endParaRPr lang="en-US" sz="1000" dirty="0"/>
          </a:p>
          <a:p>
            <a:pPr algn="ctr"/>
            <a:r>
              <a:rPr lang="en-US" sz="1200" dirty="0"/>
              <a:t>ADLS</a:t>
            </a:r>
          </a:p>
          <a:p>
            <a:pPr algn="ctr"/>
            <a:r>
              <a:rPr lang="en-US" sz="1200" dirty="0"/>
              <a:t>BLOB</a:t>
            </a:r>
          </a:p>
        </p:txBody>
      </p:sp>
      <p:sp>
        <p:nvSpPr>
          <p:cNvPr id="77" name="Right Arrow 76"/>
          <p:cNvSpPr/>
          <p:nvPr/>
        </p:nvSpPr>
        <p:spPr>
          <a:xfrm>
            <a:off x="3033706" y="2479590"/>
            <a:ext cx="1894641" cy="7619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966077" y="2538517"/>
            <a:ext cx="98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orchestration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55883" y="2263877"/>
            <a:ext cx="98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752754" y="1247538"/>
            <a:ext cx="1228445" cy="5032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Oracle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72F84C90-842D-184A-911F-A0E108F68DCA}"/>
              </a:ext>
            </a:extLst>
          </p:cNvPr>
          <p:cNvSpPr/>
          <p:nvPr/>
        </p:nvSpPr>
        <p:spPr>
          <a:xfrm>
            <a:off x="752754" y="1733550"/>
            <a:ext cx="1228445" cy="4658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DB2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6155813" y="1029679"/>
            <a:ext cx="584781" cy="46675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87959" y="1170990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DN1</a:t>
            </a:r>
          </a:p>
        </p:txBody>
      </p:sp>
      <p:sp>
        <p:nvSpPr>
          <p:cNvPr id="85" name="Flowchart: Magnetic Disk 84"/>
          <p:cNvSpPr/>
          <p:nvPr/>
        </p:nvSpPr>
        <p:spPr>
          <a:xfrm>
            <a:off x="6164873" y="1496433"/>
            <a:ext cx="584781" cy="46675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197019" y="1637744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DN2</a:t>
            </a:r>
          </a:p>
        </p:txBody>
      </p:sp>
      <p:sp>
        <p:nvSpPr>
          <p:cNvPr id="87" name="Flowchart: Magnetic Disk 86"/>
          <p:cNvSpPr/>
          <p:nvPr/>
        </p:nvSpPr>
        <p:spPr>
          <a:xfrm>
            <a:off x="6164873" y="3159270"/>
            <a:ext cx="584781" cy="46675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197019" y="3300581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DN3</a:t>
            </a:r>
          </a:p>
        </p:txBody>
      </p:sp>
      <p:sp>
        <p:nvSpPr>
          <p:cNvPr id="89" name="Flowchart: Magnetic Disk 88"/>
          <p:cNvSpPr/>
          <p:nvPr/>
        </p:nvSpPr>
        <p:spPr>
          <a:xfrm>
            <a:off x="6155813" y="3696321"/>
            <a:ext cx="584781" cy="46675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187959" y="3837632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DNx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76469" y="1324147"/>
            <a:ext cx="94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</a:rPr>
              <a:t>EDGE NODE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6156365" y="2113893"/>
            <a:ext cx="601796" cy="446253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73380" y="2174763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MN1</a:t>
            </a:r>
          </a:p>
        </p:txBody>
      </p:sp>
      <p:sp>
        <p:nvSpPr>
          <p:cNvPr id="94" name="Flowchart: Alternate Process 93"/>
          <p:cNvSpPr/>
          <p:nvPr/>
        </p:nvSpPr>
        <p:spPr>
          <a:xfrm>
            <a:off x="6156365" y="2562311"/>
            <a:ext cx="601796" cy="446253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173380" y="2623181"/>
            <a:ext cx="58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MN2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="" xmlns:a16="http://schemas.microsoft.com/office/drawing/2014/main" id="{830EB94A-B3D9-6E46-89CD-5F61DF75A5FC}"/>
              </a:ext>
            </a:extLst>
          </p:cNvPr>
          <p:cNvSpPr/>
          <p:nvPr/>
        </p:nvSpPr>
        <p:spPr>
          <a:xfrm>
            <a:off x="7065373" y="3105150"/>
            <a:ext cx="354607" cy="533400"/>
          </a:xfrm>
          <a:prstGeom prst="rightArrow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762000" y="2190750"/>
            <a:ext cx="1228445" cy="5032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ESSBASE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="" xmlns:a16="http://schemas.microsoft.com/office/drawing/2014/main" id="{CC5BC122-916D-2D41-8224-47CF840FBC83}"/>
              </a:ext>
            </a:extLst>
          </p:cNvPr>
          <p:cNvSpPr/>
          <p:nvPr/>
        </p:nvSpPr>
        <p:spPr>
          <a:xfrm>
            <a:off x="757737" y="2647950"/>
            <a:ext cx="1228445" cy="11868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Other Data Sources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-SFDC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-</a:t>
            </a:r>
            <a:r>
              <a:rPr lang="en-US" sz="1200" b="1" dirty="0" err="1">
                <a:solidFill>
                  <a:srgbClr val="0070C0"/>
                </a:solidFill>
              </a:rPr>
              <a:t>RestAPI</a:t>
            </a:r>
            <a:endParaRPr lang="en-US" sz="1200" b="1" dirty="0">
              <a:solidFill>
                <a:srgbClr val="0070C0"/>
              </a:solidFill>
            </a:endParaRP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-Files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-Excel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55" name="Rectangle: Rounded Corners 15">
            <a:extLst>
              <a:ext uri="{FF2B5EF4-FFF2-40B4-BE49-F238E27FC236}">
                <a16:creationId xmlns="" xmlns:a16="http://schemas.microsoft.com/office/drawing/2014/main" id="{931D328B-AF8B-476B-9FA0-45F4B1422025}"/>
              </a:ext>
            </a:extLst>
          </p:cNvPr>
          <p:cNvSpPr/>
          <p:nvPr/>
        </p:nvSpPr>
        <p:spPr>
          <a:xfrm>
            <a:off x="2914349" y="2562092"/>
            <a:ext cx="1066330" cy="114300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AFAE91D6-0CFA-4E0B-97C9-B9B2F2FB3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549" y="2721845"/>
            <a:ext cx="918442" cy="17725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894609" y="2943093"/>
            <a:ext cx="110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continuous</a:t>
            </a:r>
          </a:p>
          <a:p>
            <a:pPr algn="ctr"/>
            <a:r>
              <a:rPr lang="en-US" sz="1050" dirty="0" err="1"/>
              <a:t>cdc</a:t>
            </a:r>
            <a:r>
              <a:rPr lang="en-US" sz="1050" dirty="0"/>
              <a:t>/merge</a:t>
            </a:r>
          </a:p>
          <a:p>
            <a:pPr algn="ctr"/>
            <a:r>
              <a:rPr lang="en-US" sz="1050" dirty="0"/>
              <a:t>transformations</a:t>
            </a:r>
          </a:p>
          <a:p>
            <a:pPr algn="ctr"/>
            <a:r>
              <a:rPr lang="en-US" sz="1050" dirty="0"/>
              <a:t>workflow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26542" y="2557310"/>
            <a:ext cx="698174" cy="21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HA NODE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611" y="3837632"/>
            <a:ext cx="1309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on-premise &amp;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  <p:bldP spid="48" grpId="0" animBg="1"/>
      <p:bldP spid="54" grpId="0" animBg="1"/>
      <p:bldP spid="55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5FBCBF-7E97-F843-97EA-FDBCB9CF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960974C-9AF7-F648-BB95-C9A4131B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800350"/>
            <a:ext cx="8305801" cy="609600"/>
          </a:xfrm>
        </p:spPr>
        <p:txBody>
          <a:bodyPr>
            <a:normAutofit/>
          </a:bodyPr>
          <a:lstStyle/>
          <a:p>
            <a:r>
              <a:rPr lang="en-US" sz="1800" dirty="0"/>
              <a:t>The Only End-To-End Automated Software Platform for Agile Data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CE88A6-1055-AB45-B857-22E1DD9B1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285084A-3D44-C144-BD8C-DE3CF7BCC4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4933950"/>
            <a:ext cx="609600" cy="261938"/>
          </a:xfrm>
        </p:spPr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BE45B-45E5-5A4C-A793-2ED725F197E5}" type="slidenum">
              <a:rPr kumimoji="0" lang="uk-UA" sz="1100" b="0" i="0" u="none" strike="noStrike" kern="1200" cap="none" spc="0" normalizeH="0" baseline="0" noProof="0" smtClean="0">
                <a:ln>
                  <a:noFill/>
                </a:ln>
                <a:solidFill>
                  <a:srgbClr val="EDEDE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1100" b="0" i="0" u="none" strike="noStrike" kern="1200" cap="none" spc="0" normalizeH="0" baseline="0" noProof="0" dirty="0">
              <a:ln>
                <a:noFill/>
              </a:ln>
              <a:solidFill>
                <a:srgbClr val="EDEDE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4611A-41F2-5A47-8C21-44B7F385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Hi, I’m John Hope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A91377D-43CA-6F4E-A319-3442D2E042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14801" y="1352554"/>
            <a:ext cx="4572002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Current:</a:t>
            </a:r>
          </a:p>
          <a:p>
            <a:pPr lvl="1"/>
            <a:r>
              <a:rPr lang="en-US" dirty="0" smtClean="0"/>
              <a:t>Solution </a:t>
            </a:r>
            <a:r>
              <a:rPr lang="en-US" dirty="0"/>
              <a:t>Architect </a:t>
            </a:r>
            <a:r>
              <a:rPr lang="en-US" dirty="0" smtClean="0"/>
              <a:t>@ </a:t>
            </a:r>
            <a:r>
              <a:rPr lang="en-US" dirty="0"/>
              <a:t>Infoworks.io</a:t>
            </a:r>
          </a:p>
          <a:p>
            <a:endParaRPr lang="en-US" dirty="0"/>
          </a:p>
          <a:p>
            <a:r>
              <a:rPr lang="en-US" dirty="0"/>
              <a:t>Experience:</a:t>
            </a:r>
          </a:p>
          <a:p>
            <a:pPr lvl="1"/>
            <a:r>
              <a:rPr lang="en-US" dirty="0"/>
              <a:t>Cloudera, Oracle, Information Builders, Avocent, </a:t>
            </a:r>
            <a:r>
              <a:rPr lang="en-US" dirty="0" smtClean="0"/>
              <a:t>Compaq</a:t>
            </a:r>
          </a:p>
          <a:p>
            <a:pPr lvl="1"/>
            <a:r>
              <a:rPr lang="en-US" dirty="0" smtClean="0"/>
              <a:t>10+ years in analytics/big data</a:t>
            </a:r>
            <a:endParaRPr lang="en-US" dirty="0"/>
          </a:p>
          <a:p>
            <a:pPr lvl="1"/>
            <a:r>
              <a:rPr lang="en-US" dirty="0"/>
              <a:t>33 years experience understanding difficult business challenges and applying advanced technologies to address these challenges</a:t>
            </a:r>
          </a:p>
          <a:p>
            <a:endParaRPr lang="en-US" dirty="0"/>
          </a:p>
          <a:p>
            <a:r>
              <a:rPr lang="en-US" dirty="0"/>
              <a:t>Expertise: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Big data technologies</a:t>
            </a:r>
          </a:p>
          <a:p>
            <a:pPr lvl="1"/>
            <a:r>
              <a:rPr lang="en-US" dirty="0"/>
              <a:t>Advanced analytics</a:t>
            </a:r>
          </a:p>
          <a:p>
            <a:pPr lvl="1"/>
            <a:r>
              <a:rPr lang="en-US" dirty="0"/>
              <a:t>Other:  Application development, Network design and architecture, Cyber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2FD618-D3A0-E145-9B0B-52463B33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0" y="4933950"/>
            <a:ext cx="609600" cy="261611"/>
          </a:xfrm>
        </p:spPr>
        <p:txBody>
          <a:bodyPr/>
          <a:lstStyle/>
          <a:p>
            <a:fld id="{8D9BE45B-45E5-5A4C-A793-2ED725F197E5}" type="slidenum">
              <a:rPr lang="uk-UA" smtClean="0"/>
              <a:pPr/>
              <a:t>2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8889"/>
            <a:ext cx="2209801" cy="1657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7" y="1488618"/>
            <a:ext cx="2189244" cy="16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CE590CC3-C672-4821-870D-68C92F8B5299}"/>
              </a:ext>
            </a:extLst>
          </p:cNvPr>
          <p:cNvSpPr/>
          <p:nvPr/>
        </p:nvSpPr>
        <p:spPr>
          <a:xfrm>
            <a:off x="3858276" y="1531549"/>
            <a:ext cx="352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b="1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rPr>
              <a:t>Autonomous Data Engine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FDBA93C-5479-4E2B-A667-5CAB2D610411}"/>
              </a:ext>
            </a:extLst>
          </p:cNvPr>
          <p:cNvGrpSpPr/>
          <p:nvPr/>
        </p:nvGrpSpPr>
        <p:grpSpPr>
          <a:xfrm>
            <a:off x="1762125" y="1509969"/>
            <a:ext cx="5471973" cy="3347781"/>
            <a:chOff x="1762125" y="1700646"/>
            <a:chExt cx="5471973" cy="34428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2E7254E0-E273-4292-9296-BFD2D6BE5C82}"/>
                </a:ext>
              </a:extLst>
            </p:cNvPr>
            <p:cNvSpPr/>
            <p:nvPr/>
          </p:nvSpPr>
          <p:spPr>
            <a:xfrm>
              <a:off x="1762125" y="1700646"/>
              <a:ext cx="5471973" cy="3442854"/>
            </a:xfrm>
            <a:prstGeom prst="roundRect">
              <a:avLst>
                <a:gd name="adj" fmla="val 3396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940B1E15-1B2E-4991-A2A6-91D6E881763C}"/>
                </a:ext>
              </a:extLst>
            </p:cNvPr>
            <p:cNvSpPr/>
            <p:nvPr/>
          </p:nvSpPr>
          <p:spPr>
            <a:xfrm>
              <a:off x="1846743" y="2360616"/>
              <a:ext cx="5269843" cy="262185"/>
            </a:xfrm>
            <a:prstGeom prst="roundRect">
              <a:avLst>
                <a:gd name="adj" fmla="val 11096"/>
              </a:avLst>
            </a:prstGeom>
            <a:solidFill>
              <a:schemeClr val="accent3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100" b="1" spc="-45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Orchestration and Production Data Ops Management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60D6AF3-346B-4F5C-A432-6AAB5F4E1510}"/>
                </a:ext>
              </a:extLst>
            </p:cNvPr>
            <p:cNvGrpSpPr/>
            <p:nvPr/>
          </p:nvGrpSpPr>
          <p:grpSpPr>
            <a:xfrm>
              <a:off x="1849234" y="2734819"/>
              <a:ext cx="1440955" cy="640080"/>
              <a:chOff x="2617936" y="1928546"/>
              <a:chExt cx="1921272" cy="85344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="" xmlns:a16="http://schemas.microsoft.com/office/drawing/2014/main" id="{B78BD86E-1272-454F-BA15-44649EFD374E}"/>
                  </a:ext>
                </a:extLst>
              </p:cNvPr>
              <p:cNvSpPr/>
              <p:nvPr/>
            </p:nvSpPr>
            <p:spPr>
              <a:xfrm>
                <a:off x="2617936" y="1928546"/>
                <a:ext cx="1872736" cy="853440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5AD9FA9C-E180-44FA-8602-6FD7DFF9993E}"/>
                  </a:ext>
                </a:extLst>
              </p:cNvPr>
              <p:cNvSpPr/>
              <p:nvPr/>
            </p:nvSpPr>
            <p:spPr>
              <a:xfrm>
                <a:off x="3422458" y="1951983"/>
                <a:ext cx="111675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</a:t>
                </a:r>
                <a:b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Source Crawling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="" xmlns:a16="http://schemas.microsoft.com/office/drawing/2014/main" id="{9F035838-BF69-43C6-8F31-18FF09D93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905" y="2053766"/>
                <a:ext cx="601284" cy="60300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BC2DADCD-BB10-4E80-B7FE-8618DDEFD0FA}"/>
                </a:ext>
              </a:extLst>
            </p:cNvPr>
            <p:cNvGrpSpPr/>
            <p:nvPr/>
          </p:nvGrpSpPr>
          <p:grpSpPr>
            <a:xfrm>
              <a:off x="1849790" y="3457575"/>
              <a:ext cx="1423051" cy="565062"/>
              <a:chOff x="2439341" y="3308249"/>
              <a:chExt cx="1897401" cy="75341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8FE165FB-D48B-45C6-9A49-6DBF6575178A}"/>
                  </a:ext>
                </a:extLst>
              </p:cNvPr>
              <p:cNvSpPr/>
              <p:nvPr/>
            </p:nvSpPr>
            <p:spPr>
              <a:xfrm>
                <a:off x="2439341" y="3308249"/>
                <a:ext cx="1897401" cy="753417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A573977C-E243-47BC-9C48-4E8BC5A4C828}"/>
                  </a:ext>
                </a:extLst>
              </p:cNvPr>
              <p:cNvSpPr/>
              <p:nvPr/>
            </p:nvSpPr>
            <p:spPr>
              <a:xfrm>
                <a:off x="3251916" y="3397698"/>
                <a:ext cx="1027260" cy="574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Workload Migration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054CFF3-1B50-4869-A0D3-0BB5170ED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7617" y="3434812"/>
                <a:ext cx="659742" cy="51087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0C9EBB16-5835-4178-A922-41CA46499363}"/>
                </a:ext>
              </a:extLst>
            </p:cNvPr>
            <p:cNvGrpSpPr/>
            <p:nvPr/>
          </p:nvGrpSpPr>
          <p:grpSpPr>
            <a:xfrm>
              <a:off x="3348895" y="2724147"/>
              <a:ext cx="794604" cy="1306596"/>
              <a:chOff x="4640850" y="2550704"/>
              <a:chExt cx="1059471" cy="174212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19655504-CC77-4349-AF7E-307BBE8F6768}"/>
                  </a:ext>
                </a:extLst>
              </p:cNvPr>
              <p:cNvSpPr/>
              <p:nvPr/>
            </p:nvSpPr>
            <p:spPr>
              <a:xfrm>
                <a:off x="4640850" y="2550704"/>
                <a:ext cx="1059471" cy="1742128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F1ADEE9A-5C2B-45E4-95D1-3138A87A9A3E}"/>
                  </a:ext>
                </a:extLst>
              </p:cNvPr>
              <p:cNvSpPr/>
              <p:nvPr/>
            </p:nvSpPr>
            <p:spPr>
              <a:xfrm>
                <a:off x="4680663" y="3261906"/>
                <a:ext cx="989074" cy="102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</a:t>
                </a:r>
                <a:b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38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Ingestion, </a:t>
                </a:r>
              </a:p>
              <a:p>
                <a:pPr algn="ctr" defTabSz="685800"/>
                <a:r>
                  <a:rPr lang="en-US" sz="1100" b="1" spc="-38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Export</a:t>
                </a:r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/>
                </a:r>
                <a:b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</a:br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&amp; Sync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1797C14A-3E8E-40B3-B283-C1F274503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335" y="2654584"/>
                <a:ext cx="618588" cy="696521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D539EDA7-D5A6-4AAE-828F-F82FF4317D96}"/>
                </a:ext>
              </a:extLst>
            </p:cNvPr>
            <p:cNvGrpSpPr/>
            <p:nvPr/>
          </p:nvGrpSpPr>
          <p:grpSpPr>
            <a:xfrm>
              <a:off x="4202068" y="2724149"/>
              <a:ext cx="1158230" cy="1289879"/>
              <a:chOff x="5570044" y="2614780"/>
              <a:chExt cx="1544307" cy="171983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="" xmlns:a16="http://schemas.microsoft.com/office/drawing/2014/main" id="{3FD0CC30-F6BA-4CC5-BC06-A78C3EEE91FF}"/>
                  </a:ext>
                </a:extLst>
              </p:cNvPr>
              <p:cNvSpPr/>
              <p:nvPr/>
            </p:nvSpPr>
            <p:spPr>
              <a:xfrm>
                <a:off x="5609535" y="2614780"/>
                <a:ext cx="1490052" cy="1719838"/>
              </a:xfrm>
              <a:prstGeom prst="roundRect">
                <a:avLst>
                  <a:gd name="adj" fmla="val 5149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9254EAA-8468-461B-AC66-5CF84D299CDA}"/>
                  </a:ext>
                </a:extLst>
              </p:cNvPr>
              <p:cNvSpPr/>
              <p:nvPr/>
            </p:nvSpPr>
            <p:spPr>
              <a:xfrm>
                <a:off x="5570044" y="3431512"/>
                <a:ext cx="1544307" cy="80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</a:t>
                </a:r>
              </a:p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Transformation</a:t>
                </a:r>
              </a:p>
              <a:p>
                <a:pPr algn="ctr"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&amp; Pipeline Design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="" xmlns:a16="http://schemas.microsoft.com/office/drawing/2014/main" id="{49D63447-A6C8-4702-BA52-85148373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8612" y="2771744"/>
                <a:ext cx="631707" cy="596677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F8D5E051-8844-443C-8B1D-D0C5A2E4FA03}"/>
                </a:ext>
              </a:extLst>
            </p:cNvPr>
            <p:cNvGrpSpPr/>
            <p:nvPr/>
          </p:nvGrpSpPr>
          <p:grpSpPr>
            <a:xfrm>
              <a:off x="5428517" y="2734818"/>
              <a:ext cx="1741489" cy="640081"/>
              <a:chOff x="7411627" y="1956144"/>
              <a:chExt cx="2321984" cy="85344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="" xmlns:a16="http://schemas.microsoft.com/office/drawing/2014/main" id="{8D560399-3B2F-43BC-9709-616C4998F4CD}"/>
                  </a:ext>
                </a:extLst>
              </p:cNvPr>
              <p:cNvSpPr/>
              <p:nvPr/>
            </p:nvSpPr>
            <p:spPr>
              <a:xfrm>
                <a:off x="7411627" y="1956144"/>
                <a:ext cx="2257274" cy="853441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63A8EC9E-1886-406D-9FA6-CFEEA9B1E01E}"/>
                  </a:ext>
                </a:extLst>
              </p:cNvPr>
              <p:cNvSpPr/>
              <p:nvPr/>
            </p:nvSpPr>
            <p:spPr>
              <a:xfrm>
                <a:off x="8184553" y="1982755"/>
                <a:ext cx="1549058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Models,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Cubes &amp; In-Memory Models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8BF6CA36-1A20-47C6-82D0-F06C636AB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3579" y="2092561"/>
                <a:ext cx="587301" cy="603000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6AFE4B10-5F11-41FB-B2B5-8027FFCF8653}"/>
                </a:ext>
              </a:extLst>
            </p:cNvPr>
            <p:cNvGrpSpPr/>
            <p:nvPr/>
          </p:nvGrpSpPr>
          <p:grpSpPr>
            <a:xfrm>
              <a:off x="5428517" y="3431895"/>
              <a:ext cx="1692912" cy="600164"/>
              <a:chOff x="7130887" y="3401320"/>
              <a:chExt cx="2257215" cy="80021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="" xmlns:a16="http://schemas.microsoft.com/office/drawing/2014/main" id="{2300F4CB-F941-41F0-AFFA-6D9AD80390A9}"/>
                  </a:ext>
                </a:extLst>
              </p:cNvPr>
              <p:cNvSpPr/>
              <p:nvPr/>
            </p:nvSpPr>
            <p:spPr>
              <a:xfrm>
                <a:off x="7130887" y="3434761"/>
                <a:ext cx="2257215" cy="731522"/>
              </a:xfrm>
              <a:prstGeom prst="roundRect">
                <a:avLst>
                  <a:gd name="adj" fmla="val 11691"/>
                </a:avLst>
              </a:prstGeom>
              <a:solidFill>
                <a:schemeClr val="accent3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10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432C7266-CDA4-4A67-A812-C4287C28EF3E}"/>
                  </a:ext>
                </a:extLst>
              </p:cNvPr>
              <p:cNvSpPr/>
              <p:nvPr/>
            </p:nvSpPr>
            <p:spPr>
              <a:xfrm>
                <a:off x="7921407" y="3401320"/>
                <a:ext cx="1263274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Advanced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Analytics</a:t>
                </a:r>
              </a:p>
              <a:p>
                <a:pPr defTabSz="685800"/>
                <a:r>
                  <a:rPr lang="en-US" sz="1100" b="1" spc="-38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Integration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="" xmlns:a16="http://schemas.microsoft.com/office/drawing/2014/main" id="{8FA6B514-3699-4248-946B-18CB26018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8346" y="3494165"/>
                <a:ext cx="592678" cy="587208"/>
              </a:xfrm>
              <a:prstGeom prst="rect">
                <a:avLst/>
              </a:prstGeom>
            </p:spPr>
          </p:pic>
        </p:grpSp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D1013F89-E7A4-4761-88EE-A390322B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87" y="1788183"/>
              <a:ext cx="1356402" cy="24446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62A6B2D6-EA54-4E81-BA8D-8739013262AB}"/>
              </a:ext>
            </a:extLst>
          </p:cNvPr>
          <p:cNvGrpSpPr/>
          <p:nvPr/>
        </p:nvGrpSpPr>
        <p:grpSpPr>
          <a:xfrm>
            <a:off x="7543132" y="1509970"/>
            <a:ext cx="1395742" cy="3347780"/>
            <a:chOff x="7543132" y="1700647"/>
            <a:chExt cx="1395742" cy="33477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02042283-1C55-4D95-A20B-C4FA0107D7B3}"/>
                </a:ext>
              </a:extLst>
            </p:cNvPr>
            <p:cNvSpPr/>
            <p:nvPr/>
          </p:nvSpPr>
          <p:spPr>
            <a:xfrm>
              <a:off x="7543132" y="1700647"/>
              <a:ext cx="1373324" cy="3347780"/>
            </a:xfrm>
            <a:prstGeom prst="roundRect">
              <a:avLst>
                <a:gd name="adj" fmla="val 9524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3452468A-B240-4EA0-963B-EC1BE43D568E}"/>
                </a:ext>
              </a:extLst>
            </p:cNvPr>
            <p:cNvSpPr/>
            <p:nvPr/>
          </p:nvSpPr>
          <p:spPr>
            <a:xfrm>
              <a:off x="7599258" y="1763411"/>
              <a:ext cx="122160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ANY ANALYTICS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16163B04-2DFA-4053-B077-58F18F7F69FC}"/>
                </a:ext>
              </a:extLst>
            </p:cNvPr>
            <p:cNvGrpSpPr/>
            <p:nvPr/>
          </p:nvGrpSpPr>
          <p:grpSpPr>
            <a:xfrm>
              <a:off x="7645454" y="2724150"/>
              <a:ext cx="1277551" cy="607185"/>
              <a:chOff x="10257461" y="2011775"/>
              <a:chExt cx="1703400" cy="80958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="" xmlns:a16="http://schemas.microsoft.com/office/drawing/2014/main" id="{65F5E3D8-284D-47A2-B5F2-A99A76DCCDA0}"/>
                  </a:ext>
                </a:extLst>
              </p:cNvPr>
              <p:cNvSpPr/>
              <p:nvPr/>
            </p:nvSpPr>
            <p:spPr>
              <a:xfrm>
                <a:off x="10257461" y="2011775"/>
                <a:ext cx="1513961" cy="809580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5C01C774-6CD6-4ECC-86A3-42733EEA24B5}"/>
                  </a:ext>
                </a:extLst>
              </p:cNvPr>
              <p:cNvSpPr/>
              <p:nvPr/>
            </p:nvSpPr>
            <p:spPr>
              <a:xfrm>
                <a:off x="10933600" y="2114027"/>
                <a:ext cx="1027261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Data Science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39551066-D8C1-4106-88DB-D8DE05F0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89226" y="2171700"/>
                <a:ext cx="509421" cy="477375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5AA4819C-309A-4147-A517-CECBE0222CED}"/>
                </a:ext>
              </a:extLst>
            </p:cNvPr>
            <p:cNvGrpSpPr/>
            <p:nvPr/>
          </p:nvGrpSpPr>
          <p:grpSpPr>
            <a:xfrm>
              <a:off x="7661600" y="3409950"/>
              <a:ext cx="1277274" cy="684921"/>
              <a:chOff x="10281126" y="3253267"/>
              <a:chExt cx="1703031" cy="913228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6619B173-B3E2-4F4B-ADE8-B20FB93D9570}"/>
                  </a:ext>
                </a:extLst>
              </p:cNvPr>
              <p:cNvSpPr/>
              <p:nvPr/>
            </p:nvSpPr>
            <p:spPr>
              <a:xfrm>
                <a:off x="10281126" y="3253267"/>
                <a:ext cx="1521724" cy="91322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5EF4EB98-F530-484D-A4C6-1E1E954369D7}"/>
                  </a:ext>
                </a:extLst>
              </p:cNvPr>
              <p:cNvSpPr/>
              <p:nvPr/>
            </p:nvSpPr>
            <p:spPr>
              <a:xfrm>
                <a:off x="10889907" y="3283254"/>
                <a:ext cx="1094250" cy="861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AI &amp; Machine Learning</a:t>
                </a: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24444560-E946-43C1-B71B-DC780A190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9302" y="3430628"/>
                <a:ext cx="553542" cy="593407"/>
              </a:xfrm>
              <a:prstGeom prst="rect">
                <a:avLst/>
              </a:prstGeom>
            </p:spPr>
          </p:pic>
        </p:grpSp>
        <p:pic>
          <p:nvPicPr>
            <p:cNvPr id="112" name="Picture 111" descr="A drawing of a person&#10;&#10;Description generated with high confidence">
              <a:extLst>
                <a:ext uri="{FF2B5EF4-FFF2-40B4-BE49-F238E27FC236}">
                  <a16:creationId xmlns="" xmlns:a16="http://schemas.microsoft.com/office/drawing/2014/main" id="{A15782C5-DE54-449C-8E25-921A384B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621" y="2419350"/>
              <a:ext cx="1016386" cy="237915"/>
            </a:xfrm>
            <a:prstGeom prst="rect">
              <a:avLst/>
            </a:prstGeom>
          </p:spPr>
        </p:pic>
        <p:grpSp>
          <p:nvGrpSpPr>
            <p:cNvPr id="138" name="Group 137">
              <a:extLst>
                <a:ext uri="{FF2B5EF4-FFF2-40B4-BE49-F238E27FC236}">
                  <a16:creationId xmlns="" xmlns:a16="http://schemas.microsoft.com/office/drawing/2014/main" id="{EB702912-0989-45E1-BDA4-267FA9414BFA}"/>
                </a:ext>
              </a:extLst>
            </p:cNvPr>
            <p:cNvGrpSpPr/>
            <p:nvPr/>
          </p:nvGrpSpPr>
          <p:grpSpPr>
            <a:xfrm>
              <a:off x="7745742" y="4123136"/>
              <a:ext cx="1024683" cy="582218"/>
              <a:chOff x="10399305" y="4489655"/>
              <a:chExt cx="1366244" cy="776290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="" xmlns:a16="http://schemas.microsoft.com/office/drawing/2014/main" id="{143CEAEF-4770-4D13-AE66-07C988F51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3172" y="4489655"/>
                <a:ext cx="1258513" cy="369885"/>
              </a:xfrm>
              <a:prstGeom prst="rect">
                <a:avLst/>
              </a:prstGeom>
            </p:spPr>
          </p:pic>
          <p:pic>
            <p:nvPicPr>
              <p:cNvPr id="116" name="Picture 115" descr="A drawing of a person&#10;&#10;Description generated with high confidence">
                <a:extLst>
                  <a:ext uri="{FF2B5EF4-FFF2-40B4-BE49-F238E27FC236}">
                    <a16:creationId xmlns="" xmlns:a16="http://schemas.microsoft.com/office/drawing/2014/main" id="{E0A728DB-D544-423F-8FE8-A56CEA99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9305" y="4774614"/>
                <a:ext cx="1366244" cy="49133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="" xmlns:a16="http://schemas.microsoft.com/office/drawing/2014/main" id="{5F34BBA2-2B30-4875-A78F-71D9A8E929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8732" y="2111291"/>
              <a:ext cx="1008915" cy="307234"/>
              <a:chOff x="10268232" y="1091774"/>
              <a:chExt cx="1639866" cy="499370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="" xmlns:a16="http://schemas.microsoft.com/office/drawing/2014/main" id="{ED1BC4E2-9FD2-49E0-9F39-AEE939403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6912" y="1249068"/>
                <a:ext cx="541708" cy="23051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="" xmlns:a16="http://schemas.microsoft.com/office/drawing/2014/main" id="{F0D970F6-7757-49EF-8E4D-5B4A2D62F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6389" y="1091774"/>
                <a:ext cx="541709" cy="475184"/>
              </a:xfrm>
              <a:prstGeom prst="rect">
                <a:avLst/>
              </a:prstGeom>
            </p:spPr>
          </p:pic>
          <p:pic>
            <p:nvPicPr>
              <p:cNvPr id="128" name="Picture 127" descr="A close up of a sign&#10;&#10;Description generated with high confidence">
                <a:extLst>
                  <a:ext uri="{FF2B5EF4-FFF2-40B4-BE49-F238E27FC236}">
                    <a16:creationId xmlns="" xmlns:a16="http://schemas.microsoft.com/office/drawing/2014/main" id="{549E9BDA-198F-4777-A02A-713BE48C5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232" y="1130216"/>
                <a:ext cx="470431" cy="460928"/>
              </a:xfrm>
              <a:prstGeom prst="rect">
                <a:avLst/>
              </a:prstGeom>
            </p:spPr>
          </p:pic>
        </p:grpSp>
      </p:grpSp>
      <p:pic>
        <p:nvPicPr>
          <p:cNvPr id="81" name="Graphic 80">
            <a:extLst>
              <a:ext uri="{FF2B5EF4-FFF2-40B4-BE49-F238E27FC236}">
                <a16:creationId xmlns="" xmlns:a16="http://schemas.microsoft.com/office/drawing/2014/main" id="{9ABE1A84-40B4-48F1-BDF1-9929DFA617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4452" y="2142858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82" name="Graphic 81">
            <a:extLst>
              <a:ext uri="{FF2B5EF4-FFF2-40B4-BE49-F238E27FC236}">
                <a16:creationId xmlns="" xmlns:a16="http://schemas.microsoft.com/office/drawing/2014/main" id="{1482322F-98F3-4177-840D-DEF5257086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4452" y="3137149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733D48D-F709-4AD6-9B10-96CD398906B8}"/>
              </a:ext>
            </a:extLst>
          </p:cNvPr>
          <p:cNvGrpSpPr/>
          <p:nvPr/>
        </p:nvGrpSpPr>
        <p:grpSpPr>
          <a:xfrm>
            <a:off x="1856887" y="4062763"/>
            <a:ext cx="5251565" cy="718781"/>
            <a:chOff x="1762126" y="4280429"/>
            <a:chExt cx="5475846" cy="769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1669E0CA-6D75-4437-ABE7-A2A0021F8D4D}"/>
                </a:ext>
              </a:extLst>
            </p:cNvPr>
            <p:cNvSpPr/>
            <p:nvPr/>
          </p:nvSpPr>
          <p:spPr>
            <a:xfrm rot="5400000">
              <a:off x="4126852" y="1938971"/>
              <a:ext cx="746393" cy="547584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49EE2CEE-11AF-452C-8E6D-AD3F3AD81A23}"/>
                </a:ext>
              </a:extLst>
            </p:cNvPr>
            <p:cNvSpPr/>
            <p:nvPr/>
          </p:nvSpPr>
          <p:spPr>
            <a:xfrm>
              <a:off x="1849790" y="4280429"/>
              <a:ext cx="978559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ANY </a:t>
              </a:r>
            </a:p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BIG DATA PLATFORM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D4FF34F1-68B3-4DA4-AE1C-8BA2B3345943}"/>
                </a:ext>
              </a:extLst>
            </p:cNvPr>
            <p:cNvGrpSpPr/>
            <p:nvPr/>
          </p:nvGrpSpPr>
          <p:grpSpPr>
            <a:xfrm>
              <a:off x="2693646" y="4382875"/>
              <a:ext cx="3694591" cy="296545"/>
              <a:chOff x="3672510" y="5375959"/>
              <a:chExt cx="5339456" cy="428569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="" xmlns:a16="http://schemas.microsoft.com/office/drawing/2014/main" id="{8B078FB7-B0C5-4081-A4DC-76EA422E4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510" y="5375966"/>
                <a:ext cx="996777" cy="373790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="" xmlns:a16="http://schemas.microsoft.com/office/drawing/2014/main" id="{9878FBFA-A9A5-4F58-A895-257B1A971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7380" y="5375959"/>
                <a:ext cx="1245971" cy="339418"/>
              </a:xfrm>
              <a:prstGeom prst="rect">
                <a:avLst/>
              </a:prstGeom>
            </p:spPr>
          </p:pic>
          <p:pic>
            <p:nvPicPr>
              <p:cNvPr id="130" name="Picture 129" descr="A picture containing clipart&#10;&#10;Description generated with very high confidence">
                <a:extLst>
                  <a:ext uri="{FF2B5EF4-FFF2-40B4-BE49-F238E27FC236}">
                    <a16:creationId xmlns="" xmlns:a16="http://schemas.microsoft.com/office/drawing/2014/main" id="{50B02479-5FE1-47D8-B844-E5064A97E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815" y="5525258"/>
                <a:ext cx="1147151" cy="279270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="" xmlns:a16="http://schemas.microsoft.com/office/drawing/2014/main" id="{1860D7DA-85DA-4547-9555-6C9F988D4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9945" y="5486850"/>
                <a:ext cx="1026850" cy="21052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E16A0D06-D955-4F17-9A79-0250E9BC4B5B}"/>
                </a:ext>
              </a:extLst>
            </p:cNvPr>
            <p:cNvGrpSpPr/>
            <p:nvPr/>
          </p:nvGrpSpPr>
          <p:grpSpPr>
            <a:xfrm>
              <a:off x="3015960" y="4613079"/>
              <a:ext cx="3280680" cy="323706"/>
              <a:chOff x="3884189" y="5804614"/>
              <a:chExt cx="4585972" cy="452499"/>
            </a:xfrm>
          </p:grpSpPr>
          <p:pic>
            <p:nvPicPr>
              <p:cNvPr id="120" name="Picture 119" descr="A close up of a device&#10;&#10;Description generated with very high confidence">
                <a:extLst>
                  <a:ext uri="{FF2B5EF4-FFF2-40B4-BE49-F238E27FC236}">
                    <a16:creationId xmlns="" xmlns:a16="http://schemas.microsoft.com/office/drawing/2014/main" id="{22ED4821-D277-4EBA-8882-6207262DB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5433" y="5925765"/>
                <a:ext cx="1544728" cy="284678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clipart&#10;&#10;Description generated with high confidence">
                <a:extLst>
                  <a:ext uri="{FF2B5EF4-FFF2-40B4-BE49-F238E27FC236}">
                    <a16:creationId xmlns="" xmlns:a16="http://schemas.microsoft.com/office/drawing/2014/main" id="{9E1736A6-8DFC-4444-B8C0-B0B36C958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131" y="5879098"/>
                <a:ext cx="1022037" cy="378015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="" xmlns:a16="http://schemas.microsoft.com/office/drawing/2014/main" id="{7F7B39A8-FD98-4FC7-9DC2-92880511D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4189" y="5804614"/>
                <a:ext cx="1208184" cy="427992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1B8EB661-82AA-4CC4-82BA-1FFEF62A11DA}"/>
              </a:ext>
            </a:extLst>
          </p:cNvPr>
          <p:cNvGrpSpPr/>
          <p:nvPr/>
        </p:nvGrpSpPr>
        <p:grpSpPr>
          <a:xfrm>
            <a:off x="419100" y="1509970"/>
            <a:ext cx="1128753" cy="3326176"/>
            <a:chOff x="419100" y="1700647"/>
            <a:chExt cx="1128753" cy="33261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5CF853F0-F95F-4541-B80F-75B4494D0124}"/>
                </a:ext>
              </a:extLst>
            </p:cNvPr>
            <p:cNvSpPr/>
            <p:nvPr/>
          </p:nvSpPr>
          <p:spPr>
            <a:xfrm>
              <a:off x="419100" y="1700647"/>
              <a:ext cx="1118811" cy="3326176"/>
            </a:xfrm>
            <a:prstGeom prst="roundRect">
              <a:avLst>
                <a:gd name="adj" fmla="val 5602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387E1CFB-6139-480C-A8D3-60CFD8B612F2}"/>
                </a:ext>
              </a:extLst>
            </p:cNvPr>
            <p:cNvSpPr/>
            <p:nvPr/>
          </p:nvSpPr>
          <p:spPr>
            <a:xfrm>
              <a:off x="425415" y="1763411"/>
              <a:ext cx="112243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>
                  <a:solidFill>
                    <a:schemeClr val="accent3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ANY SOURCE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B1BDA284-F3A5-4E12-9B23-4298843311C7}"/>
                </a:ext>
              </a:extLst>
            </p:cNvPr>
            <p:cNvGrpSpPr/>
            <p:nvPr/>
          </p:nvGrpSpPr>
          <p:grpSpPr>
            <a:xfrm>
              <a:off x="513331" y="2038350"/>
              <a:ext cx="918860" cy="659350"/>
              <a:chOff x="303895" y="1521267"/>
              <a:chExt cx="1219200" cy="874866"/>
            </a:xfrm>
            <a:effectLst/>
          </p:grpSpPr>
          <p:sp>
            <p:nvSpPr>
              <p:cNvPr id="56" name="Rectangle: Rounded Corners 55">
                <a:extLst>
                  <a:ext uri="{FF2B5EF4-FFF2-40B4-BE49-F238E27FC236}">
                    <a16:creationId xmlns="" xmlns:a16="http://schemas.microsoft.com/office/drawing/2014/main" id="{8115A50F-F1B2-45B6-82E7-07C24FA650D9}"/>
                  </a:ext>
                </a:extLst>
              </p:cNvPr>
              <p:cNvSpPr/>
              <p:nvPr/>
            </p:nvSpPr>
            <p:spPr>
              <a:xfrm>
                <a:off x="303895" y="1521267"/>
                <a:ext cx="1219200" cy="849297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64FE0649-D3B8-4040-872C-CA5FE47BAEC3}"/>
                  </a:ext>
                </a:extLst>
              </p:cNvPr>
              <p:cNvSpPr/>
              <p:nvPr/>
            </p:nvSpPr>
            <p:spPr>
              <a:xfrm>
                <a:off x="390015" y="2026801"/>
                <a:ext cx="10658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Relational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="" xmlns:a16="http://schemas.microsoft.com/office/drawing/2014/main" id="{8270A4F7-5D9E-42F7-9A8E-D8C094C0C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352" y="1600283"/>
                <a:ext cx="617986" cy="527625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6A932E2-A68F-4E86-8A20-CDE5E55C5080}"/>
                </a:ext>
              </a:extLst>
            </p:cNvPr>
            <p:cNvGrpSpPr/>
            <p:nvPr/>
          </p:nvGrpSpPr>
          <p:grpSpPr>
            <a:xfrm>
              <a:off x="513331" y="2724151"/>
              <a:ext cx="918860" cy="656645"/>
              <a:chOff x="303895" y="2946141"/>
              <a:chExt cx="1219200" cy="871277"/>
            </a:xfrm>
            <a:effectLst/>
          </p:grpSpPr>
          <p:sp>
            <p:nvSpPr>
              <p:cNvPr id="59" name="Rectangle: Rounded Corners 58">
                <a:extLst>
                  <a:ext uri="{FF2B5EF4-FFF2-40B4-BE49-F238E27FC236}">
                    <a16:creationId xmlns="" xmlns:a16="http://schemas.microsoft.com/office/drawing/2014/main" id="{F8734678-0E13-46B4-A1A6-7128997F8057}"/>
                  </a:ext>
                </a:extLst>
              </p:cNvPr>
              <p:cNvSpPr/>
              <p:nvPr/>
            </p:nvSpPr>
            <p:spPr>
              <a:xfrm>
                <a:off x="303895" y="2946141"/>
                <a:ext cx="1219200" cy="84929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="" xmlns:a16="http://schemas.microsoft.com/office/drawing/2014/main" id="{29D940E1-4670-43B4-9A84-13B3D72A6637}"/>
                  </a:ext>
                </a:extLst>
              </p:cNvPr>
              <p:cNvSpPr/>
              <p:nvPr/>
            </p:nvSpPr>
            <p:spPr>
              <a:xfrm>
                <a:off x="346843" y="3448086"/>
                <a:ext cx="1109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HDFS/Hive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="" xmlns:a16="http://schemas.microsoft.com/office/drawing/2014/main" id="{745B6570-F4A7-4831-BA4A-4E5F798CD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1720" y="3016702"/>
                <a:ext cx="384156" cy="460625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7E56A90F-3D67-4F77-903E-B12E1E49E180}"/>
                </a:ext>
              </a:extLst>
            </p:cNvPr>
            <p:cNvGrpSpPr/>
            <p:nvPr/>
          </p:nvGrpSpPr>
          <p:grpSpPr>
            <a:xfrm>
              <a:off x="513330" y="3409950"/>
              <a:ext cx="918859" cy="649957"/>
              <a:chOff x="295910" y="4442905"/>
              <a:chExt cx="1219200" cy="862403"/>
            </a:xfrm>
            <a:effectLst/>
          </p:grpSpPr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CE89E291-2600-425D-A80F-95B8C49BE137}"/>
                  </a:ext>
                </a:extLst>
              </p:cNvPr>
              <p:cNvSpPr/>
              <p:nvPr/>
            </p:nvSpPr>
            <p:spPr>
              <a:xfrm>
                <a:off x="295910" y="4442905"/>
                <a:ext cx="1219200" cy="849298"/>
              </a:xfrm>
              <a:prstGeom prst="roundRect">
                <a:avLst>
                  <a:gd name="adj" fmla="val 11691"/>
                </a:avLst>
              </a:prstGeom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en-US" sz="1050" b="1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51ED8338-DC21-4498-832B-3833DCA82422}"/>
                  </a:ext>
                </a:extLst>
              </p:cNvPr>
              <p:cNvSpPr/>
              <p:nvPr/>
            </p:nvSpPr>
            <p:spPr>
              <a:xfrm>
                <a:off x="401035" y="4935976"/>
                <a:ext cx="993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200" b="1" spc="-45" dirty="0">
                    <a:solidFill>
                      <a:prstClr val="white"/>
                    </a:solidFill>
                    <a:latin typeface="Calibri" panose="020F0502020204030204" pitchFamily="34" charset="0"/>
                    <a:ea typeface="Cooper Hewitt" pitchFamily="50" charset="0"/>
                    <a:cs typeface="Calibri" panose="020F0502020204030204" pitchFamily="34" charset="0"/>
                  </a:rPr>
                  <a:t>Cloud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="" xmlns:a16="http://schemas.microsoft.com/office/drawing/2014/main" id="{CCCC818A-2921-4672-9A50-E2C4A9700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383" y="4498840"/>
                <a:ext cx="492719" cy="494125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63">
              <a:extLst>
                <a:ext uri="{FF2B5EF4-FFF2-40B4-BE49-F238E27FC236}">
                  <a16:creationId xmlns="" xmlns:a16="http://schemas.microsoft.com/office/drawing/2014/main" id="{DACD771A-0FC0-674C-AA69-B55E1E400132}"/>
                </a:ext>
              </a:extLst>
            </p:cNvPr>
            <p:cNvSpPr/>
            <p:nvPr/>
          </p:nvSpPr>
          <p:spPr>
            <a:xfrm>
              <a:off x="513330" y="4282672"/>
              <a:ext cx="918859" cy="640080"/>
            </a:xfrm>
            <a:prstGeom prst="roundRect">
              <a:avLst>
                <a:gd name="adj" fmla="val 11691"/>
              </a:avLst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b="1" spc="-45" dirty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Streaming </a:t>
              </a:r>
              <a:endParaRPr lang="en-US" sz="1200" b="1" spc="-45" dirty="0" smtClean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200" b="1" spc="-45" dirty="0" smtClean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Mainframe</a:t>
              </a:r>
              <a:endParaRPr lang="en-US" sz="1200" b="1" spc="-45" dirty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200" b="1" spc="-45" dirty="0" smtClean="0">
                  <a:solidFill>
                    <a:prstClr val="white"/>
                  </a:solidFill>
                  <a:latin typeface="Calibri" panose="020F0502020204030204" pitchFamily="34" charset="0"/>
                  <a:ea typeface="Cooper Hewitt" pitchFamily="50" charset="0"/>
                  <a:cs typeface="Calibri" panose="020F0502020204030204" pitchFamily="34" charset="0"/>
                </a:rPr>
                <a:t>XML/JSON</a:t>
              </a:r>
              <a:endParaRPr lang="en-US" sz="1200" b="1" spc="-45" dirty="0">
                <a:solidFill>
                  <a:prstClr val="white"/>
                </a:solidFill>
                <a:latin typeface="Calibri" panose="020F0502020204030204" pitchFamily="34" charset="0"/>
                <a:ea typeface="Cooper Hewitt" pitchFamily="50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="" xmlns:a16="http://schemas.microsoft.com/office/drawing/2014/main" id="{3372D306-A9D4-7C4E-82D9-4E83430CF3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38387" y="2202412"/>
            <a:ext cx="568176" cy="56817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89" name="Graphic 88">
            <a:extLst>
              <a:ext uri="{FF2B5EF4-FFF2-40B4-BE49-F238E27FC236}">
                <a16:creationId xmlns="" xmlns:a16="http://schemas.microsoft.com/office/drawing/2014/main" id="{3E1A9FD2-DCDC-3F4B-A5E1-F5B339C5C5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51581" y="3196630"/>
            <a:ext cx="565842" cy="56584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6000"/>
              </a:prst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1719620" y="628473"/>
            <a:ext cx="5671780" cy="722194"/>
            <a:chOff x="1636942" y="149966"/>
            <a:chExt cx="5671780" cy="722194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42AE16CC-3EF3-49B5-B6E6-CEE576637EE5}"/>
                </a:ext>
              </a:extLst>
            </p:cNvPr>
            <p:cNvGrpSpPr/>
            <p:nvPr/>
          </p:nvGrpSpPr>
          <p:grpSpPr>
            <a:xfrm>
              <a:off x="1636942" y="160983"/>
              <a:ext cx="1592724" cy="711177"/>
              <a:chOff x="1636942" y="94881"/>
              <a:chExt cx="1592724" cy="71117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6B2C7970-1AA8-4E8A-B2CF-1A0CF51F9308}"/>
                  </a:ext>
                </a:extLst>
              </p:cNvPr>
              <p:cNvSpPr/>
              <p:nvPr/>
            </p:nvSpPr>
            <p:spPr>
              <a:xfrm>
                <a:off x="1636942" y="513670"/>
                <a:ext cx="159272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ENGINEERS/IT</a:t>
                </a:r>
              </a:p>
            </p:txBody>
          </p:sp>
          <p:pic>
            <p:nvPicPr>
              <p:cNvPr id="91" name="Picture 2" descr="Image result for data engineers icon">
                <a:extLst>
                  <a:ext uri="{FF2B5EF4-FFF2-40B4-BE49-F238E27FC236}">
                    <a16:creationId xmlns="" xmlns:a16="http://schemas.microsoft.com/office/drawing/2014/main" id="{E1E7A7E9-9E94-42E3-A1FD-75DFA3BDB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57" t="9139" r="7860" b="75064"/>
              <a:stretch/>
            </p:blipFill>
            <p:spPr bwMode="auto">
              <a:xfrm>
                <a:off x="2110525" y="94881"/>
                <a:ext cx="69739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B6027D0C-0C81-4738-95FB-FB7A58FA2BB0}"/>
                </a:ext>
              </a:extLst>
            </p:cNvPr>
            <p:cNvGrpSpPr/>
            <p:nvPr/>
          </p:nvGrpSpPr>
          <p:grpSpPr>
            <a:xfrm>
              <a:off x="3179938" y="149966"/>
              <a:ext cx="1356676" cy="711177"/>
              <a:chOff x="3179938" y="94881"/>
              <a:chExt cx="1356676" cy="711177"/>
            </a:xfrm>
          </p:grpSpPr>
          <p:pic>
            <p:nvPicPr>
              <p:cNvPr id="92" name="Picture 2" descr="Image result for data engineers icon">
                <a:extLst>
                  <a:ext uri="{FF2B5EF4-FFF2-40B4-BE49-F238E27FC236}">
                    <a16:creationId xmlns="" xmlns:a16="http://schemas.microsoft.com/office/drawing/2014/main" id="{051D9CF3-D34E-4C3A-837B-6F7DD97E2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58" t="49565" r="8065" b="32573"/>
              <a:stretch/>
            </p:blipFill>
            <p:spPr bwMode="auto">
              <a:xfrm>
                <a:off x="3613449" y="94881"/>
                <a:ext cx="60059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5F68FADD-F415-43B7-9CEE-7028B08D6676}"/>
                  </a:ext>
                </a:extLst>
              </p:cNvPr>
              <p:cNvSpPr/>
              <p:nvPr/>
            </p:nvSpPr>
            <p:spPr>
              <a:xfrm>
                <a:off x="3179938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ANALYSTS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6E66165-7B80-4DF0-B5B2-D20339E702C7}"/>
                </a:ext>
              </a:extLst>
            </p:cNvPr>
            <p:cNvGrpSpPr/>
            <p:nvPr/>
          </p:nvGrpSpPr>
          <p:grpSpPr>
            <a:xfrm>
              <a:off x="4536614" y="149966"/>
              <a:ext cx="1356676" cy="711177"/>
              <a:chOff x="4536614" y="94881"/>
              <a:chExt cx="1356676" cy="711177"/>
            </a:xfrm>
          </p:grpSpPr>
          <p:pic>
            <p:nvPicPr>
              <p:cNvPr id="93" name="Picture 2" descr="Image result for data engineers icon">
                <a:extLst>
                  <a:ext uri="{FF2B5EF4-FFF2-40B4-BE49-F238E27FC236}">
                    <a16:creationId xmlns="" xmlns:a16="http://schemas.microsoft.com/office/drawing/2014/main" id="{CEDBE39D-1F58-4267-9E4C-23C4D62DE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8" t="48151" r="71503" b="32661"/>
              <a:stretch/>
            </p:blipFill>
            <p:spPr bwMode="auto">
              <a:xfrm>
                <a:off x="4955448" y="94881"/>
                <a:ext cx="476271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F4B57B85-3A99-4CA7-B7E0-A9347D7D82DD}"/>
                  </a:ext>
                </a:extLst>
              </p:cNvPr>
              <p:cNvSpPr/>
              <p:nvPr/>
            </p:nvSpPr>
            <p:spPr>
              <a:xfrm>
                <a:off x="4536614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SCIENTISTS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AF2F335-638F-4568-967E-B2EF50456425}"/>
                </a:ext>
              </a:extLst>
            </p:cNvPr>
            <p:cNvGrpSpPr/>
            <p:nvPr/>
          </p:nvGrpSpPr>
          <p:grpSpPr>
            <a:xfrm>
              <a:off x="5952046" y="149966"/>
              <a:ext cx="1356676" cy="711177"/>
              <a:chOff x="5952046" y="94881"/>
              <a:chExt cx="1356676" cy="711177"/>
            </a:xfrm>
          </p:grpSpPr>
          <p:pic>
            <p:nvPicPr>
              <p:cNvPr id="1026" name="Picture 2" descr="Image result for data engineers icon">
                <a:extLst>
                  <a:ext uri="{FF2B5EF4-FFF2-40B4-BE49-F238E27FC236}">
                    <a16:creationId xmlns="" xmlns:a16="http://schemas.microsoft.com/office/drawing/2014/main" id="{B3E088DB-07BC-4AE0-B36C-2B8024D2E2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831" t="72125" r="10446" b="8180"/>
              <a:stretch/>
            </p:blipFill>
            <p:spPr bwMode="auto">
              <a:xfrm>
                <a:off x="6348894" y="94881"/>
                <a:ext cx="477969" cy="47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7CE79600-C680-42FE-8934-56B7AD43E981}"/>
                  </a:ext>
                </a:extLst>
              </p:cNvPr>
              <p:cNvSpPr/>
              <p:nvPr/>
            </p:nvSpPr>
            <p:spPr>
              <a:xfrm>
                <a:off x="5952046" y="513670"/>
                <a:ext cx="1356676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PROD OPS</a:t>
                </a:r>
              </a:p>
            </p:txBody>
          </p:sp>
        </p:grpSp>
      </p:grpSp>
      <p:sp>
        <p:nvSpPr>
          <p:cNvPr id="98" name="Title 12">
            <a:extLst>
              <a:ext uri="{FF2B5EF4-FFF2-40B4-BE49-F238E27FC236}">
                <a16:creationId xmlns:a16="http://schemas.microsoft.com/office/drawing/2014/main" xmlns="" id="{9331ADCC-B8F6-CB42-B9E1-D0C28774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25" y="248247"/>
            <a:ext cx="8229600" cy="447393"/>
          </a:xfrm>
        </p:spPr>
        <p:txBody>
          <a:bodyPr>
            <a:noAutofit/>
          </a:bodyPr>
          <a:lstStyle/>
          <a:p>
            <a:r>
              <a:rPr lang="en-US" sz="2400" b="1" dirty="0"/>
              <a:t>Any Source, Any Big Data Platform, Any Analytics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442484" y="4120344"/>
            <a:ext cx="644263" cy="625347"/>
            <a:chOff x="7010400" y="4019550"/>
            <a:chExt cx="762001" cy="809975"/>
          </a:xfrm>
        </p:grpSpPr>
        <p:sp>
          <p:nvSpPr>
            <p:cNvPr id="100" name="Rectangle: Rounded Corners 15">
              <a:extLst>
                <a:ext uri="{FF2B5EF4-FFF2-40B4-BE49-F238E27FC236}">
                  <a16:creationId xmlns:a16="http://schemas.microsoft.com/office/drawing/2014/main" xmlns="" id="{931D328B-AF8B-476B-9FA0-45F4B1422025}"/>
                </a:ext>
              </a:extLst>
            </p:cNvPr>
            <p:cNvSpPr/>
            <p:nvPr/>
          </p:nvSpPr>
          <p:spPr>
            <a:xfrm>
              <a:off x="7010400" y="4019550"/>
              <a:ext cx="703218" cy="790705"/>
            </a:xfrm>
            <a:prstGeom prst="round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xmlns="" id="{AFAE91D6-0CFA-4E0B-97C9-B9B2F2FB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9164" y="4083113"/>
              <a:ext cx="605690" cy="116898"/>
            </a:xfrm>
            <a:prstGeom prst="rect">
              <a:avLst/>
            </a:prstGeom>
          </p:spPr>
        </p:pic>
        <p:pic>
          <p:nvPicPr>
            <p:cNvPr id="102" name="Picture 2" descr="refresh, reload, renew, replicate, replication, sync, update icon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022" y="4252390"/>
              <a:ext cx="319973" cy="31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7010400" y="4550473"/>
              <a:ext cx="762001" cy="27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solidFill>
                    <a:schemeClr val="accent3"/>
                  </a:solidFill>
                </a:rPr>
                <a:t>Replicator</a:t>
              </a:r>
              <a:endParaRPr lang="en-US" sz="8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85080" y="4456154"/>
            <a:ext cx="921813" cy="369332"/>
            <a:chOff x="7693887" y="4963984"/>
            <a:chExt cx="921813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344" y="5103365"/>
              <a:ext cx="189692" cy="14796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93887" y="4963984"/>
              <a:ext cx="921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Exp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  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rt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4" name="Rectangle: Rounded Corners 10">
            <a:extLst>
              <a:ext uri="{FF2B5EF4-FFF2-40B4-BE49-F238E27FC236}">
                <a16:creationId xmlns:a16="http://schemas.microsoft.com/office/drawing/2014/main" xmlns="" id="{940B1E15-1B2E-4991-A2A6-91D6E881763C}"/>
              </a:ext>
            </a:extLst>
          </p:cNvPr>
          <p:cNvSpPr/>
          <p:nvPr/>
        </p:nvSpPr>
        <p:spPr>
          <a:xfrm>
            <a:off x="1840974" y="1885199"/>
            <a:ext cx="5267477" cy="244112"/>
          </a:xfrm>
          <a:prstGeom prst="roundRect">
            <a:avLst>
              <a:gd name="adj" fmla="val 18385"/>
            </a:avLst>
          </a:prstGeom>
          <a:solidFill>
            <a:schemeClr val="accent3"/>
          </a:solidFill>
          <a:ln w="101600">
            <a:noFill/>
          </a:ln>
          <a:effectLst>
            <a:outerShdw blurRad="152400" dist="50800" dir="24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050" b="1" spc="-45" dirty="0">
                <a:solidFill>
                  <a:prstClr val="white"/>
                </a:solidFill>
                <a:latin typeface="Arial" panose="020B0604020202020204" pitchFamily="34" charset="0"/>
                <a:ea typeface="Cooper Hewitt" pitchFamily="50" charset="0"/>
                <a:cs typeface="Arial" panose="020B0604020202020204" pitchFamily="34" charset="0"/>
              </a:rPr>
              <a:t>Platform, Metadata &amp; Data APIs</a:t>
            </a:r>
          </a:p>
        </p:txBody>
      </p:sp>
      <p:sp>
        <p:nvSpPr>
          <p:cNvPr id="105" name="Rectangle: Rounded Corners 10">
            <a:extLst>
              <a:ext uri="{FF2B5EF4-FFF2-40B4-BE49-F238E27FC236}">
                <a16:creationId xmlns:a16="http://schemas.microsoft.com/office/drawing/2014/main" xmlns="" id="{DD19D49A-7033-BB4C-A7A6-1F09B2628883}"/>
              </a:ext>
            </a:extLst>
          </p:cNvPr>
          <p:cNvSpPr/>
          <p:nvPr/>
        </p:nvSpPr>
        <p:spPr>
          <a:xfrm>
            <a:off x="1856887" y="3798084"/>
            <a:ext cx="5251564" cy="207631"/>
          </a:xfrm>
          <a:prstGeom prst="roundRect">
            <a:avLst>
              <a:gd name="adj" fmla="val 18385"/>
            </a:avLst>
          </a:prstGeom>
          <a:solidFill>
            <a:schemeClr val="accent3"/>
          </a:solidFill>
          <a:ln w="101600">
            <a:noFill/>
          </a:ln>
          <a:effectLst>
            <a:outerShdw blurRad="152400" dist="50800" dir="24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200" b="1" spc="-45" dirty="0">
                <a:solidFill>
                  <a:prstClr val="white"/>
                </a:solidFill>
                <a:latin typeface="Arial" panose="020B0604020202020204" pitchFamily="34" charset="0"/>
                <a:ea typeface="Cooper Hewitt" pitchFamily="50" charset="0"/>
                <a:cs typeface="Arial" panose="020B0604020202020204" pitchFamily="34" charset="0"/>
              </a:rPr>
              <a:t>Compute/Storage Independence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900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9993" y="229010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b="1" smtClean="0"/>
              <a:t>Infoworks Logical </a:t>
            </a:r>
            <a:r>
              <a:rPr lang="en-US" sz="2400" b="1" dirty="0" smtClean="0"/>
              <a:t>Architecture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3B136D-7B5B-4B85-8192-FD7D90BB38C9}"/>
              </a:ext>
            </a:extLst>
          </p:cNvPr>
          <p:cNvSpPr txBox="1"/>
          <p:nvPr/>
        </p:nvSpPr>
        <p:spPr>
          <a:xfrm>
            <a:off x="76200" y="1200150"/>
            <a:ext cx="28266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137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Infoworks Autonomous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990137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 Data Engine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90137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Schema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Workload migration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Optimized data models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Queries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137"/>
                </a:solidFill>
                <a:effectLst/>
                <a:uLnTx/>
                <a:uFillTx/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Infoworks High Performance Replicator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</a:rPr>
              <a:t>High </a:t>
            </a:r>
            <a:r>
              <a:rPr lang="en-US" sz="1400" dirty="0">
                <a:latin typeface="Calibri" panose="020F0502020204030204" pitchFamily="34" charset="0"/>
              </a:rPr>
              <a:t>speed data &amp; metadata </a:t>
            </a:r>
            <a:r>
              <a:rPr lang="en-US" sz="1400" dirty="0" smtClean="0">
                <a:latin typeface="Calibri" panose="020F0502020204030204" pitchFamily="34" charset="0"/>
              </a:rPr>
              <a:t>replication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</a:rPr>
              <a:t>Incremental replication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</a:rPr>
              <a:t>Fault </a:t>
            </a:r>
            <a:r>
              <a:rPr lang="en-US" sz="1400" dirty="0">
                <a:latin typeface="Calibri" panose="020F0502020204030204" pitchFamily="34" charset="0"/>
              </a:rPr>
              <a:t>tolerant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857500" y="1428750"/>
            <a:ext cx="762000" cy="533400"/>
          </a:xfrm>
          <a:prstGeom prst="flowChartMagneticDisk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0398" y="1600860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Teradata </a:t>
            </a:r>
          </a:p>
          <a:p>
            <a:pPr algn="ctr"/>
            <a:r>
              <a:rPr lang="en-US" sz="800" dirty="0" smtClean="0"/>
              <a:t>Data Models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857500" y="3714750"/>
            <a:ext cx="762000" cy="533400"/>
          </a:xfrm>
          <a:prstGeom prst="flowChartMagneticDisk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3885131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MS SQL </a:t>
            </a:r>
          </a:p>
          <a:p>
            <a:pPr algn="ctr"/>
            <a:r>
              <a:rPr lang="en-US" sz="800" dirty="0" smtClean="0"/>
              <a:t>Data Models</a:t>
            </a:r>
          </a:p>
        </p:txBody>
      </p: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xmlns="" id="{931D328B-AF8B-476B-9FA0-45F4B1422025}"/>
              </a:ext>
            </a:extLst>
          </p:cNvPr>
          <p:cNvSpPr/>
          <p:nvPr/>
        </p:nvSpPr>
        <p:spPr>
          <a:xfrm>
            <a:off x="4419600" y="2343149"/>
            <a:ext cx="1066330" cy="114300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FAE91D6-0CFA-4E0B-97C9-B9B2F2FB3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2502902"/>
            <a:ext cx="918442" cy="1772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99860" y="2724150"/>
            <a:ext cx="110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continuous</a:t>
            </a:r>
          </a:p>
          <a:p>
            <a:pPr algn="ctr"/>
            <a:r>
              <a:rPr lang="en-US" sz="1050" dirty="0" err="1" smtClean="0"/>
              <a:t>cdc</a:t>
            </a:r>
            <a:r>
              <a:rPr lang="en-US" sz="1050" dirty="0" smtClean="0"/>
              <a:t>/merge</a:t>
            </a:r>
          </a:p>
          <a:p>
            <a:pPr algn="ctr"/>
            <a:r>
              <a:rPr lang="en-US" sz="1050" dirty="0"/>
              <a:t>t</a:t>
            </a:r>
            <a:r>
              <a:rPr lang="en-US" sz="1050" dirty="0" smtClean="0"/>
              <a:t>ransformations</a:t>
            </a:r>
          </a:p>
          <a:p>
            <a:pPr algn="ctr"/>
            <a:r>
              <a:rPr lang="en-US" sz="1050" dirty="0" smtClean="0"/>
              <a:t>workflow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114550"/>
            <a:ext cx="575780" cy="3048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4599" y="2139197"/>
            <a:ext cx="840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BTEQ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1800" y="3257550"/>
            <a:ext cx="575780" cy="304800"/>
          </a:xfrm>
          <a:prstGeom prst="rect">
            <a:avLst/>
          </a:prstGeom>
          <a:solidFill>
            <a:schemeClr val="accent5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18769" y="3294677"/>
            <a:ext cx="551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SQL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0640" y="2304871"/>
            <a:ext cx="858959" cy="51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1" idx="1"/>
          </p:cNvCxnSpPr>
          <p:nvPr/>
        </p:nvCxnSpPr>
        <p:spPr>
          <a:xfrm flipV="1">
            <a:off x="3547580" y="2914650"/>
            <a:ext cx="87202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</p:cNvCxnSpPr>
          <p:nvPr/>
        </p:nvCxnSpPr>
        <p:spPr>
          <a:xfrm>
            <a:off x="3619500" y="1695450"/>
            <a:ext cx="846252" cy="70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</p:cNvCxnSpPr>
          <p:nvPr/>
        </p:nvCxnSpPr>
        <p:spPr>
          <a:xfrm flipV="1">
            <a:off x="3619500" y="3437090"/>
            <a:ext cx="822463" cy="54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2509511">
            <a:off x="3786565" y="1850396"/>
            <a:ext cx="67839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</a:t>
            </a:r>
            <a:endParaRPr lang="en-US" sz="11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9663561">
            <a:off x="3651173" y="3487560"/>
            <a:ext cx="67839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</a:t>
            </a:r>
            <a:endParaRPr lang="en-US" sz="11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 rot="19812286">
            <a:off x="3582388" y="2962676"/>
            <a:ext cx="65434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migrate</a:t>
            </a:r>
            <a:endParaRPr lang="en-US" sz="11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 rot="2123273">
            <a:off x="3615740" y="2295183"/>
            <a:ext cx="65434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migrate</a:t>
            </a:r>
            <a:endParaRPr lang="en-US" sz="11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77000" y="1596845"/>
            <a:ext cx="842711" cy="2514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4"/>
          </p:cNvCxnSpPr>
          <p:nvPr/>
        </p:nvCxnSpPr>
        <p:spPr>
          <a:xfrm>
            <a:off x="3619500" y="1695450"/>
            <a:ext cx="30861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3981450"/>
            <a:ext cx="3048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2955" y="1672933"/>
            <a:ext cx="78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ata flow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10570" y="3754326"/>
            <a:ext cx="78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ata flow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2170408"/>
            <a:ext cx="836195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Data Lake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900" dirty="0" err="1"/>
              <a:t>h</a:t>
            </a:r>
            <a:r>
              <a:rPr lang="en-US" sz="900" dirty="0" err="1" smtClean="0"/>
              <a:t>dfs</a:t>
            </a:r>
            <a:endParaRPr lang="en-US" sz="900" dirty="0" smtClean="0"/>
          </a:p>
          <a:p>
            <a:pPr algn="ctr"/>
            <a:r>
              <a:rPr lang="en-US" sz="900" dirty="0" smtClean="0"/>
              <a:t>map-reduce</a:t>
            </a:r>
          </a:p>
          <a:p>
            <a:pPr algn="ctr"/>
            <a:r>
              <a:rPr lang="en-US" sz="900" dirty="0" err="1" smtClean="0"/>
              <a:t>hbase</a:t>
            </a:r>
            <a:endParaRPr lang="en-US" sz="900" dirty="0" smtClean="0"/>
          </a:p>
          <a:p>
            <a:pPr algn="ctr"/>
            <a:r>
              <a:rPr lang="en-US" sz="900" dirty="0" smtClean="0"/>
              <a:t>yarn</a:t>
            </a:r>
          </a:p>
          <a:p>
            <a:pPr algn="ctr"/>
            <a:r>
              <a:rPr lang="en-US" sz="900" dirty="0"/>
              <a:t>s</a:t>
            </a:r>
            <a:r>
              <a:rPr lang="en-US" sz="900" dirty="0" smtClean="0"/>
              <a:t>park</a:t>
            </a:r>
          </a:p>
          <a:p>
            <a:pPr algn="ctr"/>
            <a:r>
              <a:rPr lang="en-US" sz="900" dirty="0"/>
              <a:t>h</a:t>
            </a:r>
            <a:r>
              <a:rPr lang="en-US" sz="900" dirty="0" smtClean="0"/>
              <a:t>ive</a:t>
            </a:r>
          </a:p>
          <a:p>
            <a:pPr algn="ctr"/>
            <a:r>
              <a:rPr lang="en-US" sz="900" dirty="0"/>
              <a:t>i</a:t>
            </a:r>
            <a:r>
              <a:rPr lang="en-US" sz="900" dirty="0" smtClean="0"/>
              <a:t>mpala</a:t>
            </a:r>
            <a:endParaRPr lang="en-US" sz="900" dirty="0"/>
          </a:p>
        </p:txBody>
      </p:sp>
      <p:sp>
        <p:nvSpPr>
          <p:cNvPr id="36" name="Right Arrow 35"/>
          <p:cNvSpPr/>
          <p:nvPr/>
        </p:nvSpPr>
        <p:spPr>
          <a:xfrm>
            <a:off x="5509730" y="2817394"/>
            <a:ext cx="910120" cy="823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1329" y="2843110"/>
            <a:ext cx="98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orchestration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466796" y="2607833"/>
            <a:ext cx="98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jobs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010400" y="4019550"/>
            <a:ext cx="762001" cy="790705"/>
            <a:chOff x="7010400" y="4019550"/>
            <a:chExt cx="762001" cy="790705"/>
          </a:xfrm>
        </p:grpSpPr>
        <p:sp>
          <p:nvSpPr>
            <p:cNvPr id="34" name="Rectangle: Rounded Corners 15">
              <a:extLst>
                <a:ext uri="{FF2B5EF4-FFF2-40B4-BE49-F238E27FC236}">
                  <a16:creationId xmlns:a16="http://schemas.microsoft.com/office/drawing/2014/main" xmlns="" id="{931D328B-AF8B-476B-9FA0-45F4B1422025}"/>
                </a:ext>
              </a:extLst>
            </p:cNvPr>
            <p:cNvSpPr/>
            <p:nvPr/>
          </p:nvSpPr>
          <p:spPr>
            <a:xfrm>
              <a:off x="7010400" y="4019550"/>
              <a:ext cx="703218" cy="790705"/>
            </a:xfrm>
            <a:prstGeom prst="round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AFAE91D6-0CFA-4E0B-97C9-B9B2F2FB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9164" y="4083113"/>
              <a:ext cx="605690" cy="116898"/>
            </a:xfrm>
            <a:prstGeom prst="rect">
              <a:avLst/>
            </a:prstGeom>
          </p:spPr>
        </p:pic>
        <p:pic>
          <p:nvPicPr>
            <p:cNvPr id="39" name="Picture 2" descr="refresh, reload, renew, replicate, replication, sync, updat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022" y="4252390"/>
              <a:ext cx="319973" cy="31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010400" y="4550474"/>
              <a:ext cx="762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/>
                  </a:solidFill>
                </a:rPr>
                <a:t>Replicator</a:t>
              </a:r>
              <a:endParaRPr lang="en-US" sz="1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7302791" y="2242323"/>
            <a:ext cx="457202" cy="100826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7297199" y="3441060"/>
            <a:ext cx="457202" cy="100826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62A6B2D6-EA54-4E81-BA8D-8739013262AB}"/>
              </a:ext>
            </a:extLst>
          </p:cNvPr>
          <p:cNvGrpSpPr/>
          <p:nvPr/>
        </p:nvGrpSpPr>
        <p:grpSpPr>
          <a:xfrm>
            <a:off x="7814106" y="1335136"/>
            <a:ext cx="890651" cy="3129273"/>
            <a:chOff x="7543132" y="1700647"/>
            <a:chExt cx="1373324" cy="3347780"/>
          </a:xfrm>
        </p:grpSpPr>
        <p:sp>
          <p:nvSpPr>
            <p:cNvPr id="44" name="Rectangle: Rounded Corners 8">
              <a:extLst>
                <a:ext uri="{FF2B5EF4-FFF2-40B4-BE49-F238E27FC236}">
                  <a16:creationId xmlns="" xmlns:a16="http://schemas.microsoft.com/office/drawing/2014/main" id="{02042283-1C55-4D95-A20B-C4FA0107D7B3}"/>
                </a:ext>
              </a:extLst>
            </p:cNvPr>
            <p:cNvSpPr/>
            <p:nvPr/>
          </p:nvSpPr>
          <p:spPr>
            <a:xfrm>
              <a:off x="7543132" y="1700647"/>
              <a:ext cx="1373324" cy="3347780"/>
            </a:xfrm>
            <a:prstGeom prst="roundRect">
              <a:avLst>
                <a:gd name="adj" fmla="val 9524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452468A-B240-4EA0-963B-EC1BE43D568E}"/>
                </a:ext>
              </a:extLst>
            </p:cNvPr>
            <p:cNvSpPr/>
            <p:nvPr/>
          </p:nvSpPr>
          <p:spPr>
            <a:xfrm>
              <a:off x="7599258" y="1763411"/>
              <a:ext cx="1221606" cy="3210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Any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Access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Method</a:t>
              </a:r>
            </a:p>
            <a:p>
              <a:pPr algn="ctr" defTabSz="685800"/>
              <a:endParaRPr lang="en-US" sz="1350" b="1" spc="-45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sz="1350" b="1" spc="-45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Tools</a:t>
              </a:r>
            </a:p>
            <a:p>
              <a:pPr algn="ctr" defTabSz="685800"/>
              <a:endParaRPr lang="en-US" sz="1350" b="1" spc="-45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Export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Teradata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MSSQL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Cloud</a:t>
              </a:r>
            </a:p>
            <a:p>
              <a:pPr algn="ctr" defTabSz="685800"/>
              <a:r>
                <a:rPr lang="en-US" sz="1350" b="1" spc="-45" dirty="0" smtClean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algn="ctr" defTabSz="685800"/>
              <a:endParaRPr lang="en-US" sz="1350" b="1" spc="-45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98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7586705" y="348615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 weeks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9419" y="348615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 week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33224" y="348615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 weeks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8200" y="348615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 week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753B4-4181-5D4B-B7B5-4F7CB236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44" y="197280"/>
            <a:ext cx="8029419" cy="85725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smtClean="0"/>
              <a:t>Infoworks Automation </a:t>
            </a:r>
            <a:r>
              <a:rPr lang="en-US" sz="2400" b="1" dirty="0" smtClean="0"/>
              <a:t>Flow</a:t>
            </a:r>
            <a:endParaRPr lang="en-US" sz="2400" b="1" u="sng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xmlns="" id="{2E03B027-00F1-3D4C-9139-346408D41BDF}"/>
              </a:ext>
            </a:extLst>
          </p:cNvPr>
          <p:cNvSpPr/>
          <p:nvPr/>
        </p:nvSpPr>
        <p:spPr>
          <a:xfrm>
            <a:off x="348177" y="1123950"/>
            <a:ext cx="1792625" cy="1066736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/>
              <a:t>Discover, ingest, synchronize all data sources</a:t>
            </a:r>
            <a:endParaRPr lang="en-US" sz="14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A582F2FB-23A0-7741-8674-9D4FFB4A89CB}"/>
              </a:ext>
            </a:extLst>
          </p:cNvPr>
          <p:cNvSpPr/>
          <p:nvPr/>
        </p:nvSpPr>
        <p:spPr>
          <a:xfrm>
            <a:off x="2590124" y="1123950"/>
            <a:ext cx="1792625" cy="1066736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Transform, standardize and prepare data for analytics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xmlns="" id="{16567CA3-94F0-5140-96D3-120A6AE4382C}"/>
              </a:ext>
            </a:extLst>
          </p:cNvPr>
          <p:cNvSpPr/>
          <p:nvPr/>
        </p:nvSpPr>
        <p:spPr>
          <a:xfrm>
            <a:off x="4832071" y="1123950"/>
            <a:ext cx="1792625" cy="1066736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Organize analytics models for high-performance access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xmlns="" id="{34D8FF37-684E-7F40-AC6B-D15E4AE34AA1}"/>
              </a:ext>
            </a:extLst>
          </p:cNvPr>
          <p:cNvSpPr/>
          <p:nvPr/>
        </p:nvSpPr>
        <p:spPr>
          <a:xfrm>
            <a:off x="7053382" y="1123950"/>
            <a:ext cx="1792625" cy="1066736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/>
              <a:t>Complete Automation from ingestion to consumption</a:t>
            </a:r>
            <a:endParaRPr lang="en-US" sz="1400" dirty="0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xmlns="" id="{F3CFC3D4-0542-C64F-A92D-EA0CEE0394FF}"/>
              </a:ext>
            </a:extLst>
          </p:cNvPr>
          <p:cNvSpPr/>
          <p:nvPr/>
        </p:nvSpPr>
        <p:spPr>
          <a:xfrm>
            <a:off x="886568" y="2425547"/>
            <a:ext cx="533400" cy="1910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xmlns="" id="{10C109CE-C890-5845-A91F-990D902C9A20}"/>
              </a:ext>
            </a:extLst>
          </p:cNvPr>
          <p:cNvSpPr/>
          <p:nvPr/>
        </p:nvSpPr>
        <p:spPr>
          <a:xfrm>
            <a:off x="5461683" y="2419350"/>
            <a:ext cx="533400" cy="1910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xmlns="" id="{03D98482-FFBE-FF41-8314-0AF4C8054219}"/>
              </a:ext>
            </a:extLst>
          </p:cNvPr>
          <p:cNvSpPr/>
          <p:nvPr/>
        </p:nvSpPr>
        <p:spPr>
          <a:xfrm>
            <a:off x="7682994" y="2429950"/>
            <a:ext cx="533400" cy="1910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xmlns="" id="{AB0E1870-2AA2-7F4D-97A6-8022D660C71C}"/>
              </a:ext>
            </a:extLst>
          </p:cNvPr>
          <p:cNvSpPr/>
          <p:nvPr/>
        </p:nvSpPr>
        <p:spPr>
          <a:xfrm>
            <a:off x="3272757" y="2425547"/>
            <a:ext cx="533400" cy="1910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181">
            <a:extLst>
              <a:ext uri="{FF2B5EF4-FFF2-40B4-BE49-F238E27FC236}">
                <a16:creationId xmlns:a16="http://schemas.microsoft.com/office/drawing/2014/main" xmlns="" id="{C7798B78-2077-164D-B930-63EA8B410949}"/>
              </a:ext>
            </a:extLst>
          </p:cNvPr>
          <p:cNvSpPr/>
          <p:nvPr/>
        </p:nvSpPr>
        <p:spPr>
          <a:xfrm>
            <a:off x="228600" y="2800350"/>
            <a:ext cx="8763000" cy="1447800"/>
          </a:xfrm>
          <a:prstGeom prst="roundRect">
            <a:avLst>
              <a:gd name="adj" fmla="val 85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IN" sz="9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IN" sz="9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B319EDCE-C2BB-7649-A55A-EE51E7888293}"/>
              </a:ext>
            </a:extLst>
          </p:cNvPr>
          <p:cNvSpPr/>
          <p:nvPr/>
        </p:nvSpPr>
        <p:spPr>
          <a:xfrm>
            <a:off x="535023" y="3257550"/>
            <a:ext cx="1524000" cy="901158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tx2"/>
                </a:solidFill>
              </a:rPr>
              <a:t>Domains/Sources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tx2"/>
                </a:solidFill>
              </a:rPr>
              <a:t>Crawl Metadata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tx2"/>
                </a:solidFill>
              </a:rPr>
              <a:t>Ingest/CDC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A600BB30-9064-7147-844F-AEA87752610F}"/>
              </a:ext>
            </a:extLst>
          </p:cNvPr>
          <p:cNvSpPr/>
          <p:nvPr/>
        </p:nvSpPr>
        <p:spPr>
          <a:xfrm>
            <a:off x="2213214" y="3392120"/>
            <a:ext cx="338431" cy="35638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A7ACD43C-3FE1-7042-BD0D-8C9B45B43AE4}"/>
              </a:ext>
            </a:extLst>
          </p:cNvPr>
          <p:cNvSpPr/>
          <p:nvPr/>
        </p:nvSpPr>
        <p:spPr>
          <a:xfrm>
            <a:off x="2705835" y="3257551"/>
            <a:ext cx="1676913" cy="920614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2"/>
                </a:solidFill>
              </a:rPr>
              <a:t>Visual Data Transformations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491D15BB-C48C-4E4A-B882-1F660B04B7C6}"/>
              </a:ext>
            </a:extLst>
          </p:cNvPr>
          <p:cNvSpPr/>
          <p:nvPr/>
        </p:nvSpPr>
        <p:spPr>
          <a:xfrm>
            <a:off x="4448140" y="3392120"/>
            <a:ext cx="338431" cy="35638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939F9F72-F8FF-C94B-A2BF-23F84AA4939E}"/>
              </a:ext>
            </a:extLst>
          </p:cNvPr>
          <p:cNvSpPr/>
          <p:nvPr/>
        </p:nvSpPr>
        <p:spPr>
          <a:xfrm>
            <a:off x="4930231" y="3257550"/>
            <a:ext cx="1524000" cy="916141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2"/>
                </a:solidFill>
              </a:rPr>
              <a:t>Visual Cube 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56EC64B7-4203-AA4B-A777-54CD9E3954A8}"/>
              </a:ext>
            </a:extLst>
          </p:cNvPr>
          <p:cNvSpPr/>
          <p:nvPr/>
        </p:nvSpPr>
        <p:spPr>
          <a:xfrm>
            <a:off x="6711998" y="3392120"/>
            <a:ext cx="338431" cy="35638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xmlns="" id="{6CF62B35-62AF-7D4F-9D8D-C118B13EEB6D}"/>
              </a:ext>
            </a:extLst>
          </p:cNvPr>
          <p:cNvSpPr/>
          <p:nvPr/>
        </p:nvSpPr>
        <p:spPr>
          <a:xfrm>
            <a:off x="7187694" y="3257551"/>
            <a:ext cx="1524000" cy="925824"/>
          </a:xfrm>
          <a:custGeom>
            <a:avLst/>
            <a:gdLst>
              <a:gd name="connsiteX0" fmla="*/ 0 w 1601390"/>
              <a:gd name="connsiteY0" fmla="*/ 160139 h 1681460"/>
              <a:gd name="connsiteX1" fmla="*/ 160139 w 1601390"/>
              <a:gd name="connsiteY1" fmla="*/ 0 h 1681460"/>
              <a:gd name="connsiteX2" fmla="*/ 1441251 w 1601390"/>
              <a:gd name="connsiteY2" fmla="*/ 0 h 1681460"/>
              <a:gd name="connsiteX3" fmla="*/ 1601390 w 1601390"/>
              <a:gd name="connsiteY3" fmla="*/ 160139 h 1681460"/>
              <a:gd name="connsiteX4" fmla="*/ 1601390 w 1601390"/>
              <a:gd name="connsiteY4" fmla="*/ 1521321 h 1681460"/>
              <a:gd name="connsiteX5" fmla="*/ 1441251 w 1601390"/>
              <a:gd name="connsiteY5" fmla="*/ 1681460 h 1681460"/>
              <a:gd name="connsiteX6" fmla="*/ 160139 w 1601390"/>
              <a:gd name="connsiteY6" fmla="*/ 1681460 h 1681460"/>
              <a:gd name="connsiteX7" fmla="*/ 0 w 1601390"/>
              <a:gd name="connsiteY7" fmla="*/ 1521321 h 1681460"/>
              <a:gd name="connsiteX8" fmla="*/ 0 w 1601390"/>
              <a:gd name="connsiteY8" fmla="*/ 160139 h 168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1681460">
                <a:moveTo>
                  <a:pt x="0" y="160139"/>
                </a:moveTo>
                <a:cubicBezTo>
                  <a:pt x="0" y="71697"/>
                  <a:pt x="71697" y="0"/>
                  <a:pt x="160139" y="0"/>
                </a:cubicBezTo>
                <a:lnTo>
                  <a:pt x="1441251" y="0"/>
                </a:lnTo>
                <a:cubicBezTo>
                  <a:pt x="1529693" y="0"/>
                  <a:pt x="1601390" y="71697"/>
                  <a:pt x="1601390" y="160139"/>
                </a:cubicBezTo>
                <a:lnTo>
                  <a:pt x="1601390" y="1521321"/>
                </a:lnTo>
                <a:cubicBezTo>
                  <a:pt x="1601390" y="1609763"/>
                  <a:pt x="1529693" y="1681460"/>
                  <a:pt x="1441251" y="1681460"/>
                </a:cubicBezTo>
                <a:lnTo>
                  <a:pt x="160139" y="1681460"/>
                </a:lnTo>
                <a:cubicBezTo>
                  <a:pt x="71697" y="1681460"/>
                  <a:pt x="0" y="1609763"/>
                  <a:pt x="0" y="1521321"/>
                </a:cubicBezTo>
                <a:lnTo>
                  <a:pt x="0" y="160139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83" tIns="115483" rIns="115483" bIns="11548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tx2"/>
                </a:solidFill>
              </a:rPr>
              <a:t>Visual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tx2"/>
                </a:solidFill>
              </a:rPr>
              <a:t>Orchestrator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BE3BBFE-50D7-9442-BDF2-541F84716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020" y="2872975"/>
            <a:ext cx="956067" cy="1832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A5B2A94-F214-A548-BB36-1CA277E931B2}"/>
              </a:ext>
            </a:extLst>
          </p:cNvPr>
          <p:cNvSpPr txBox="1"/>
          <p:nvPr/>
        </p:nvSpPr>
        <p:spPr>
          <a:xfrm>
            <a:off x="3764087" y="2800350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Autonomous Data Engine</a:t>
            </a:r>
          </a:p>
        </p:txBody>
      </p:sp>
    </p:spTree>
    <p:extLst>
      <p:ext uri="{BB962C8B-B14F-4D97-AF65-F5344CB8AC3E}">
        <p14:creationId xmlns:p14="http://schemas.microsoft.com/office/powerpoint/2010/main" val="17208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514311"/>
            <a:ext cx="1243208" cy="699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Infoworks </a:t>
            </a:r>
            <a:r>
              <a:rPr lang="en-US" sz="2800" dirty="0" smtClean="0"/>
              <a:t>Platform Demonstration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276350"/>
            <a:ext cx="5060435" cy="3366251"/>
          </a:xfrm>
          <a:prstGeom prst="rect">
            <a:avLst/>
          </a:prstGeom>
        </p:spPr>
      </p:pic>
      <p:sp>
        <p:nvSpPr>
          <p:cNvPr id="3" name="TextBox 2">
            <a:hlinkClick r:id="rId5" action="ppaction://program"/>
          </p:cNvPr>
          <p:cNvSpPr txBox="1"/>
          <p:nvPr/>
        </p:nvSpPr>
        <p:spPr>
          <a:xfrm>
            <a:off x="7632004" y="26792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hlinkClick r:id="rId6"/>
          </p:cNvPr>
          <p:cNvSpPr txBox="1"/>
          <p:nvPr/>
        </p:nvSpPr>
        <p:spPr>
          <a:xfrm>
            <a:off x="1951839" y="4430487"/>
            <a:ext cx="990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demo-2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5850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5FBCBF-7E97-F843-97EA-FDBCB9CF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960974C-9AF7-F648-BB95-C9A4131B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800350"/>
            <a:ext cx="8305801" cy="609600"/>
          </a:xfrm>
        </p:spPr>
        <p:txBody>
          <a:bodyPr>
            <a:normAutofit/>
          </a:bodyPr>
          <a:lstStyle/>
          <a:p>
            <a:r>
              <a:rPr lang="en-US" sz="1800" dirty="0"/>
              <a:t>The Only End-To-End Automated Software Platform for Agile Data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CE88A6-1055-AB45-B857-22E1DD9B1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285084A-3D44-C144-BD8C-DE3CF7BCC4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4933950"/>
            <a:ext cx="609600" cy="261938"/>
          </a:xfrm>
        </p:spPr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BE45B-45E5-5A4C-A793-2ED725F197E5}" type="slidenum">
              <a:rPr kumimoji="0" lang="uk-UA" sz="1100" b="0" i="0" u="none" strike="noStrike" kern="1200" cap="none" spc="0" normalizeH="0" baseline="0" noProof="0" smtClean="0">
                <a:ln>
                  <a:noFill/>
                </a:ln>
                <a:solidFill>
                  <a:srgbClr val="EDEDE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1100" b="0" i="0" u="none" strike="noStrike" kern="1200" cap="none" spc="0" normalizeH="0" baseline="0" noProof="0" dirty="0">
              <a:ln>
                <a:noFill/>
              </a:ln>
              <a:solidFill>
                <a:srgbClr val="EDEDE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05979"/>
            <a:ext cx="6523825" cy="857250"/>
          </a:xfrm>
        </p:spPr>
        <p:txBody>
          <a:bodyPr>
            <a:noAutofit/>
          </a:bodyPr>
          <a:lstStyle/>
          <a:p>
            <a:r>
              <a:rPr lang="en-US" sz="2400" dirty="0" err="1"/>
              <a:t>Infoworks</a:t>
            </a:r>
            <a:r>
              <a:rPr lang="en-US" sz="2400" dirty="0"/>
              <a:t> Provides Data Engineering Agility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0523" y="5019348"/>
            <a:ext cx="609600" cy="261610"/>
          </a:xfrm>
        </p:spPr>
        <p:txBody>
          <a:bodyPr/>
          <a:lstStyle/>
          <a:p>
            <a:fld id="{8D9BE45B-45E5-5A4C-A793-2ED725F197E5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105400" y="1276350"/>
            <a:ext cx="3961012" cy="3733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Automation</a:t>
            </a:r>
          </a:p>
          <a:p>
            <a:pPr lvl="1"/>
            <a:r>
              <a:rPr lang="en-US" dirty="0"/>
              <a:t>Complete code-free automation from data source to point of consumption by analytics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Infrastructure Independence</a:t>
            </a:r>
          </a:p>
          <a:p>
            <a:pPr lvl="1"/>
            <a:r>
              <a:rPr lang="en-US" dirty="0"/>
              <a:t>Portable between and across environments on premise and in the cloud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Platform Extensibility</a:t>
            </a:r>
          </a:p>
          <a:p>
            <a:pPr lvl="1"/>
            <a:r>
              <a:rPr lang="en-US" dirty="0"/>
              <a:t>Supports customer or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70958"/>
            <a:ext cx="1752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Infoworks</a:t>
            </a:r>
            <a:r>
              <a:rPr lang="en-US" sz="2000" b="1" dirty="0">
                <a:solidFill>
                  <a:schemeClr val="accent1"/>
                </a:solidFill>
              </a:rPr>
              <a:t> Software Delivers Big Data Agility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Through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Automation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1400" b="1" dirty="0" err="1">
                <a:solidFill>
                  <a:schemeClr val="accent1"/>
                </a:solidFill>
              </a:rPr>
              <a:t>www.infoworks.io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0D54BE-FCD6-2243-8A53-20205F13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8232" y="1251288"/>
            <a:ext cx="1700736" cy="972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3A6326C-76D4-354D-B75B-7A04D01A9E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3438" y="2083695"/>
            <a:ext cx="1700737" cy="956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0DBC631-3779-C046-9D48-B290BDB749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9069" y="2915004"/>
            <a:ext cx="1700736" cy="972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AD49001-0DF2-664A-95A2-433B51D439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3438" y="3666864"/>
            <a:ext cx="1700734" cy="9334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2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572000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E85BF-BA15-4F46-BFE8-4D17CDCC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5" y="3486150"/>
            <a:ext cx="8579094" cy="697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+mj-lt"/>
                <a:cs typeface="+mj-cs"/>
              </a:rPr>
              <a:t>Accelerate Time to ML and Data  Analytics  Success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81D4000-2EF7-2249-9805-15342BDC6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71" b="28025"/>
          <a:stretch/>
        </p:blipFill>
        <p:spPr>
          <a:xfrm>
            <a:off x="240030" y="841880"/>
            <a:ext cx="4091937" cy="1776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178690-6535-C74E-A468-0C8E12498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2" y="1333889"/>
            <a:ext cx="4091938" cy="79204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7DAA13E-C141-CC4C-9B07-71B1DF7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3419642"/>
            <a:ext cx="8176104" cy="92733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dirty="0">
                <a:solidFill>
                  <a:schemeClr val="tx1"/>
                </a:solidFill>
                <a:latin typeface="+mj-lt"/>
                <a:cs typeface="+mj-cs"/>
              </a:rPr>
              <a:t>Q&amp;A</a:t>
            </a:r>
          </a:p>
        </p:txBody>
      </p:sp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="" xmlns:a16="http://schemas.microsoft.com/office/drawing/2014/main" id="{AD8951C4-26C9-2C46-A2E6-C57EE0F023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9143980" cy="318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5691DA-07E9-394A-9283-C16924531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1550"/>
            <a:ext cx="1360014" cy="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8F062-40CB-E148-A01C-86598220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A7B47B-1010-BA48-AC38-DA6F413D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/>
              <a:t>130 Year Old Media Company Background</a:t>
            </a:r>
          </a:p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/>
              <a:t>Data Projects and Challenges</a:t>
            </a:r>
          </a:p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/>
              <a:t>The New Approach </a:t>
            </a:r>
            <a:r>
              <a:rPr lang="en-US" dirty="0" smtClean="0"/>
              <a:t>and </a:t>
            </a:r>
            <a:r>
              <a:rPr lang="en-US" dirty="0"/>
              <a:t>Why</a:t>
            </a:r>
          </a:p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/>
              <a:t>The Implementation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Successfully Deploy </a:t>
            </a:r>
            <a:r>
              <a:rPr lang="en-US" dirty="0"/>
              <a:t>a Big Data Platform in </a:t>
            </a:r>
            <a:r>
              <a:rPr lang="en-US" dirty="0" smtClean="0"/>
              <a:t>Weeks vs. Months</a:t>
            </a:r>
            <a:endParaRPr lang="en-US" dirty="0"/>
          </a:p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 smtClean="0"/>
              <a:t>Demonstration</a:t>
            </a:r>
            <a:endParaRPr lang="en-US" dirty="0"/>
          </a:p>
          <a:p>
            <a:pPr>
              <a:lnSpc>
                <a:spcPct val="110000"/>
              </a:lnSpc>
              <a:spcBef>
                <a:spcPts val="1824"/>
              </a:spcBef>
            </a:pPr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05C6F9-26F7-4E4E-9404-89ADE3E67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927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372D9-AB87-F445-8080-1AD59006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 </a:t>
            </a:r>
            <a:br>
              <a:rPr lang="en-US" dirty="0"/>
            </a:br>
            <a:r>
              <a:rPr lang="en-US" dirty="0"/>
              <a:t>Century Old Media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4D1087-A68B-6E44-8416-B27606F48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B1C66D-CEDA-FA4E-87D4-D951BEFFF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9144000" cy="24145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532E4F-5DCC-704B-8225-59928667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148"/>
            <a:ext cx="3886200" cy="2057399"/>
          </a:xfrm>
        </p:spPr>
        <p:txBody>
          <a:bodyPr>
            <a:normAutofit/>
          </a:bodyPr>
          <a:lstStyle/>
          <a:p>
            <a:r>
              <a:rPr lang="en-US" dirty="0"/>
              <a:t>Diversified Media </a:t>
            </a:r>
          </a:p>
          <a:p>
            <a:pPr lvl="1"/>
            <a:r>
              <a:rPr lang="en-US" dirty="0"/>
              <a:t>Cable TV, TV Stations, magazines, newspapers, digital media,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8196FFF-13F0-564F-B965-DE72B3869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98819" y="1581152"/>
            <a:ext cx="3887983" cy="2057398"/>
          </a:xfrm>
        </p:spPr>
        <p:txBody>
          <a:bodyPr/>
          <a:lstStyle/>
          <a:p>
            <a:r>
              <a:rPr lang="en-US" dirty="0"/>
              <a:t>360 Businesses</a:t>
            </a:r>
          </a:p>
          <a:p>
            <a:pPr lvl="1"/>
            <a:r>
              <a:rPr lang="en-US" dirty="0"/>
              <a:t>Grew through acquisition</a:t>
            </a:r>
          </a:p>
        </p:txBody>
      </p:sp>
    </p:spTree>
    <p:extLst>
      <p:ext uri="{BB962C8B-B14F-4D97-AF65-F5344CB8AC3E}">
        <p14:creationId xmlns:p14="http://schemas.microsoft.com/office/powerpoint/2010/main" val="38530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41ECCB4-44AA-C743-9CDA-34CA975205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0"/>
            <a:ext cx="7391400" cy="51968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064691-FD30-8A41-907E-C9B76C5F7E8B}"/>
              </a:ext>
            </a:extLst>
          </p:cNvPr>
          <p:cNvSpPr/>
          <p:nvPr/>
        </p:nvSpPr>
        <p:spPr>
          <a:xfrm>
            <a:off x="0" y="0"/>
            <a:ext cx="9143978" cy="5238749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99000">
                <a:schemeClr val="bg1"/>
              </a:gs>
              <a:gs pos="48000">
                <a:schemeClr val="bg1"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317A021-6F04-A648-A00E-7DE80B90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89" y="209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I:  Consolidated View of IT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51907-F13F-7741-968B-4896485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9630"/>
            <a:ext cx="4419600" cy="35105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Goal: Consolidated Tech Spend Report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60 Divisions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12 different data </a:t>
            </a:r>
            <a:r>
              <a:rPr lang="en-US" sz="1400" dirty="0" smtClean="0"/>
              <a:t>sources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Tried multiple times and failed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12 month estimate using ETL and EDW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EDW approaches required: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Significant up front planning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Required cooperation at each division/company level (herding cats)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Requires most of reporting needs documented up front (rigid schema design)</a:t>
            </a:r>
          </a:p>
        </p:txBody>
      </p:sp>
    </p:spTree>
    <p:extLst>
      <p:ext uri="{BB962C8B-B14F-4D97-AF65-F5344CB8AC3E}">
        <p14:creationId xmlns:p14="http://schemas.microsoft.com/office/powerpoint/2010/main" val="35544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1BD7DC-C1A2-A24D-BFE8-63B7A419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Project II:  </a:t>
            </a:r>
            <a:br>
              <a:rPr lang="en-US" sz="2800" dirty="0"/>
            </a:br>
            <a:r>
              <a:rPr lang="en-US" sz="2800" dirty="0"/>
              <a:t>Retire Legacy Systems</a:t>
            </a:r>
          </a:p>
        </p:txBody>
      </p:sp>
      <p:cxnSp>
        <p:nvCxnSpPr>
          <p:cNvPr id="17" name="Straight Arrow Connector 14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51907-F13F-7741-968B-4896485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1931275"/>
            <a:ext cx="3840085" cy="2596671"/>
          </a:xfrm>
        </p:spPr>
        <p:txBody>
          <a:bodyPr>
            <a:normAutofit/>
          </a:bodyPr>
          <a:lstStyle/>
          <a:p>
            <a:r>
              <a:rPr lang="en-US" sz="1400" dirty="0"/>
              <a:t>Goal: Retire legacy systems as project are moved to new cloud based platform. </a:t>
            </a:r>
          </a:p>
          <a:p>
            <a:pPr lvl="1"/>
            <a:r>
              <a:rPr lang="en-US" sz="1400" dirty="0"/>
              <a:t>Hyperion HFM/HCM applications</a:t>
            </a:r>
          </a:p>
          <a:p>
            <a:pPr lvl="1"/>
            <a:r>
              <a:rPr lang="en-US" sz="1400" dirty="0"/>
              <a:t>ESSBASE (30 systems)</a:t>
            </a:r>
          </a:p>
          <a:p>
            <a:pPr lvl="1"/>
            <a:r>
              <a:rPr lang="en-US" sz="1400" dirty="0" err="1"/>
              <a:t>Infinium</a:t>
            </a:r>
            <a:r>
              <a:rPr lang="en-US" sz="1400" dirty="0"/>
              <a:t> application (DB2) </a:t>
            </a:r>
          </a:p>
          <a:p>
            <a:pPr lvl="1"/>
            <a:endParaRPr lang="en-US" sz="1400" dirty="0"/>
          </a:p>
          <a:p>
            <a:r>
              <a:rPr lang="en-US" sz="1400" dirty="0"/>
              <a:t>Required flexible, agile and scalable platform vs. using existing EDW platform requiring 3-6 months project planning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563372-9BB8-F148-A458-3D7E6F25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9BE45B-45E5-5A4C-A793-2ED725F197E5}" type="slidenum">
              <a:rPr lang="uk-UA" smtClean="0"/>
              <a:pPr>
                <a:spcAft>
                  <a:spcPts val="600"/>
                </a:spcAft>
              </a:pPr>
              <a:t>6</a:t>
            </a:fld>
            <a:endParaRPr lang="uk-UA"/>
          </a:p>
        </p:txBody>
      </p:sp>
      <p:pic>
        <p:nvPicPr>
          <p:cNvPr id="7" name="Picture 6" descr="A sunset over a beach next to the ocean&#10;&#10;Description automatically generated">
            <a:extLst>
              <a:ext uri="{FF2B5EF4-FFF2-40B4-BE49-F238E27FC236}">
                <a16:creationId xmlns="" xmlns:a16="http://schemas.microsoft.com/office/drawing/2014/main" id="{A29666EA-E23E-8644-8380-0E4F539BBB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56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5E651-C996-1E4B-B6D9-3B6E42A4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AB3E80-DCF4-C94C-B79B-AF78BDC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06670"/>
            <a:ext cx="4724400" cy="3013473"/>
          </a:xfrm>
        </p:spPr>
        <p:txBody>
          <a:bodyPr>
            <a:normAutofit/>
          </a:bodyPr>
          <a:lstStyle/>
          <a:p>
            <a:r>
              <a:rPr lang="en-US" dirty="0"/>
              <a:t>Lack of in-house expertise</a:t>
            </a:r>
          </a:p>
          <a:p>
            <a:endParaRPr lang="en-US" sz="1400" dirty="0"/>
          </a:p>
          <a:p>
            <a:r>
              <a:rPr lang="en-US" dirty="0"/>
              <a:t>Hard to recruit </a:t>
            </a:r>
            <a:r>
              <a:rPr lang="en-US" dirty="0" smtClean="0"/>
              <a:t>experts</a:t>
            </a:r>
          </a:p>
          <a:p>
            <a:endParaRPr lang="en-US" sz="1400" dirty="0"/>
          </a:p>
          <a:p>
            <a:r>
              <a:rPr lang="en-US" dirty="0" smtClean="0"/>
              <a:t>Data everywhere!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Compressed </a:t>
            </a:r>
            <a:r>
              <a:rPr lang="en-US" dirty="0"/>
              <a:t>Timeline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B93FAE-2F64-4B47-90E2-E2965B51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AB581B-B05C-6E4C-950E-274D198C8C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95775" y="1911350"/>
            <a:ext cx="4848225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3A32AF7-21A1-5E46-9D16-D059E00DA4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5326" y="1200150"/>
            <a:ext cx="4028674" cy="3705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5E651-C996-1E4B-B6D9-3B6E42A4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Bright Idea:  Cloud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AB3E80-DCF4-C94C-B79B-AF78BDC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950"/>
            <a:ext cx="5029200" cy="30896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Instant on!</a:t>
            </a:r>
          </a:p>
          <a:p>
            <a:endParaRPr lang="en-US" dirty="0"/>
          </a:p>
          <a:p>
            <a:r>
              <a:rPr lang="en-US" dirty="0"/>
              <a:t>More flexible agile platform</a:t>
            </a:r>
          </a:p>
          <a:p>
            <a:pPr lvl="1"/>
            <a:r>
              <a:rPr lang="en-US" dirty="0"/>
              <a:t>Easier to on board data sources without upfront planning</a:t>
            </a:r>
          </a:p>
          <a:p>
            <a:pPr lvl="1"/>
            <a:r>
              <a:rPr lang="en-US" dirty="0"/>
              <a:t>Scales up at initial lower cost – supports fail fast philosophy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to add new types of data</a:t>
            </a:r>
          </a:p>
          <a:p>
            <a:endParaRPr lang="en-US" dirty="0"/>
          </a:p>
          <a:p>
            <a:r>
              <a:rPr lang="en-US" dirty="0"/>
              <a:t>Easier to do new analytics (predictive, historical, data science, machine learning)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B93FAE-2F64-4B47-90E2-E2965B51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06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9B0D8C-28D1-2840-A1C7-21925DB5BA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7994" y="1126840"/>
            <a:ext cx="3744206" cy="376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FBBE1-CCF3-F946-836C-DD7C3DD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4582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Technical Challenge: Big Data isn’t Easy</a:t>
            </a:r>
            <a:br>
              <a:rPr lang="en-US" sz="2400" dirty="0"/>
            </a:br>
            <a:r>
              <a:rPr lang="en-US" sz="2400" dirty="0"/>
              <a:t>Data Engineering is ”Death by 1000 Paper Cuts”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9FDD6-5C95-C54C-A168-5340249F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66" y="1355440"/>
            <a:ext cx="2581634" cy="342611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/>
              <a:t>Data Ingestion</a:t>
            </a:r>
          </a:p>
          <a:p>
            <a:r>
              <a:rPr lang="en-US" sz="2500" dirty="0"/>
              <a:t>Change Data capture</a:t>
            </a:r>
          </a:p>
          <a:p>
            <a:r>
              <a:rPr lang="en-US" sz="2500" dirty="0"/>
              <a:t>Parallelization of data load </a:t>
            </a:r>
          </a:p>
          <a:p>
            <a:r>
              <a:rPr lang="en-US" sz="2500" dirty="0"/>
              <a:t>Slowly changing dimensions</a:t>
            </a:r>
          </a:p>
          <a:p>
            <a:r>
              <a:rPr lang="en-US" sz="2500" dirty="0"/>
              <a:t>Conversion of source types to big data types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500" b="1" dirty="0"/>
              <a:t>Data Synchronization</a:t>
            </a:r>
          </a:p>
          <a:p>
            <a:r>
              <a:rPr lang="en-US" sz="2500" dirty="0"/>
              <a:t>Data Merge</a:t>
            </a:r>
          </a:p>
          <a:p>
            <a:r>
              <a:rPr lang="en-US" sz="2500" dirty="0"/>
              <a:t>Data Synch</a:t>
            </a:r>
          </a:p>
          <a:p>
            <a:r>
              <a:rPr lang="en-US" sz="2500" dirty="0"/>
              <a:t>History table creation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Data Transformation</a:t>
            </a:r>
          </a:p>
          <a:p>
            <a:r>
              <a:rPr lang="en-US" sz="2500" dirty="0"/>
              <a:t>Building initial load data pipelines</a:t>
            </a:r>
          </a:p>
          <a:p>
            <a:r>
              <a:rPr lang="en-US" sz="2500" dirty="0"/>
              <a:t>Building CDC pipelines</a:t>
            </a:r>
          </a:p>
          <a:p>
            <a:r>
              <a:rPr lang="en-US" sz="2500" dirty="0"/>
              <a:t>Building SCD pipelines</a:t>
            </a:r>
          </a:p>
          <a:p>
            <a:r>
              <a:rPr lang="en-US" sz="2500" dirty="0"/>
              <a:t>Pipeline change management</a:t>
            </a:r>
          </a:p>
          <a:p>
            <a:r>
              <a:rPr lang="en-US" sz="2500" dirty="0"/>
              <a:t>End to end lineage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039773-7E51-AE42-A67C-92FE2C32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BE45B-45E5-5A4C-A793-2ED725F197E5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363435E-B9FA-D74C-8798-3F502669B0B4}"/>
              </a:ext>
            </a:extLst>
          </p:cNvPr>
          <p:cNvSpPr txBox="1">
            <a:spLocks/>
          </p:cNvSpPr>
          <p:nvPr/>
        </p:nvSpPr>
        <p:spPr>
          <a:xfrm>
            <a:off x="5943600" y="1355440"/>
            <a:ext cx="3200400" cy="3807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Data Models</a:t>
            </a:r>
          </a:p>
          <a:p>
            <a:r>
              <a:rPr lang="en-US" sz="2500" dirty="0"/>
              <a:t>Building OLAP cubes</a:t>
            </a:r>
          </a:p>
          <a:p>
            <a:r>
              <a:rPr lang="en-US" sz="2500" dirty="0"/>
              <a:t>Building in-memory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/>
              <a:t>Data Governance</a:t>
            </a:r>
          </a:p>
          <a:p>
            <a:r>
              <a:rPr lang="en-US" sz="2500" dirty="0"/>
              <a:t>Data access control</a:t>
            </a:r>
          </a:p>
          <a:p>
            <a:r>
              <a:rPr lang="en-US" sz="2500" dirty="0"/>
              <a:t>Change management tracking</a:t>
            </a:r>
          </a:p>
          <a:p>
            <a:r>
              <a:rPr lang="en-US" sz="2500" dirty="0"/>
              <a:t>Enabling compliance reporting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/>
              <a:t>Performance Optimization</a:t>
            </a:r>
          </a:p>
          <a:p>
            <a:r>
              <a:rPr lang="en-US" sz="2500" dirty="0"/>
              <a:t>Tuning of data load</a:t>
            </a:r>
          </a:p>
          <a:p>
            <a:r>
              <a:rPr lang="en-US" sz="2500" dirty="0"/>
              <a:t>Tuning of data transformation</a:t>
            </a:r>
          </a:p>
          <a:p>
            <a:r>
              <a:rPr lang="en-US" sz="2500" dirty="0"/>
              <a:t>Tuning of cube generation</a:t>
            </a:r>
          </a:p>
          <a:p>
            <a:r>
              <a:rPr lang="en-US" sz="2500" dirty="0"/>
              <a:t>Tuning of in memory models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b="1" dirty="0"/>
              <a:t>Production Orchestration</a:t>
            </a:r>
          </a:p>
          <a:p>
            <a:r>
              <a:rPr lang="en-US" sz="2500" dirty="0"/>
              <a:t>Scaling jobs</a:t>
            </a:r>
          </a:p>
          <a:p>
            <a:r>
              <a:rPr lang="en-US" sz="2500" dirty="0"/>
              <a:t>Migration from dev to production</a:t>
            </a:r>
          </a:p>
          <a:p>
            <a:r>
              <a:rPr lang="en-US" sz="2500" dirty="0"/>
              <a:t>Operationalizing data science models</a:t>
            </a:r>
          </a:p>
          <a:p>
            <a:r>
              <a:rPr lang="en-US" sz="2500" dirty="0"/>
              <a:t>Monitoring operational environment</a:t>
            </a:r>
          </a:p>
          <a:p>
            <a:r>
              <a:rPr lang="en-US" sz="2500" dirty="0"/>
              <a:t>Identifying and restarting failed jobs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3B78AF"/>
      </a:dk2>
      <a:lt2>
        <a:srgbClr val="EEECE1"/>
      </a:lt2>
      <a:accent1>
        <a:srgbClr val="990137"/>
      </a:accent1>
      <a:accent2>
        <a:srgbClr val="F11755"/>
      </a:accent2>
      <a:accent3>
        <a:srgbClr val="A30940"/>
      </a:accent3>
      <a:accent4>
        <a:srgbClr val="9F968F"/>
      </a:accent4>
      <a:accent5>
        <a:srgbClr val="4BACC6"/>
      </a:accent5>
      <a:accent6>
        <a:srgbClr val="EDEDE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8DD646F7-28C5-174B-9C01-63DEB1A71996}" vid="{B5006119-8481-8D4D-8263-710269D6502B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3B78AF"/>
      </a:dk2>
      <a:lt2>
        <a:srgbClr val="EEECE1"/>
      </a:lt2>
      <a:accent1>
        <a:srgbClr val="990137"/>
      </a:accent1>
      <a:accent2>
        <a:srgbClr val="F11755"/>
      </a:accent2>
      <a:accent3>
        <a:srgbClr val="A30940"/>
      </a:accent3>
      <a:accent4>
        <a:srgbClr val="9F968F"/>
      </a:accent4>
      <a:accent5>
        <a:srgbClr val="4BACC6"/>
      </a:accent5>
      <a:accent6>
        <a:srgbClr val="EDEDE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works Overview 07-27-2018" id="{3FEC0B94-B8F3-C845-8426-0BB20F030FA5}" vid="{2A695F2B-72D1-4F4C-815F-6A6C0ED5A2B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1183</Words>
  <Application>Microsoft Office PowerPoint</Application>
  <PresentationFormat>On-screen Show (16:9)</PresentationFormat>
  <Paragraphs>467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Arial Black</vt:lpstr>
      <vt:lpstr>AvenirNext LT Pro Cn</vt:lpstr>
      <vt:lpstr>Calibri</vt:lpstr>
      <vt:lpstr>Cooper Hewitt</vt:lpstr>
      <vt:lpstr>Times New Roman</vt:lpstr>
      <vt:lpstr>Office Theme</vt:lpstr>
      <vt:lpstr>1_Office Theme</vt:lpstr>
      <vt:lpstr>130-Year-Old Publisher Deploys Automated Data Lake on Azure in Weeks... and So Can You</vt:lpstr>
      <vt:lpstr>Hi, I’m John Hope</vt:lpstr>
      <vt:lpstr>Agenda</vt:lpstr>
      <vt:lpstr>Case Study:   Century Old Media Company</vt:lpstr>
      <vt:lpstr>Project I:  Consolidated View of IT Spend</vt:lpstr>
      <vt:lpstr>Project II:   Retire Legacy Systems</vt:lpstr>
      <vt:lpstr>Business Challenges</vt:lpstr>
      <vt:lpstr>The Bright Idea:  Cloud Big Data</vt:lpstr>
      <vt:lpstr>Technical Challenge: Big Data isn’t Easy Data Engineering is ”Death by 1000 Paper Cuts”</vt:lpstr>
      <vt:lpstr>The Solution:   Automate Away Complexity</vt:lpstr>
      <vt:lpstr>An Agile Data Engineering Approach</vt:lpstr>
      <vt:lpstr>What is Agile Data Engineering?</vt:lpstr>
      <vt:lpstr>Any Source, Any Big Data Platform, Any Analytics</vt:lpstr>
      <vt:lpstr>What’s Different?  The Level of End-to-End Automation</vt:lpstr>
      <vt:lpstr>The Implementation and Timeline</vt:lpstr>
      <vt:lpstr>Project Overview</vt:lpstr>
      <vt:lpstr>Use Case Logical Architecture</vt:lpstr>
      <vt:lpstr>Production Physical Architecture</vt:lpstr>
      <vt:lpstr>Demonstration</vt:lpstr>
      <vt:lpstr>Any Source, Any Big Data Platform, Any Analytics</vt:lpstr>
      <vt:lpstr>Infoworks Logical Architecture</vt:lpstr>
      <vt:lpstr>The Infoworks Automation Flow</vt:lpstr>
      <vt:lpstr>Infoworks Platform Demonstration</vt:lpstr>
      <vt:lpstr>Q&amp;A</vt:lpstr>
      <vt:lpstr>Infoworks Provides Data Engineering Agility</vt:lpstr>
      <vt:lpstr>Accelerate Time to ML and Data  Analytics  Success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Azure Datafest 2019</dc:title>
  <dc:creator>Todd Goldman</dc:creator>
  <cp:lastModifiedBy>John Hope</cp:lastModifiedBy>
  <cp:revision>32</cp:revision>
  <dcterms:created xsi:type="dcterms:W3CDTF">2018-12-18T21:40:29Z</dcterms:created>
  <dcterms:modified xsi:type="dcterms:W3CDTF">2019-01-09T15:28:04Z</dcterms:modified>
</cp:coreProperties>
</file>