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153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29657"/>
            <a:ext cx="11653523" cy="1797915"/>
          </a:xfrm>
        </p:spPr>
        <p:txBody>
          <a:bodyPr>
            <a:spAutoFit/>
          </a:bodyPr>
          <a:lstStyle>
            <a:lvl1pPr>
              <a:defRPr sz="352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256840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825866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05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824140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07335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824140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3227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9803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692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093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47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45708" rIns="4570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29656"/>
            <a:ext cx="11653522" cy="1757176"/>
          </a:xfrm>
        </p:spPr>
        <p:txBody>
          <a:bodyPr/>
          <a:lstStyle>
            <a:lvl1pPr marL="0" indent="0">
              <a:buNone/>
              <a:defRPr sz="3233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59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86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20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989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5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solidFill>
          <a:srgbClr val="003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01" y="3041398"/>
            <a:ext cx="7231699" cy="35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31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83306" y="5705878"/>
            <a:ext cx="11430542" cy="87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5736" tIns="140590" rIns="175736" bIns="140590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895337" fontAlgn="base">
              <a:lnSpc>
                <a:spcPts val="115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1" dirty="0">
                <a:solidFill>
                  <a:schemeClr val="bg1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895337" fontAlgn="base">
              <a:lnSpc>
                <a:spcPts val="115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1" dirty="0">
                <a:solidFill>
                  <a:schemeClr val="bg1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895337" fontAlgn="base">
              <a:lnSpc>
                <a:spcPts val="115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1" dirty="0">
                <a:solidFill>
                  <a:schemeClr val="bg1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895337" fontAlgn="base">
              <a:lnSpc>
                <a:spcPts val="115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1" dirty="0">
                <a:solidFill>
                  <a:schemeClr val="bg1"/>
                </a:solidFill>
              </a:rPr>
              <a:t>MICROSOFT MAKES NO WARRANTIES, EXPRESS, IMPLIED OR STATUTORY, AS TO THE INFORMATION IN THIS PRESENTATION.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83161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987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29656"/>
            <a:ext cx="5378548" cy="227332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29656"/>
            <a:ext cx="5378548" cy="227332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853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1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680" indent="-284680">
              <a:buClr>
                <a:schemeClr val="tx1"/>
              </a:buClr>
              <a:buSzPct val="90000"/>
              <a:buFont typeface="Arial" pitchFamily="34" charset="0"/>
              <a:buChar char="•"/>
              <a:defRPr sz="35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27" indent="-275348">
              <a:buClr>
                <a:schemeClr val="tx1"/>
              </a:buClr>
              <a:buSzPct val="90000"/>
              <a:buFont typeface="Arial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07" indent="-28468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718" indent="-224011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727" indent="-224011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36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29656"/>
            <a:ext cx="5378548" cy="227332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7"/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29656"/>
            <a:ext cx="5378548" cy="227332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7"/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315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6" y="2168526"/>
            <a:ext cx="5378548" cy="227332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7"/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51491" y="2168526"/>
            <a:ext cx="5378548" cy="227332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7"/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9241" y="1133378"/>
            <a:ext cx="11653523" cy="4801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007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29656"/>
            <a:ext cx="5378548" cy="2231080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29656"/>
            <a:ext cx="5378548" cy="2231080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822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29656"/>
            <a:ext cx="5378548" cy="2231080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5"/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29656"/>
            <a:ext cx="5378548" cy="2231080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5"/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02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54368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b" anchorCtr="0"/>
          <a:lstStyle>
            <a:lvl1pPr>
              <a:defRPr sz="7054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79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2979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b" anchorCtr="0"/>
          <a:lstStyle>
            <a:lvl1pPr>
              <a:defRPr lang="en-US" sz="7054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0219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0408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32692"/>
            <a:ext cx="11653521" cy="1726819"/>
          </a:xfrm>
          <a:prstGeom prst="rect">
            <a:avLst/>
          </a:prstGeom>
        </p:spPr>
        <p:txBody>
          <a:bodyPr vert="horz" wrap="square" lIns="146304" tIns="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56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200" kern="1200" spc="0" baseline="0">
          <a:solidFill>
            <a:schemeClr val="tx2"/>
          </a:solidFill>
          <a:latin typeface="+mj-lt"/>
          <a:ea typeface="+mn-ea"/>
          <a:cs typeface="+mn-cs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1">
          <p15:clr>
            <a:srgbClr val="5ACBF0"/>
          </p15:clr>
        </p15:guide>
        <p15:guide id="2" pos="176">
          <p15:clr>
            <a:srgbClr val="5ACBF0"/>
          </p15:clr>
        </p15:guide>
        <p15:guide id="3" pos="764">
          <p15:clr>
            <a:srgbClr val="5ACBF0"/>
          </p15:clr>
        </p15:guide>
        <p15:guide id="4" pos="1352">
          <p15:clr>
            <a:srgbClr val="5ACBF0"/>
          </p15:clr>
        </p15:guide>
        <p15:guide id="5" pos="1939">
          <p15:clr>
            <a:srgbClr val="5ACBF0"/>
          </p15:clr>
        </p15:guide>
        <p15:guide id="6" pos="2527">
          <p15:clr>
            <a:srgbClr val="5ACBF0"/>
          </p15:clr>
        </p15:guide>
        <p15:guide id="7" pos="3114">
          <p15:clr>
            <a:srgbClr val="5ACBF0"/>
          </p15:clr>
        </p15:guide>
        <p15:guide id="8" pos="3702">
          <p15:clr>
            <a:srgbClr val="5ACBF0"/>
          </p15:clr>
        </p15:guide>
        <p15:guide id="9" pos="4289">
          <p15:clr>
            <a:srgbClr val="5ACBF0"/>
          </p15:clr>
        </p15:guide>
        <p15:guide id="10" pos="4877">
          <p15:clr>
            <a:srgbClr val="5ACBF0"/>
          </p15:clr>
        </p15:guide>
        <p15:guide id="11" pos="5464">
          <p15:clr>
            <a:srgbClr val="5ACBF0"/>
          </p15:clr>
        </p15:guide>
        <p15:guide id="12" pos="6052">
          <p15:clr>
            <a:srgbClr val="5ACBF0"/>
          </p15:clr>
        </p15:guide>
        <p15:guide id="13" pos="6640">
          <p15:clr>
            <a:srgbClr val="5ACBF0"/>
          </p15:clr>
        </p15:guide>
        <p15:guide id="14" pos="7227">
          <p15:clr>
            <a:srgbClr val="5ACBF0"/>
          </p15:clr>
        </p15:guide>
        <p15:guide id="15" pos="7815">
          <p15:clr>
            <a:srgbClr val="5ACBF0"/>
          </p15:clr>
        </p15:guide>
        <p15:guide id="16" pos="293">
          <p15:clr>
            <a:srgbClr val="C35EA4"/>
          </p15:clr>
        </p15:guide>
        <p15:guide id="17" pos="7541">
          <p15:clr>
            <a:srgbClr val="C35EA4"/>
          </p15:clr>
        </p15:guide>
        <p15:guide id="18" orient="horz" pos="778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1953">
          <p15:clr>
            <a:srgbClr val="5ACBF0"/>
          </p15:clr>
        </p15:guide>
        <p15:guide id="21" orient="horz" pos="2541">
          <p15:clr>
            <a:srgbClr val="5ACBF0"/>
          </p15:clr>
        </p15:guide>
        <p15:guide id="22" orient="horz" pos="3128">
          <p15:clr>
            <a:srgbClr val="5ACBF0"/>
          </p15:clr>
        </p15:guide>
        <p15:guide id="23" orient="horz" pos="3716">
          <p15:clr>
            <a:srgbClr val="5ACBF0"/>
          </p15:clr>
        </p15:guide>
        <p15:guide id="24" orient="horz" pos="4303">
          <p15:clr>
            <a:srgbClr val="5ACBF0"/>
          </p15:clr>
        </p15:guide>
        <p15:guide id="25" orient="horz" pos="308">
          <p15:clr>
            <a:srgbClr val="C35EA4"/>
          </p15:clr>
        </p15:guide>
        <p15:guide id="26" orient="horz" pos="418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rtnercenter.microsoft.com/en-us/partner/program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0785-6433-41F8-895D-452B94D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program, two different business models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E4916-A161-4AD1-A612-C0EFCE1CB9B0}"/>
              </a:ext>
            </a:extLst>
          </p:cNvPr>
          <p:cNvSpPr/>
          <p:nvPr/>
        </p:nvSpPr>
        <p:spPr bwMode="auto">
          <a:xfrm>
            <a:off x="6808291" y="1211280"/>
            <a:ext cx="4927718" cy="530384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17" indent="-171417" defTabSz="914049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505050"/>
              </a:solidFill>
              <a:latin typeface="Segoe UI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46737-8FA9-4EF5-9A43-4309402E0B93}"/>
              </a:ext>
            </a:extLst>
          </p:cNvPr>
          <p:cNvSpPr/>
          <p:nvPr/>
        </p:nvSpPr>
        <p:spPr bwMode="auto">
          <a:xfrm>
            <a:off x="458000" y="1211281"/>
            <a:ext cx="6217578" cy="2326796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89642" rIns="134464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32156" fontAlgn="base">
              <a:spcBef>
                <a:spcPct val="0"/>
              </a:spcBef>
              <a:spcAft>
                <a:spcPct val="0"/>
              </a:spcAft>
            </a:pPr>
            <a:r>
              <a:rPr lang="en-US" sz="2157" b="1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CSP Direct model (1-tier)</a:t>
            </a:r>
          </a:p>
          <a:p>
            <a:pPr marL="340814" indent="-228766" defTabSz="914049">
              <a:spcBef>
                <a:spcPts val="196"/>
              </a:spcBef>
              <a:spcAft>
                <a:spcPts val="392"/>
              </a:spcAft>
              <a:buFont typeface="Arial" panose="020B0604020202020204" pitchFamily="34" charset="0"/>
              <a:buChar char="•"/>
            </a:pPr>
            <a:r>
              <a:rPr lang="en-US" sz="1961" kern="0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Partner works with Microsoft directly </a:t>
            </a:r>
          </a:p>
          <a:p>
            <a:pPr marL="340814" indent="-228766" defTabSz="914049">
              <a:spcBef>
                <a:spcPts val="196"/>
              </a:spcBef>
              <a:spcAft>
                <a:spcPts val="392"/>
              </a:spcAft>
              <a:buFont typeface="Arial" panose="020B0604020202020204" pitchFamily="34" charset="0"/>
              <a:buChar char="•"/>
            </a:pPr>
            <a:r>
              <a:rPr lang="en-US" sz="1961" kern="0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Fixed discount for Azure</a:t>
            </a:r>
          </a:p>
          <a:p>
            <a:pPr marL="340814" indent="-228766" defTabSz="914049">
              <a:spcBef>
                <a:spcPts val="196"/>
              </a:spcBef>
              <a:spcAft>
                <a:spcPts val="392"/>
              </a:spcAft>
              <a:buFont typeface="Arial" panose="020B0604020202020204" pitchFamily="34" charset="0"/>
              <a:buChar char="•"/>
            </a:pPr>
            <a:r>
              <a:rPr lang="en-US" sz="1961" kern="0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Partner needs to provide billing tools and build support practice</a:t>
            </a:r>
          </a:p>
          <a:p>
            <a:pPr marL="340814" indent="-228766" defTabSz="914049">
              <a:spcBef>
                <a:spcPts val="196"/>
              </a:spcBef>
              <a:spcAft>
                <a:spcPts val="392"/>
              </a:spcAft>
              <a:buFont typeface="Arial" panose="020B0604020202020204" pitchFamily="34" charset="0"/>
              <a:buChar char="•"/>
            </a:pPr>
            <a:r>
              <a:rPr lang="en-US" sz="1961" kern="0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Credit check during the onboarding process</a:t>
            </a:r>
            <a:endParaRPr lang="en-US" sz="1765" kern="0" dirty="0">
              <a:solidFill>
                <a:srgbClr val="FFFFFF"/>
              </a:solidFill>
              <a:latin typeface="Segoe UI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32A4A-83CE-4F42-95A2-59F993347426}"/>
              </a:ext>
            </a:extLst>
          </p:cNvPr>
          <p:cNvSpPr/>
          <p:nvPr/>
        </p:nvSpPr>
        <p:spPr bwMode="auto">
          <a:xfrm>
            <a:off x="457999" y="3659762"/>
            <a:ext cx="6217578" cy="232680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89642" rIns="134464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32156" fontAlgn="base">
              <a:spcBef>
                <a:spcPct val="0"/>
              </a:spcBef>
              <a:spcAft>
                <a:spcPct val="0"/>
              </a:spcAft>
            </a:pPr>
            <a:r>
              <a:rPr lang="en-US" sz="2157" b="1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CSP Indirect model (2-tier)</a:t>
            </a:r>
          </a:p>
          <a:p>
            <a:pPr marL="340814" indent="-228766" defTabSz="914049">
              <a:spcBef>
                <a:spcPts val="196"/>
              </a:spcBef>
              <a:buFont typeface="Arial" panose="020B0604020202020204" pitchFamily="34" charset="0"/>
              <a:buChar char="•"/>
            </a:pPr>
            <a:r>
              <a:rPr lang="en-US" sz="1961" kern="0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2 partner tiers:</a:t>
            </a:r>
          </a:p>
          <a:p>
            <a:pPr marL="726758" lvl="1" indent="-280121" defTabSz="914049">
              <a:spcBef>
                <a:spcPts val="196"/>
              </a:spcBef>
              <a:spcAft>
                <a:spcPts val="392"/>
              </a:spcAft>
              <a:buFont typeface="Engravers MT" panose="02090707080505020304" pitchFamily="18" charset="0"/>
              <a:buChar char="–"/>
            </a:pPr>
            <a:r>
              <a:rPr lang="en-US" sz="1765" kern="0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CSP Indirect Provider (aka Distributor) – transacts to Microsoft, provides billing tools and technical support.</a:t>
            </a:r>
          </a:p>
          <a:p>
            <a:pPr marL="726758" lvl="1" indent="-280121" defTabSz="914049">
              <a:spcBef>
                <a:spcPts val="196"/>
              </a:spcBef>
              <a:spcAft>
                <a:spcPts val="392"/>
              </a:spcAft>
              <a:buFont typeface="Engravers MT" panose="02090707080505020304" pitchFamily="18" charset="0"/>
              <a:buChar char="–"/>
            </a:pPr>
            <a:r>
              <a:rPr lang="en-US" sz="1765" kern="0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CSP Indirect Reseller – sells Azure to customers through CSP Indirect Provider</a:t>
            </a:r>
            <a:r>
              <a:rPr lang="en-US" sz="1961" kern="0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.</a:t>
            </a:r>
            <a:endParaRPr lang="en-US" sz="1765" kern="0" dirty="0">
              <a:solidFill>
                <a:srgbClr val="FFFFFF"/>
              </a:solidFill>
              <a:latin typeface="Segoe UI"/>
              <a:cs typeface="Segoe UI" panose="020B0502040204020203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067595D-721B-4694-8194-FE008237F586}"/>
              </a:ext>
            </a:extLst>
          </p:cNvPr>
          <p:cNvSpPr txBox="1"/>
          <p:nvPr/>
        </p:nvSpPr>
        <p:spPr>
          <a:xfrm>
            <a:off x="7372166" y="1391738"/>
            <a:ext cx="1355128" cy="3318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192"/>
            <a:r>
              <a:rPr lang="pt-BR" sz="2157" b="1" dirty="0">
                <a:solidFill>
                  <a:srgbClr val="002050"/>
                </a:solidFill>
                <a:latin typeface="Segoe UI"/>
                <a:cs typeface="Segoe UI Semibold" panose="020B0702040204020203" pitchFamily="34" charset="0"/>
              </a:rPr>
              <a:t>CSP Direct</a:t>
            </a:r>
            <a:endParaRPr lang="en-US" sz="2157" b="1" dirty="0">
              <a:solidFill>
                <a:srgbClr val="002050"/>
              </a:solidFill>
              <a:latin typeface="Segoe UI"/>
              <a:cs typeface="Segoe UI Semibold" panose="020B0702040204020203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C370CDE-809C-4EA2-A51C-6A95B28E63E4}"/>
              </a:ext>
            </a:extLst>
          </p:cNvPr>
          <p:cNvSpPr txBox="1"/>
          <p:nvPr/>
        </p:nvSpPr>
        <p:spPr>
          <a:xfrm>
            <a:off x="9690358" y="1391738"/>
            <a:ext cx="1576709" cy="3318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192"/>
            <a:r>
              <a:rPr lang="pt-BR" sz="2157" b="1" dirty="0">
                <a:solidFill>
                  <a:srgbClr val="0078D7"/>
                </a:solidFill>
                <a:latin typeface="Segoe UI"/>
                <a:cs typeface="Segoe UI Semibold" panose="020B0702040204020203" pitchFamily="34" charset="0"/>
              </a:rPr>
              <a:t>CSP Indirect</a:t>
            </a:r>
            <a:endParaRPr lang="en-US" sz="2157" b="1" dirty="0">
              <a:solidFill>
                <a:srgbClr val="0078D7"/>
              </a:solidFill>
              <a:latin typeface="Segoe UI"/>
              <a:cs typeface="Segoe UI Semibold" panose="020B0702040204020203" pitchFamily="34" charset="0"/>
            </a:endParaRPr>
          </a:p>
        </p:txBody>
      </p:sp>
      <p:cxnSp>
        <p:nvCxnSpPr>
          <p:cNvPr id="12" name="Straight Arrow Connector 76">
            <a:extLst>
              <a:ext uri="{FF2B5EF4-FFF2-40B4-BE49-F238E27FC236}">
                <a16:creationId xmlns:a16="http://schemas.microsoft.com/office/drawing/2014/main" id="{DFB8FD6A-9189-4008-9E0C-74458FDDCEE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80967" y="2540301"/>
            <a:ext cx="0" cy="29030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3">
            <a:extLst>
              <a:ext uri="{FF2B5EF4-FFF2-40B4-BE49-F238E27FC236}">
                <a16:creationId xmlns:a16="http://schemas.microsoft.com/office/drawing/2014/main" id="{5EA97ECD-C8B9-4BBF-8F99-CEB37BF11745}"/>
              </a:ext>
            </a:extLst>
          </p:cNvPr>
          <p:cNvSpPr txBox="1"/>
          <p:nvPr/>
        </p:nvSpPr>
        <p:spPr>
          <a:xfrm>
            <a:off x="6988113" y="1841648"/>
            <a:ext cx="2185708" cy="6986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914192"/>
            <a:r>
              <a:rPr lang="en-US" sz="1961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Microsoft</a:t>
            </a:r>
          </a:p>
        </p:txBody>
      </p:sp>
      <p:sp>
        <p:nvSpPr>
          <p:cNvPr id="14" name="TextBox 75">
            <a:extLst>
              <a:ext uri="{FF2B5EF4-FFF2-40B4-BE49-F238E27FC236}">
                <a16:creationId xmlns:a16="http://schemas.microsoft.com/office/drawing/2014/main" id="{02CD4E34-9612-433B-B663-ADE43B0FD992}"/>
              </a:ext>
            </a:extLst>
          </p:cNvPr>
          <p:cNvSpPr txBox="1"/>
          <p:nvPr/>
        </p:nvSpPr>
        <p:spPr>
          <a:xfrm>
            <a:off x="6988113" y="5443342"/>
            <a:ext cx="2185708" cy="9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914192"/>
            <a:r>
              <a:rPr lang="en-US" sz="1961" dirty="0">
                <a:solidFill>
                  <a:srgbClr val="505050"/>
                </a:solidFill>
                <a:latin typeface="Segoe UI"/>
                <a:cs typeface="Segoe UI" panose="020B0502040204020203" pitchFamily="34" charset="0"/>
              </a:rPr>
              <a:t>Customer</a:t>
            </a:r>
          </a:p>
        </p:txBody>
      </p:sp>
      <p:sp>
        <p:nvSpPr>
          <p:cNvPr id="15" name="TextBox 74">
            <a:extLst>
              <a:ext uri="{FF2B5EF4-FFF2-40B4-BE49-F238E27FC236}">
                <a16:creationId xmlns:a16="http://schemas.microsoft.com/office/drawing/2014/main" id="{F74AB089-6AC9-4A6A-93BE-AE29B2EC10E4}"/>
              </a:ext>
            </a:extLst>
          </p:cNvPr>
          <p:cNvSpPr txBox="1"/>
          <p:nvPr/>
        </p:nvSpPr>
        <p:spPr>
          <a:xfrm>
            <a:off x="6988113" y="3538077"/>
            <a:ext cx="2185708" cy="9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914192"/>
            <a:r>
              <a:rPr lang="en-US" sz="1961" dirty="0">
                <a:solidFill>
                  <a:srgbClr val="505050"/>
                </a:solidFill>
                <a:latin typeface="Segoe UI"/>
                <a:cs typeface="Segoe UI" panose="020B0502040204020203" pitchFamily="34" charset="0"/>
              </a:rPr>
              <a:t>CSP Direct Partner</a:t>
            </a:r>
          </a:p>
        </p:txBody>
      </p:sp>
      <p:cxnSp>
        <p:nvCxnSpPr>
          <p:cNvPr id="17" name="Straight Arrow Connector 76">
            <a:extLst>
              <a:ext uri="{FF2B5EF4-FFF2-40B4-BE49-F238E27FC236}">
                <a16:creationId xmlns:a16="http://schemas.microsoft.com/office/drawing/2014/main" id="{3B17F9A3-8B7D-4874-A2F1-FD2D60D81C57}"/>
              </a:ext>
            </a:extLst>
          </p:cNvPr>
          <p:cNvCxnSpPr>
            <a:cxnSpLocks/>
          </p:cNvCxnSpPr>
          <p:nvPr/>
        </p:nvCxnSpPr>
        <p:spPr>
          <a:xfrm>
            <a:off x="10463331" y="2539577"/>
            <a:ext cx="0" cy="290448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5">
            <a:extLst>
              <a:ext uri="{FF2B5EF4-FFF2-40B4-BE49-F238E27FC236}">
                <a16:creationId xmlns:a16="http://schemas.microsoft.com/office/drawing/2014/main" id="{6DE12997-77FD-48B4-9180-441F11D44B76}"/>
              </a:ext>
            </a:extLst>
          </p:cNvPr>
          <p:cNvSpPr txBox="1"/>
          <p:nvPr/>
        </p:nvSpPr>
        <p:spPr>
          <a:xfrm>
            <a:off x="9370477" y="1841648"/>
            <a:ext cx="2185708" cy="69792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914192"/>
            <a:r>
              <a:rPr lang="en-US" sz="1961" dirty="0">
                <a:solidFill>
                  <a:srgbClr val="FFFFFF"/>
                </a:solidFill>
                <a:latin typeface="Segoe UI"/>
                <a:cs typeface="Segoe UI" panose="020B0502040204020203" pitchFamily="34" charset="0"/>
              </a:rPr>
              <a:t>Microsoft</a:t>
            </a: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42882E4E-4626-4D16-9E5E-1060B9848123}"/>
              </a:ext>
            </a:extLst>
          </p:cNvPr>
          <p:cNvSpPr txBox="1"/>
          <p:nvPr/>
        </p:nvSpPr>
        <p:spPr>
          <a:xfrm>
            <a:off x="9370477" y="5444066"/>
            <a:ext cx="2185708" cy="9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914192"/>
            <a:r>
              <a:rPr lang="en-US" sz="1961" dirty="0">
                <a:solidFill>
                  <a:srgbClr val="505050"/>
                </a:solidFill>
                <a:latin typeface="Segoe UI"/>
                <a:cs typeface="Segoe UI" panose="020B0502040204020203" pitchFamily="34" charset="0"/>
              </a:rPr>
              <a:t>Customer</a:t>
            </a:r>
          </a:p>
        </p:txBody>
      </p:sp>
      <p:sp>
        <p:nvSpPr>
          <p:cNvPr id="20" name="TextBox 72">
            <a:extLst>
              <a:ext uri="{FF2B5EF4-FFF2-40B4-BE49-F238E27FC236}">
                <a16:creationId xmlns:a16="http://schemas.microsoft.com/office/drawing/2014/main" id="{321632AC-EAF3-44E6-A46C-E80A05406706}"/>
              </a:ext>
            </a:extLst>
          </p:cNvPr>
          <p:cNvSpPr txBox="1"/>
          <p:nvPr/>
        </p:nvSpPr>
        <p:spPr>
          <a:xfrm>
            <a:off x="9370477" y="2902747"/>
            <a:ext cx="2185708" cy="9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914192"/>
            <a:r>
              <a:rPr lang="en-US" sz="1961" dirty="0">
                <a:solidFill>
                  <a:srgbClr val="505050"/>
                </a:solidFill>
                <a:latin typeface="Segoe UI"/>
                <a:cs typeface="Segoe UI" panose="020B0502040204020203" pitchFamily="34" charset="0"/>
              </a:rPr>
              <a:t>CSP Indirect Provider</a:t>
            </a:r>
          </a:p>
        </p:txBody>
      </p:sp>
      <p:sp>
        <p:nvSpPr>
          <p:cNvPr id="21" name="TextBox 66">
            <a:extLst>
              <a:ext uri="{FF2B5EF4-FFF2-40B4-BE49-F238E27FC236}">
                <a16:creationId xmlns:a16="http://schemas.microsoft.com/office/drawing/2014/main" id="{9F3E984B-430A-4BD7-8529-479F0D84F8F1}"/>
              </a:ext>
            </a:extLst>
          </p:cNvPr>
          <p:cNvSpPr txBox="1"/>
          <p:nvPr/>
        </p:nvSpPr>
        <p:spPr>
          <a:xfrm>
            <a:off x="9370477" y="4173407"/>
            <a:ext cx="2185708" cy="9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914192"/>
            <a:r>
              <a:rPr lang="en-US" sz="1961" dirty="0">
                <a:solidFill>
                  <a:srgbClr val="505050"/>
                </a:solidFill>
                <a:latin typeface="Segoe UI"/>
                <a:cs typeface="Segoe UI" panose="020B0502040204020203" pitchFamily="34" charset="0"/>
              </a:rPr>
              <a:t>CSP Indirect Reseller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999" y="6122883"/>
            <a:ext cx="3779437" cy="39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961" dirty="0">
                <a:solidFill>
                  <a:srgbClr val="002050"/>
                </a:solidFill>
                <a:latin typeface="Segoe UI"/>
                <a:ea typeface="Segoe UI" pitchFamily="34" charset="0"/>
                <a:cs typeface="Segoe UI" pitchFamily="34" charset="0"/>
              </a:rPr>
              <a:t>Choose your path – </a:t>
            </a:r>
            <a:r>
              <a:rPr lang="en-US" sz="1961" dirty="0">
                <a:solidFill>
                  <a:srgbClr val="002050"/>
                </a:solidFill>
                <a:latin typeface="Segoe UI"/>
                <a:ea typeface="Segoe UI" pitchFamily="34" charset="0"/>
                <a:cs typeface="Segoe UI" pitchFamily="34" charset="0"/>
                <a:hlinkClick r:id="rId2"/>
              </a:rPr>
              <a:t>enroll</a:t>
            </a:r>
            <a:r>
              <a:rPr lang="en-US" sz="1961" dirty="0">
                <a:solidFill>
                  <a:srgbClr val="002050"/>
                </a:solidFill>
                <a:latin typeface="Segoe UI"/>
                <a:ea typeface="Segoe UI" pitchFamily="34" charset="0"/>
                <a:cs typeface="Segoe UI" pitchFamily="34" charset="0"/>
              </a:rPr>
              <a:t> today.</a:t>
            </a:r>
            <a:endParaRPr lang="en-US" sz="1961" dirty="0">
              <a:solidFill>
                <a:srgbClr val="00205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320933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Win 2016">
      <a:dk1>
        <a:srgbClr val="002050"/>
      </a:dk1>
      <a:lt1>
        <a:srgbClr val="FFFFFF"/>
      </a:lt1>
      <a:dk2>
        <a:srgbClr val="505050"/>
      </a:dk2>
      <a:lt2>
        <a:srgbClr val="0078D7"/>
      </a:lt2>
      <a:accent1>
        <a:srgbClr val="002050"/>
      </a:accent1>
      <a:accent2>
        <a:srgbClr val="0078D7"/>
      </a:accent2>
      <a:accent3>
        <a:srgbClr val="00BCF2"/>
      </a:accent3>
      <a:accent4>
        <a:srgbClr val="50505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8.potx" id="{EB8F4248-9E5E-46A9-8BA8-30209C4FFE2D}" vid="{4BD31EC0-BAC4-44E6-B493-AF7AF04A2B6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B1DBD19EC4844C9FABFB966AD90877" ma:contentTypeVersion="14" ma:contentTypeDescription="Create a new document." ma:contentTypeScope="" ma:versionID="a0f27843279dfcf2ff5b3dc16be239d4">
  <xsd:schema xmlns:xsd="http://www.w3.org/2001/XMLSchema" xmlns:xs="http://www.w3.org/2001/XMLSchema" xmlns:p="http://schemas.microsoft.com/office/2006/metadata/properties" xmlns:ns3="87814e07-02ba-4b54-aae8-2b8962deba17" xmlns:ns4="40f2be9c-3906-4cc1-b8c7-42d11af3b162" targetNamespace="http://schemas.microsoft.com/office/2006/metadata/properties" ma:root="true" ma:fieldsID="8228d1616f83de2c174a67b6a2f8f976" ns3:_="" ns4:_="">
    <xsd:import namespace="87814e07-02ba-4b54-aae8-2b8962deba17"/>
    <xsd:import namespace="40f2be9c-3906-4cc1-b8c7-42d11af3b16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14e07-02ba-4b54-aae8-2b8962deba1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2be9c-3906-4cc1-b8c7-42d11af3b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0f2be9c-3906-4cc1-b8c7-42d11af3b162" xsi:nil="true"/>
  </documentManagement>
</p:properties>
</file>

<file path=customXml/itemProps1.xml><?xml version="1.0" encoding="utf-8"?>
<ds:datastoreItem xmlns:ds="http://schemas.openxmlformats.org/officeDocument/2006/customXml" ds:itemID="{C5E4B23E-FCEC-4457-B81D-078FD0561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814e07-02ba-4b54-aae8-2b8962deba17"/>
    <ds:schemaRef ds:uri="40f2be9c-3906-4cc1-b8c7-42d11af3b1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B27EA-1FA7-4134-806B-B84D16A3FD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5F5D95-52CD-42FA-A019-A3577186ACB2}">
  <ds:schemaRefs>
    <ds:schemaRef ds:uri="http://schemas.microsoft.com/office/2006/metadata/properties"/>
    <ds:schemaRef ds:uri="http://schemas.microsoft.com/office/infopath/2007/PartnerControls"/>
    <ds:schemaRef ds:uri="40f2be9c-3906-4cc1-b8c7-42d11af3b16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Consolas</vt:lpstr>
      <vt:lpstr>Engravers MT</vt:lpstr>
      <vt:lpstr>Segoe UI</vt:lpstr>
      <vt:lpstr>Segoe UI Light</vt:lpstr>
      <vt:lpstr>Wingdings</vt:lpstr>
      <vt:lpstr>WHITE TEMPLATE</vt:lpstr>
      <vt:lpstr>One program, two different business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program, two different business models</dc:title>
  <dc:creator>Silja Weese</dc:creator>
  <cp:lastModifiedBy>Silja Weese</cp:lastModifiedBy>
  <cp:revision>1</cp:revision>
  <dcterms:created xsi:type="dcterms:W3CDTF">2020-04-13T17:11:35Z</dcterms:created>
  <dcterms:modified xsi:type="dcterms:W3CDTF">2020-04-13T17:12:13Z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0x0101006CB1DBD19EC4844C9FABFB966AD90877</vt:lpwstr>
  </property>
</Properties>
</file>