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639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0" d="100"/>
          <a:sy n="80" d="100"/>
        </p:scale>
        <p:origin x="538"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E3C15-C80E-4663-A136-C8976D371AF7}" type="datetimeFigureOut">
              <a:rPr lang="en-US" smtClean="0"/>
              <a:t>4/12/2020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DF2EC-6FC8-417B-BB02-80669D0D162B}" type="slidenum">
              <a:rPr lang="en-US" smtClean="0"/>
              <a:t>‹Nr.›</a:t>
            </a:fld>
            <a:endParaRPr lang="en-US"/>
          </a:p>
        </p:txBody>
      </p:sp>
    </p:spTree>
    <p:extLst>
      <p:ext uri="{BB962C8B-B14F-4D97-AF65-F5344CB8AC3E}">
        <p14:creationId xmlns:p14="http://schemas.microsoft.com/office/powerpoint/2010/main" val="165364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E022EA-76B1-46B8-9C5D-029FB65C08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96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gradFill>
                  <a:gsLst>
                    <a:gs pos="1250">
                      <a:srgbClr val="50E6FF"/>
                    </a:gs>
                    <a:gs pos="100000">
                      <a:srgbClr val="50E6FF"/>
                    </a:gs>
                  </a:gsLst>
                  <a:lin ang="5400000" scaled="0"/>
                </a:gra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Picture 9" descr="A person wearing a suit and tie with their computer.&#10;&#10;Description automatically generated">
            <a:extLst>
              <a:ext uri="{FF2B5EF4-FFF2-40B4-BE49-F238E27FC236}">
                <a16:creationId xmlns:a16="http://schemas.microsoft.com/office/drawing/2014/main" id="{DC6AE8B5-D6C2-4472-9F0C-C4C7238D246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937807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5232277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10012082" cy="464743"/>
          </a:xfrm>
        </p:spPr>
        <p:txBody>
          <a:bodyPr vert="horz" wrap="square" lIns="0" tIns="64008" rIns="0" bIns="0" rtlCol="0" anchor="t">
            <a:spAutoFit/>
          </a:bodyPr>
          <a:lstStyle>
            <a:lvl1pPr>
              <a:defRPr lang="en-US" sz="2600" spc="0"/>
            </a:lvl1pPr>
          </a:lstStyle>
          <a:p>
            <a:pPr lvl="0"/>
            <a:r>
              <a:rPr lang="en-US"/>
              <a:t>Click to edit Master title style</a:t>
            </a:r>
          </a:p>
        </p:txBody>
      </p:sp>
      <p:sp>
        <p:nvSpPr>
          <p:cNvPr id="6" name="Text Placeholder 5">
            <a:extLst>
              <a:ext uri="{FF2B5EF4-FFF2-40B4-BE49-F238E27FC236}">
                <a16:creationId xmlns:a16="http://schemas.microsoft.com/office/drawing/2014/main" id="{38C0F887-EC7A-4E92-A74B-A844700BF818}"/>
              </a:ext>
            </a:extLst>
          </p:cNvPr>
          <p:cNvSpPr>
            <a:spLocks noGrp="1"/>
          </p:cNvSpPr>
          <p:nvPr>
            <p:ph type="body" sz="quarter" idx="10" hasCustomPrompt="1"/>
          </p:nvPr>
        </p:nvSpPr>
        <p:spPr>
          <a:xfrm>
            <a:off x="584199" y="1020571"/>
            <a:ext cx="10012081" cy="276999"/>
          </a:xfrm>
        </p:spPr>
        <p:txBody>
          <a:bodyPr wrap="square" lIns="0">
            <a:spAutoFit/>
          </a:bodyPr>
          <a:lstStyle>
            <a:lvl1pPr marL="0" indent="0">
              <a:spcBef>
                <a:spcPts val="0"/>
              </a:spcBef>
              <a:buNone/>
              <a:defRPr lang="en-US" sz="1800" dirty="0">
                <a:gradFill>
                  <a:gsLst>
                    <a:gs pos="0">
                      <a:schemeClr val="tx1"/>
                    </a:gs>
                    <a:gs pos="100000">
                      <a:schemeClr val="tx1"/>
                    </a:gs>
                  </a:gsLst>
                  <a:lin ang="0" scaled="1"/>
                </a:gradFill>
                <a:cs typeface="Calibri" panose="020F0502020204030204" pitchFamily="34" charset="0"/>
              </a:defRPr>
            </a:lvl1pPr>
          </a:lstStyle>
          <a:p>
            <a:pPr marL="0" lvl="0" defTabSz="914400"/>
            <a:r>
              <a:rPr lang="en-US" err="1"/>
              <a:t>Subheader</a:t>
            </a:r>
            <a:endParaRPr lang="en-US"/>
          </a:p>
        </p:txBody>
      </p:sp>
    </p:spTree>
    <p:extLst>
      <p:ext uri="{BB962C8B-B14F-4D97-AF65-F5344CB8AC3E}">
        <p14:creationId xmlns:p14="http://schemas.microsoft.com/office/powerpoint/2010/main" val="16930818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10776526" cy="464743"/>
          </a:xfrm>
        </p:spPr>
        <p:txBody>
          <a:bodyPr vert="horz" wrap="square" lIns="0" tIns="64008" rIns="0" bIns="0" rtlCol="0" anchor="t">
            <a:spAutoFit/>
          </a:bodyPr>
          <a:lstStyle>
            <a:lvl1pPr>
              <a:defRPr lang="en-US" sz="2600" spc="0"/>
            </a:lvl1pPr>
          </a:lstStyle>
          <a:p>
            <a:pPr lvl="0"/>
            <a:r>
              <a:rPr lang="en-US"/>
              <a:t>Click to edit Master title style</a:t>
            </a:r>
          </a:p>
        </p:txBody>
      </p:sp>
      <p:sp>
        <p:nvSpPr>
          <p:cNvPr id="6" name="Text Placeholder 5">
            <a:extLst>
              <a:ext uri="{FF2B5EF4-FFF2-40B4-BE49-F238E27FC236}">
                <a16:creationId xmlns:a16="http://schemas.microsoft.com/office/drawing/2014/main" id="{38C0F887-EC7A-4E92-A74B-A844700BF818}"/>
              </a:ext>
            </a:extLst>
          </p:cNvPr>
          <p:cNvSpPr>
            <a:spLocks noGrp="1"/>
          </p:cNvSpPr>
          <p:nvPr>
            <p:ph type="body" sz="quarter" idx="10" hasCustomPrompt="1"/>
          </p:nvPr>
        </p:nvSpPr>
        <p:spPr>
          <a:xfrm>
            <a:off x="584199" y="1020571"/>
            <a:ext cx="10776527" cy="276999"/>
          </a:xfrm>
        </p:spPr>
        <p:txBody>
          <a:bodyPr wrap="square" lIns="0">
            <a:spAutoFit/>
          </a:bodyPr>
          <a:lstStyle>
            <a:lvl1pPr marL="0" indent="0">
              <a:spcBef>
                <a:spcPts val="0"/>
              </a:spcBef>
              <a:buNone/>
              <a:defRPr lang="en-US" sz="1800" dirty="0">
                <a:gradFill>
                  <a:gsLst>
                    <a:gs pos="0">
                      <a:schemeClr val="tx1"/>
                    </a:gs>
                    <a:gs pos="100000">
                      <a:schemeClr val="tx1"/>
                    </a:gs>
                  </a:gsLst>
                  <a:lin ang="0" scaled="1"/>
                </a:gradFill>
                <a:cs typeface="Calibri" panose="020F0502020204030204" pitchFamily="34" charset="0"/>
              </a:defRPr>
            </a:lvl1pPr>
          </a:lstStyle>
          <a:p>
            <a:pPr marL="0" lvl="0" defTabSz="914400"/>
            <a:r>
              <a:rPr lang="en-US" err="1"/>
              <a:t>Subheader</a:t>
            </a:r>
            <a:endParaRPr lang="en-US"/>
          </a:p>
        </p:txBody>
      </p:sp>
      <p:sp>
        <p:nvSpPr>
          <p:cNvPr id="4" name="Text Placeholder 5">
            <a:extLst>
              <a:ext uri="{FF2B5EF4-FFF2-40B4-BE49-F238E27FC236}">
                <a16:creationId xmlns:a16="http://schemas.microsoft.com/office/drawing/2014/main" id="{C0E30716-95B8-438E-B507-D9584E76C220}"/>
              </a:ext>
            </a:extLst>
          </p:cNvPr>
          <p:cNvSpPr>
            <a:spLocks noGrp="1"/>
          </p:cNvSpPr>
          <p:nvPr>
            <p:ph type="body" sz="quarter" idx="11" hasCustomPrompt="1"/>
          </p:nvPr>
        </p:nvSpPr>
        <p:spPr>
          <a:xfrm>
            <a:off x="584199" y="1456653"/>
            <a:ext cx="10776527" cy="246221"/>
          </a:xfrm>
        </p:spPr>
        <p:txBody>
          <a:bodyPr wrap="square" lIns="0">
            <a:spAutoFit/>
          </a:bodyPr>
          <a:lstStyle>
            <a:lvl1pPr marL="0" indent="0">
              <a:spcBef>
                <a:spcPts val="0"/>
              </a:spcBef>
              <a:buNone/>
              <a:defRPr lang="en-US" sz="1600" dirty="0">
                <a:gradFill>
                  <a:gsLst>
                    <a:gs pos="0">
                      <a:schemeClr val="tx1"/>
                    </a:gs>
                    <a:gs pos="100000">
                      <a:schemeClr val="tx1"/>
                    </a:gs>
                  </a:gsLst>
                  <a:lin ang="0" scaled="1"/>
                </a:gradFill>
                <a:cs typeface="Calibri" panose="020F0502020204030204" pitchFamily="34" charset="0"/>
              </a:defRPr>
            </a:lvl1pPr>
          </a:lstStyle>
          <a:p>
            <a:pPr marL="0" lvl="0" defTabSz="914400"/>
            <a:r>
              <a:rPr lang="en-US"/>
              <a:t>Body copy</a:t>
            </a:r>
          </a:p>
        </p:txBody>
      </p:sp>
    </p:spTree>
    <p:extLst>
      <p:ext uri="{BB962C8B-B14F-4D97-AF65-F5344CB8AC3E}">
        <p14:creationId xmlns:p14="http://schemas.microsoft.com/office/powerpoint/2010/main" val="35661704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10730345" cy="464743"/>
          </a:xfrm>
        </p:spPr>
        <p:txBody>
          <a:bodyPr tIns="64008"/>
          <a:lstStyle>
            <a:lvl1pPr>
              <a:defRPr sz="26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2916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rtner Quote">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A30506-A60D-43AC-B2ED-62687A207A9C}"/>
              </a:ext>
            </a:extLst>
          </p:cNvPr>
          <p:cNvSpPr/>
          <p:nvPr userDrawn="1"/>
        </p:nvSpPr>
        <p:spPr bwMode="auto">
          <a:xfrm>
            <a:off x="1" y="1965960"/>
            <a:ext cx="12191999" cy="29260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Picture Placeholder 16">
            <a:extLst>
              <a:ext uri="{FF2B5EF4-FFF2-40B4-BE49-F238E27FC236}">
                <a16:creationId xmlns:a16="http://schemas.microsoft.com/office/drawing/2014/main" id="{C82949BE-E624-4B47-A2AB-A855524EE2E7}"/>
              </a:ext>
            </a:extLst>
          </p:cNvPr>
          <p:cNvSpPr>
            <a:spLocks noGrp="1"/>
          </p:cNvSpPr>
          <p:nvPr>
            <p:ph type="pic" sz="quarter" idx="14" hasCustomPrompt="1"/>
          </p:nvPr>
        </p:nvSpPr>
        <p:spPr>
          <a:xfrm>
            <a:off x="1009639" y="2268626"/>
            <a:ext cx="2214104" cy="2214104"/>
          </a:xfrm>
          <a:prstGeom prst="ellipse">
            <a:avLst/>
          </a:prstGeom>
          <a:solidFill>
            <a:schemeClr val="accent2"/>
          </a:solidFill>
          <a:effectLst>
            <a:outerShdw blurRad="254000" dist="76200" dir="2400000" algn="ctr" rotWithShape="0">
              <a:prstClr val="black">
                <a:alpha val="40000"/>
              </a:prstClr>
            </a:outerShdw>
          </a:effectLst>
        </p:spPr>
        <p:txBody>
          <a:bodyPr anchor="t" anchorCtr="1">
            <a:noAutofit/>
          </a:bodyPr>
          <a:lstStyle>
            <a:lvl1pPr marL="0" indent="0">
              <a:buNone/>
              <a:defRPr sz="1600">
                <a:gradFill>
                  <a:gsLst>
                    <a:gs pos="0">
                      <a:schemeClr val="bg1"/>
                    </a:gs>
                    <a:gs pos="100000">
                      <a:schemeClr val="bg1"/>
                    </a:gs>
                  </a:gsLst>
                  <a:lin ang="5400000" scaled="1"/>
                </a:gradFill>
              </a:defRPr>
            </a:lvl1pPr>
          </a:lstStyle>
          <a:p>
            <a:r>
              <a:rPr lang="en-US"/>
              <a:t>Partner Photo</a:t>
            </a:r>
          </a:p>
        </p:txBody>
      </p:sp>
      <p:sp>
        <p:nvSpPr>
          <p:cNvPr id="17" name="Text Placeholder 16">
            <a:extLst>
              <a:ext uri="{FF2B5EF4-FFF2-40B4-BE49-F238E27FC236}">
                <a16:creationId xmlns:a16="http://schemas.microsoft.com/office/drawing/2014/main" id="{A55879E6-B94D-45F9-B342-07B9B4141E9A}"/>
              </a:ext>
            </a:extLst>
          </p:cNvPr>
          <p:cNvSpPr>
            <a:spLocks noGrp="1"/>
          </p:cNvSpPr>
          <p:nvPr>
            <p:ph type="body" sz="quarter" idx="15" hasCustomPrompt="1"/>
          </p:nvPr>
        </p:nvSpPr>
        <p:spPr>
          <a:xfrm>
            <a:off x="3493411" y="2658359"/>
            <a:ext cx="2905125" cy="400110"/>
          </a:xfrm>
        </p:spPr>
        <p:txBody>
          <a:bodyPr/>
          <a:lstStyle>
            <a:lvl1pPr marL="0" indent="0">
              <a:buNone/>
              <a:defRPr lang="en-US" sz="2600" b="1" kern="1200" dirty="0">
                <a:gradFill>
                  <a:gsLst>
                    <a:gs pos="0">
                      <a:srgbClr val="000000"/>
                    </a:gs>
                    <a:gs pos="100000">
                      <a:srgbClr val="000000"/>
                    </a:gs>
                  </a:gsLst>
                  <a:lin ang="5400000" scaled="0"/>
                </a:gradFill>
                <a:latin typeface="+mj-lt"/>
                <a:ea typeface="Segoe UI" pitchFamily="34" charset="0"/>
                <a:cs typeface="Segoe UI" pitchFamily="34" charset="0"/>
              </a:defRPr>
            </a:lvl1pPr>
          </a:lstStyle>
          <a:p>
            <a:pPr lvl="0"/>
            <a:r>
              <a:rPr lang="en-US"/>
              <a:t>Partner name</a:t>
            </a:r>
          </a:p>
        </p:txBody>
      </p:sp>
      <p:sp>
        <p:nvSpPr>
          <p:cNvPr id="2" name="Title 1">
            <a:extLst>
              <a:ext uri="{FF2B5EF4-FFF2-40B4-BE49-F238E27FC236}">
                <a16:creationId xmlns:a16="http://schemas.microsoft.com/office/drawing/2014/main" id="{8F0CFEC0-1217-431E-B653-76D8FE1A4978}"/>
              </a:ext>
            </a:extLst>
          </p:cNvPr>
          <p:cNvSpPr>
            <a:spLocks noGrp="1"/>
          </p:cNvSpPr>
          <p:nvPr>
            <p:ph type="title"/>
          </p:nvPr>
        </p:nvSpPr>
        <p:spPr>
          <a:xfrm>
            <a:off x="588263" y="457200"/>
            <a:ext cx="11018520" cy="464743"/>
          </a:xfrm>
        </p:spPr>
        <p:txBody>
          <a:bodyPr vert="horz" wrap="square" lIns="0" tIns="64008" rIns="0" bIns="0" rtlCol="0" anchor="t">
            <a:spAutoFit/>
          </a:bodyPr>
          <a:lstStyle>
            <a:lvl1pPr>
              <a:defRPr lang="en-US" sz="2600" spc="0"/>
            </a:lvl1pPr>
          </a:lstStyle>
          <a:p>
            <a:pPr lvl="0"/>
            <a:r>
              <a:rPr lang="en-US"/>
              <a:t>Click to edit Master title style</a:t>
            </a:r>
          </a:p>
        </p:txBody>
      </p:sp>
      <p:sp>
        <p:nvSpPr>
          <p:cNvPr id="18" name="Text Placeholder 16">
            <a:extLst>
              <a:ext uri="{FF2B5EF4-FFF2-40B4-BE49-F238E27FC236}">
                <a16:creationId xmlns:a16="http://schemas.microsoft.com/office/drawing/2014/main" id="{8D5E1EF8-23C9-455E-8310-CC62C2484740}"/>
              </a:ext>
            </a:extLst>
          </p:cNvPr>
          <p:cNvSpPr>
            <a:spLocks noGrp="1"/>
          </p:cNvSpPr>
          <p:nvPr>
            <p:ph type="body" sz="quarter" idx="16" hasCustomPrompt="1"/>
          </p:nvPr>
        </p:nvSpPr>
        <p:spPr>
          <a:xfrm>
            <a:off x="3493410" y="3092055"/>
            <a:ext cx="2905125" cy="276999"/>
          </a:xfrm>
        </p:spPr>
        <p:txBody>
          <a:bodyPr/>
          <a:lstStyle>
            <a:lvl1pPr marL="0" indent="0">
              <a:buNone/>
              <a:defRPr lang="en-US" sz="1800" i="1" kern="1200" dirty="0">
                <a:gradFill>
                  <a:gsLst>
                    <a:gs pos="0">
                      <a:schemeClr val="tx1">
                        <a:lumMod val="75000"/>
                        <a:lumOff val="25000"/>
                      </a:schemeClr>
                    </a:gs>
                    <a:gs pos="100000">
                      <a:schemeClr val="tx1">
                        <a:lumMod val="75000"/>
                        <a:lumOff val="25000"/>
                      </a:schemeClr>
                    </a:gs>
                  </a:gsLst>
                  <a:lin ang="5400000" scaled="0"/>
                </a:gradFill>
                <a:latin typeface="+mj-lt"/>
                <a:ea typeface="Segoe UI" pitchFamily="34" charset="0"/>
                <a:cs typeface="Segoe UI" pitchFamily="34" charset="0"/>
              </a:defRPr>
            </a:lvl1pPr>
          </a:lstStyle>
          <a:p>
            <a:pPr marL="0" lvl="0" algn="l" defTabSz="932472" rtl="0" eaLnBrk="1" fontAlgn="base" latinLnBrk="0" hangingPunct="1">
              <a:spcBef>
                <a:spcPct val="0"/>
              </a:spcBef>
              <a:spcAft>
                <a:spcPts val="300"/>
              </a:spcAft>
            </a:pPr>
            <a:r>
              <a:rPr lang="en-US"/>
              <a:t>Partner position</a:t>
            </a:r>
          </a:p>
        </p:txBody>
      </p:sp>
    </p:spTree>
    <p:extLst>
      <p:ext uri="{BB962C8B-B14F-4D97-AF65-F5344CB8AC3E}">
        <p14:creationId xmlns:p14="http://schemas.microsoft.com/office/powerpoint/2010/main" val="160615515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 Half circle Photo ">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A2BEB6E9-F8FE-4E91-8748-EB0B18F4F0E1}"/>
              </a:ext>
            </a:extLst>
          </p:cNvPr>
          <p:cNvSpPr/>
          <p:nvPr userDrawn="1"/>
        </p:nvSpPr>
        <p:spPr bwMode="auto">
          <a:xfrm>
            <a:off x="8763000" y="0"/>
            <a:ext cx="3429000" cy="6858000"/>
          </a:xfrm>
          <a:custGeom>
            <a:avLst/>
            <a:gdLst>
              <a:gd name="connsiteX0" fmla="*/ 3429000 w 3429000"/>
              <a:gd name="connsiteY0" fmla="*/ 0 h 6858000"/>
              <a:gd name="connsiteX1" fmla="*/ 3429000 w 3429000"/>
              <a:gd name="connsiteY1" fmla="*/ 6858000 h 6858000"/>
              <a:gd name="connsiteX2" fmla="*/ 0 w 3429000"/>
              <a:gd name="connsiteY2" fmla="*/ 3429000 h 6858000"/>
              <a:gd name="connsiteX3" fmla="*/ 3429000 w 3429000"/>
              <a:gd name="connsiteY3" fmla="*/ 0 h 6858000"/>
            </a:gdLst>
            <a:ahLst/>
            <a:cxnLst>
              <a:cxn ang="0">
                <a:pos x="connsiteX0" y="connsiteY0"/>
              </a:cxn>
              <a:cxn ang="0">
                <a:pos x="connsiteX1" y="connsiteY1"/>
              </a:cxn>
              <a:cxn ang="0">
                <a:pos x="connsiteX2" y="connsiteY2"/>
              </a:cxn>
              <a:cxn ang="0">
                <a:pos x="connsiteX3" y="connsiteY3"/>
              </a:cxn>
            </a:cxnLst>
            <a:rect l="l" t="t" r="r" b="b"/>
            <a:pathLst>
              <a:path w="3429000" h="6858000">
                <a:moveTo>
                  <a:pt x="3429000" y="0"/>
                </a:moveTo>
                <a:lnTo>
                  <a:pt x="3429000" y="6858000"/>
                </a:lnTo>
                <a:cubicBezTo>
                  <a:pt x="1535216" y="6858000"/>
                  <a:pt x="0" y="5322784"/>
                  <a:pt x="0" y="3429000"/>
                </a:cubicBezTo>
                <a:cubicBezTo>
                  <a:pt x="0" y="1535216"/>
                  <a:pt x="1535216" y="0"/>
                  <a:pt x="3429000"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2">
            <a:extLst>
              <a:ext uri="{FF2B5EF4-FFF2-40B4-BE49-F238E27FC236}">
                <a16:creationId xmlns:a16="http://schemas.microsoft.com/office/drawing/2014/main" id="{FBB965BD-552C-4EE4-A766-B381631540A3}"/>
              </a:ext>
            </a:extLst>
          </p:cNvPr>
          <p:cNvSpPr>
            <a:spLocks noGrp="1"/>
          </p:cNvSpPr>
          <p:nvPr>
            <p:ph type="title"/>
          </p:nvPr>
        </p:nvSpPr>
        <p:spPr>
          <a:xfrm>
            <a:off x="584199" y="457200"/>
            <a:ext cx="7423728" cy="464743"/>
          </a:xfrm>
        </p:spPr>
        <p:txBody>
          <a:bodyPr tIns="64008"/>
          <a:lstStyle>
            <a:lvl1pPr>
              <a:defRPr sz="2600" spc="0">
                <a:gradFill>
                  <a:gsLst>
                    <a:gs pos="1250">
                      <a:schemeClr val="tx1"/>
                    </a:gs>
                    <a:gs pos="100000">
                      <a:schemeClr val="tx1"/>
                    </a:gs>
                  </a:gsLst>
                  <a:lin ang="5400000" scaled="0"/>
                </a:gradFill>
                <a:latin typeface="+mj-lt"/>
                <a:cs typeface="Segoe UI" panose="020B0502040204020203" pitchFamily="34" charset="0"/>
              </a:defRPr>
            </a:lvl1pPr>
          </a:lstStyle>
          <a:p>
            <a:r>
              <a:rPr lang="en-US"/>
              <a:t>Click to edit Master title style</a:t>
            </a:r>
          </a:p>
        </p:txBody>
      </p:sp>
      <p:sp>
        <p:nvSpPr>
          <p:cNvPr id="9" name="Text Placeholder 5">
            <a:extLst>
              <a:ext uri="{FF2B5EF4-FFF2-40B4-BE49-F238E27FC236}">
                <a16:creationId xmlns:a16="http://schemas.microsoft.com/office/drawing/2014/main" id="{78178650-7C70-464F-AD89-6348FD2D9837}"/>
              </a:ext>
            </a:extLst>
          </p:cNvPr>
          <p:cNvSpPr>
            <a:spLocks noGrp="1"/>
          </p:cNvSpPr>
          <p:nvPr>
            <p:ph type="body" sz="quarter" idx="10" hasCustomPrompt="1"/>
          </p:nvPr>
        </p:nvSpPr>
        <p:spPr>
          <a:xfrm>
            <a:off x="584200" y="1020571"/>
            <a:ext cx="7423728" cy="276999"/>
          </a:xfrm>
        </p:spPr>
        <p:txBody>
          <a:bodyPr wrap="square" lIns="0">
            <a:spAutoFit/>
          </a:bodyPr>
          <a:lstStyle>
            <a:lvl1pPr marL="0" indent="0">
              <a:spcBef>
                <a:spcPts val="0"/>
              </a:spcBef>
              <a:buNone/>
              <a:defRPr lang="en-US" sz="1800" dirty="0">
                <a:gradFill>
                  <a:gsLst>
                    <a:gs pos="0">
                      <a:schemeClr val="tx1"/>
                    </a:gs>
                    <a:gs pos="100000">
                      <a:schemeClr val="tx1"/>
                    </a:gs>
                  </a:gsLst>
                  <a:lin ang="0" scaled="1"/>
                </a:gradFill>
                <a:cs typeface="Calibri" panose="020F0502020204030204" pitchFamily="34" charset="0"/>
              </a:defRPr>
            </a:lvl1pPr>
          </a:lstStyle>
          <a:p>
            <a:pPr marL="0" lvl="0" defTabSz="914400"/>
            <a:r>
              <a:rPr lang="en-US" err="1"/>
              <a:t>Subheader</a:t>
            </a:r>
            <a:endParaRPr lang="en-US"/>
          </a:p>
        </p:txBody>
      </p:sp>
      <p:sp>
        <p:nvSpPr>
          <p:cNvPr id="10" name="Text Placeholder 5">
            <a:extLst>
              <a:ext uri="{FF2B5EF4-FFF2-40B4-BE49-F238E27FC236}">
                <a16:creationId xmlns:a16="http://schemas.microsoft.com/office/drawing/2014/main" id="{7E39EB89-BC0E-4BBB-92A2-A213BF039345}"/>
              </a:ext>
            </a:extLst>
          </p:cNvPr>
          <p:cNvSpPr>
            <a:spLocks noGrp="1"/>
          </p:cNvSpPr>
          <p:nvPr>
            <p:ph type="body" sz="quarter" idx="12" hasCustomPrompt="1"/>
          </p:nvPr>
        </p:nvSpPr>
        <p:spPr>
          <a:xfrm>
            <a:off x="584200" y="1456653"/>
            <a:ext cx="7423728" cy="246221"/>
          </a:xfrm>
        </p:spPr>
        <p:txBody>
          <a:bodyPr wrap="square" lIns="0">
            <a:spAutoFit/>
          </a:bodyPr>
          <a:lstStyle>
            <a:lvl1pPr marL="0" indent="0">
              <a:spcBef>
                <a:spcPts val="0"/>
              </a:spcBef>
              <a:buNone/>
              <a:defRPr lang="en-US" sz="1600" dirty="0">
                <a:gradFill>
                  <a:gsLst>
                    <a:gs pos="0">
                      <a:schemeClr val="tx1"/>
                    </a:gs>
                    <a:gs pos="100000">
                      <a:schemeClr val="tx1"/>
                    </a:gs>
                  </a:gsLst>
                  <a:lin ang="0" scaled="1"/>
                </a:gradFill>
                <a:cs typeface="Calibri" panose="020F0502020204030204" pitchFamily="34" charset="0"/>
              </a:defRPr>
            </a:lvl1pPr>
          </a:lstStyle>
          <a:p>
            <a:pPr marL="0" lvl="0" defTabSz="914400"/>
            <a:r>
              <a:rPr lang="en-US"/>
              <a:t>Body copy</a:t>
            </a:r>
          </a:p>
        </p:txBody>
      </p:sp>
    </p:spTree>
    <p:extLst>
      <p:ext uri="{BB962C8B-B14F-4D97-AF65-F5344CB8AC3E}">
        <p14:creationId xmlns:p14="http://schemas.microsoft.com/office/powerpoint/2010/main" val="406825080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0483994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00587458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quare Photo ">
    <p:spTree>
      <p:nvGrpSpPr>
        <p:cNvPr id="1" name=""/>
        <p:cNvGrpSpPr/>
        <p:nvPr/>
      </p:nvGrpSpPr>
      <p:grpSpPr>
        <a:xfrm>
          <a:off x="0" y="0"/>
          <a:ext cx="0" cy="0"/>
          <a:chOff x="0" y="0"/>
          <a:chExt cx="0" cy="0"/>
        </a:xfrm>
      </p:grpSpPr>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F4C792B0-EEEC-4B91-B0E1-456F09A61B5C}"/>
              </a:ext>
            </a:extLst>
          </p:cNvPr>
          <p:cNvSpPr>
            <a:spLocks noGrp="1"/>
          </p:cNvSpPr>
          <p:nvPr>
            <p:ph type="pic" sz="quarter" idx="11" hasCustomPrompt="1"/>
          </p:nvPr>
        </p:nvSpPr>
        <p:spPr bwMode="gray">
          <a:xfrm>
            <a:off x="3877733" y="0"/>
            <a:ext cx="8314269" cy="6858000"/>
          </a:xfrm>
          <a:custGeom>
            <a:avLst/>
            <a:gdLst>
              <a:gd name="connsiteX0" fmla="*/ 0 w 6653045"/>
              <a:gd name="connsiteY0" fmla="*/ 0 h 6858000"/>
              <a:gd name="connsiteX1" fmla="*/ 6653045 w 6653045"/>
              <a:gd name="connsiteY1" fmla="*/ 0 h 6858000"/>
              <a:gd name="connsiteX2" fmla="*/ 6653045 w 6653045"/>
              <a:gd name="connsiteY2" fmla="*/ 6858000 h 6858000"/>
              <a:gd name="connsiteX3" fmla="*/ 380311 w 6653045"/>
              <a:gd name="connsiteY3" fmla="*/ 6858000 h 6858000"/>
              <a:gd name="connsiteX4" fmla="*/ 473721 w 6653045"/>
              <a:gd name="connsiteY4" fmla="*/ 6750164 h 6858000"/>
              <a:gd name="connsiteX5" fmla="*/ 1595913 w 6653045"/>
              <a:gd name="connsiteY5" fmla="*/ 3624199 h 6858000"/>
              <a:gd name="connsiteX6" fmla="*/ 156542 w 6653045"/>
              <a:gd name="connsiteY6" fmla="*/ 1492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3045" h="6858000">
                <a:moveTo>
                  <a:pt x="0" y="0"/>
                </a:moveTo>
                <a:lnTo>
                  <a:pt x="6653045" y="0"/>
                </a:lnTo>
                <a:lnTo>
                  <a:pt x="6653045" y="6858000"/>
                </a:lnTo>
                <a:lnTo>
                  <a:pt x="380311" y="6858000"/>
                </a:lnTo>
                <a:lnTo>
                  <a:pt x="473721" y="6750164"/>
                </a:lnTo>
                <a:cubicBezTo>
                  <a:pt x="1174778" y="5900680"/>
                  <a:pt x="1595913" y="4811620"/>
                  <a:pt x="1595913" y="3624199"/>
                </a:cubicBezTo>
                <a:cubicBezTo>
                  <a:pt x="1595913" y="2267147"/>
                  <a:pt x="1045859" y="1038566"/>
                  <a:pt x="156542" y="149249"/>
                </a:cubicBezTo>
                <a:close/>
              </a:path>
            </a:pathLst>
          </a:custGeom>
          <a:blipFill>
            <a:blip r:embed="rId2"/>
            <a:stretch>
              <a:fillRect/>
            </a:stretch>
          </a:blipFill>
          <a:effectLst>
            <a:outerShdw dist="254000" dir="10800000" algn="ctr" rotWithShape="0">
              <a:schemeClr val="accent1"/>
            </a:outerShdw>
          </a:effectLst>
        </p:spPr>
        <p:txBody>
          <a:bodyPr wrap="square"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6839603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582002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gradFill>
                  <a:gsLst>
                    <a:gs pos="1250">
                      <a:schemeClr val="tx1"/>
                    </a:gs>
                    <a:gs pos="100000">
                      <a:schemeClr val="tx1"/>
                    </a:gs>
                  </a:gsLst>
                  <a:lin ang="5400000" scaled="0"/>
                </a:gra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1250">
                      <a:schemeClr val="tx1"/>
                    </a:gs>
                    <a:gs pos="10000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Picture 9" descr="A person wearing a suit and tie with their computer.&#10;&#10;Description automatically generated">
            <a:extLst>
              <a:ext uri="{FF2B5EF4-FFF2-40B4-BE49-F238E27FC236}">
                <a16:creationId xmlns:a16="http://schemas.microsoft.com/office/drawing/2014/main" id="{A1E570EB-ACD5-4C1B-8CC4-9F9515D25F9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183599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01809491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537374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72936161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7182480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26248186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93868893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1107996"/>
          </a:xfrm>
        </p:spPr>
        <p:txBody>
          <a:bodyPr/>
          <a:lstStyle>
            <a:lvl1pPr>
              <a:defRPr sz="3600">
                <a:gradFill>
                  <a:gsLst>
                    <a:gs pos="1250">
                      <a:schemeClr val="tx1"/>
                    </a:gs>
                    <a:gs pos="100000">
                      <a:schemeClr val="tx1"/>
                    </a:gs>
                  </a:gsLst>
                  <a:lin ang="5400000" scaled="0"/>
                </a:gra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69332"/>
          </a:xfrm>
        </p:spPr>
        <p:txBody>
          <a:bodyPr/>
          <a:lstStyle>
            <a:lvl1pPr marL="0" indent="0">
              <a:spcAft>
                <a:spcPts val="1200"/>
              </a:spcAft>
              <a:buNone/>
              <a:defRPr sz="2400">
                <a:gradFill>
                  <a:gsLst>
                    <a:gs pos="1250">
                      <a:schemeClr val="tx1"/>
                    </a:gs>
                    <a:gs pos="100000">
                      <a:schemeClr val="tx1"/>
                    </a:gs>
                  </a:gsLst>
                  <a:lin ang="5400000" scaled="0"/>
                </a:gradFill>
              </a:defRPr>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8247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2"/>
          </a:solidFill>
          <a:ln>
            <a:noFill/>
            <a:headEnd type="none" w="med" len="med"/>
            <a:tailEnd type="none" w="med" len="med"/>
          </a:ln>
          <a:effectLst>
            <a:outerShdw blurRad="190500" dist="63500" dir="2400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anose="020B0502040204020203"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t" anchorCtr="0">
            <a:noAutofit/>
          </a:bodyPr>
          <a:lstStyle>
            <a:lvl1pPr marL="0" indent="0">
              <a:spcAft>
                <a:spcPts val="1200"/>
              </a:spcAft>
              <a:buNone/>
              <a:defRPr sz="1800"/>
            </a:lvl1pPr>
            <a:lvl2pPr marL="228600" indent="0">
              <a:buNone/>
              <a:defRPr/>
            </a:lvl2pPr>
          </a:lstStyle>
          <a:p>
            <a:pPr lvl="0"/>
            <a:r>
              <a:rPr lang="en-US"/>
              <a:t>Click to edit Master text styles</a:t>
            </a:r>
          </a:p>
        </p:txBody>
      </p:sp>
      <p:sp>
        <p:nvSpPr>
          <p:cNvPr id="6" name="Text Placeholder 6">
            <a:extLst>
              <a:ext uri="{FF2B5EF4-FFF2-40B4-BE49-F238E27FC236}">
                <a16:creationId xmlns:a16="http://schemas.microsoft.com/office/drawing/2014/main" id="{67C8FDFD-3340-4656-80A4-20F11C992772}"/>
              </a:ext>
            </a:extLst>
          </p:cNvPr>
          <p:cNvSpPr>
            <a:spLocks noGrp="1"/>
          </p:cNvSpPr>
          <p:nvPr>
            <p:ph type="body" sz="quarter" idx="11"/>
          </p:nvPr>
        </p:nvSpPr>
        <p:spPr>
          <a:xfrm>
            <a:off x="584027" y="2812799"/>
            <a:ext cx="3183637" cy="276999"/>
          </a:xfrm>
        </p:spPr>
        <p:txBody>
          <a:bodyPr anchor="t" anchorCtr="0"/>
          <a:lstStyle>
            <a:lvl1pPr marL="0" indent="0">
              <a:spcAft>
                <a:spcPts val="1200"/>
              </a:spcAft>
              <a:buNone/>
              <a:defRPr sz="1800">
                <a:gradFill>
                  <a:gsLst>
                    <a:gs pos="0">
                      <a:schemeClr val="bg1"/>
                    </a:gs>
                    <a:gs pos="100000">
                      <a:schemeClr val="bg1"/>
                    </a:gs>
                  </a:gsLst>
                  <a:lin ang="5400000" scaled="0"/>
                </a:gradFill>
              </a:defRPr>
            </a:lvl1pPr>
            <a:lvl2pPr marL="228600" indent="0">
              <a:buNone/>
              <a:defRPr/>
            </a:lvl2pPr>
          </a:lstStyle>
          <a:p>
            <a:pPr lvl="0"/>
            <a:r>
              <a:rPr lang="en-US"/>
              <a:t>Click to edit Master text styles</a:t>
            </a:r>
          </a:p>
        </p:txBody>
      </p:sp>
      <p:sp>
        <p:nvSpPr>
          <p:cNvPr id="7" name="Title 2">
            <a:extLst>
              <a:ext uri="{FF2B5EF4-FFF2-40B4-BE49-F238E27FC236}">
                <a16:creationId xmlns:a16="http://schemas.microsoft.com/office/drawing/2014/main" id="{8E00FACD-77F2-4EC9-8F28-7D54A95E19DB}"/>
              </a:ext>
            </a:extLst>
          </p:cNvPr>
          <p:cNvSpPr>
            <a:spLocks noGrp="1"/>
          </p:cNvSpPr>
          <p:nvPr>
            <p:ph type="title"/>
          </p:nvPr>
        </p:nvSpPr>
        <p:spPr>
          <a:xfrm>
            <a:off x="584201" y="1788705"/>
            <a:ext cx="3183464" cy="864852"/>
          </a:xfrm>
        </p:spPr>
        <p:txBody>
          <a:bodyPr vert="horz" wrap="square" lIns="0" tIns="64008" rIns="0" bIns="0" rtlCol="0" anchor="t">
            <a:spAutoFit/>
          </a:bodyPr>
          <a:lstStyle>
            <a:lvl1pPr>
              <a:defRPr lang="en-US" sz="2600" spc="0" dirty="0">
                <a:gradFill>
                  <a:gsLst>
                    <a:gs pos="1250">
                      <a:schemeClr val="bg1"/>
                    </a:gs>
                    <a:gs pos="100000">
                      <a:schemeClr val="bg1"/>
                    </a:gs>
                  </a:gsLst>
                  <a:lin ang="5400000" scaled="0"/>
                </a:gradFill>
              </a:defRPr>
            </a:lvl1pPr>
          </a:lstStyle>
          <a:p>
            <a:pPr marL="0" lvl="0"/>
            <a:r>
              <a:rPr lang="en-US"/>
              <a:t>Click to edit Master title style</a:t>
            </a:r>
          </a:p>
        </p:txBody>
      </p:sp>
    </p:spTree>
    <p:extLst>
      <p:ext uri="{BB962C8B-B14F-4D97-AF65-F5344CB8AC3E}">
        <p14:creationId xmlns:p14="http://schemas.microsoft.com/office/powerpoint/2010/main" val="489084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a:outerShdw blurRad="190500" dist="63500" dir="2400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t" anchorCtr="0">
            <a:noAutofit/>
          </a:bodyPr>
          <a:lstStyle>
            <a:lvl1pPr marL="0" indent="0">
              <a:spcAft>
                <a:spcPts val="1200"/>
              </a:spcAft>
              <a:buNone/>
              <a:defRPr sz="1800"/>
            </a:lvl1pPr>
            <a:lvl2pPr marL="228600" indent="0">
              <a:buNone/>
              <a:defRPr/>
            </a:lvl2pPr>
          </a:lstStyle>
          <a:p>
            <a:pPr lvl="0"/>
            <a:r>
              <a:rPr lang="en-US"/>
              <a:t>Click to edit Master text styles</a:t>
            </a:r>
          </a:p>
        </p:txBody>
      </p:sp>
      <p:sp>
        <p:nvSpPr>
          <p:cNvPr id="6" name="Text Placeholder 6">
            <a:extLst>
              <a:ext uri="{FF2B5EF4-FFF2-40B4-BE49-F238E27FC236}">
                <a16:creationId xmlns:a16="http://schemas.microsoft.com/office/drawing/2014/main" id="{67C8FDFD-3340-4656-80A4-20F11C992772}"/>
              </a:ext>
            </a:extLst>
          </p:cNvPr>
          <p:cNvSpPr>
            <a:spLocks noGrp="1"/>
          </p:cNvSpPr>
          <p:nvPr>
            <p:ph type="body" sz="quarter" idx="11"/>
          </p:nvPr>
        </p:nvSpPr>
        <p:spPr>
          <a:xfrm>
            <a:off x="584027" y="2812799"/>
            <a:ext cx="3183637" cy="276999"/>
          </a:xfrm>
        </p:spPr>
        <p:txBody>
          <a:bodyPr anchor="t" anchorCtr="0"/>
          <a:lstStyle>
            <a:lvl1pPr marL="0" indent="0">
              <a:spcAft>
                <a:spcPts val="1200"/>
              </a:spcAft>
              <a:buNone/>
              <a:defRPr sz="1800">
                <a:gradFill>
                  <a:gsLst>
                    <a:gs pos="0">
                      <a:schemeClr val="bg1"/>
                    </a:gs>
                    <a:gs pos="100000">
                      <a:schemeClr val="bg1"/>
                    </a:gs>
                  </a:gsLst>
                  <a:lin ang="5400000" scaled="0"/>
                </a:gradFill>
              </a:defRPr>
            </a:lvl1pPr>
            <a:lvl2pPr marL="228600" indent="0">
              <a:buNone/>
              <a:defRPr/>
            </a:lvl2pPr>
          </a:lstStyle>
          <a:p>
            <a:pPr lvl="0"/>
            <a:r>
              <a:rPr lang="en-US"/>
              <a:t>Click to edit Master text styles</a:t>
            </a:r>
          </a:p>
        </p:txBody>
      </p:sp>
      <p:sp>
        <p:nvSpPr>
          <p:cNvPr id="7" name="Title 2">
            <a:extLst>
              <a:ext uri="{FF2B5EF4-FFF2-40B4-BE49-F238E27FC236}">
                <a16:creationId xmlns:a16="http://schemas.microsoft.com/office/drawing/2014/main" id="{8E00FACD-77F2-4EC9-8F28-7D54A95E19DB}"/>
              </a:ext>
            </a:extLst>
          </p:cNvPr>
          <p:cNvSpPr>
            <a:spLocks noGrp="1"/>
          </p:cNvSpPr>
          <p:nvPr>
            <p:ph type="title"/>
          </p:nvPr>
        </p:nvSpPr>
        <p:spPr>
          <a:xfrm>
            <a:off x="584201" y="1788705"/>
            <a:ext cx="3183464" cy="864852"/>
          </a:xfrm>
        </p:spPr>
        <p:txBody>
          <a:bodyPr vert="horz" wrap="square" lIns="0" tIns="64008" rIns="0" bIns="0" rtlCol="0" anchor="t">
            <a:spAutoFit/>
          </a:bodyPr>
          <a:lstStyle>
            <a:lvl1pPr>
              <a:defRPr lang="en-US" sz="2600" spc="0" dirty="0">
                <a:gradFill>
                  <a:gsLst>
                    <a:gs pos="1250">
                      <a:schemeClr val="bg1"/>
                    </a:gs>
                    <a:gs pos="100000">
                      <a:schemeClr val="bg1"/>
                    </a:gs>
                  </a:gsLst>
                  <a:lin ang="5400000" scaled="0"/>
                </a:gradFill>
              </a:defRPr>
            </a:lvl1pPr>
          </a:lstStyle>
          <a:p>
            <a:pPr marL="0" lvl="0"/>
            <a:r>
              <a:rPr lang="en-US"/>
              <a:t>Click to edit Master title style</a:t>
            </a:r>
          </a:p>
        </p:txBody>
      </p:sp>
    </p:spTree>
    <p:extLst>
      <p:ext uri="{BB962C8B-B14F-4D97-AF65-F5344CB8AC3E}">
        <p14:creationId xmlns:p14="http://schemas.microsoft.com/office/powerpoint/2010/main" val="15617166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2"/>
          </a:solidFill>
          <a:ln>
            <a:noFill/>
            <a:headEnd type="none" w="med" len="med"/>
            <a:tailEnd type="none" w="med" len="med"/>
          </a:ln>
          <a:effectLst>
            <a:outerShdw blurRad="190500" dist="63500" dir="2400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2001"/>
            <a:ext cx="3183637" cy="553998"/>
          </a:xfrm>
        </p:spPr>
        <p:txBody>
          <a:bodyPr anchor="ctr"/>
          <a:lstStyle>
            <a:lvl1pPr>
              <a:defRPr>
                <a:gradFill>
                  <a:gsLst>
                    <a:gs pos="1250">
                      <a:schemeClr val="bg1"/>
                    </a:gs>
                    <a:gs pos="100000">
                      <a:schemeClr val="bg1"/>
                    </a:gs>
                  </a:gsLst>
                  <a:lin ang="5400000" scaled="0"/>
                </a:gradFill>
              </a:defRPr>
            </a:lvl1pPr>
          </a:lstStyle>
          <a:p>
            <a:r>
              <a:rPr lang="en-US"/>
              <a:t>Title</a:t>
            </a:r>
          </a:p>
        </p:txBody>
      </p:sp>
    </p:spTree>
    <p:extLst>
      <p:ext uri="{BB962C8B-B14F-4D97-AF65-F5344CB8AC3E}">
        <p14:creationId xmlns:p14="http://schemas.microsoft.com/office/powerpoint/2010/main" val="989201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1250">
                      <a:srgbClr val="50E6FF"/>
                    </a:gs>
                    <a:gs pos="100000">
                      <a:srgbClr val="50E6FF"/>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091776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gradFill>
                  <a:gsLst>
                    <a:gs pos="1250">
                      <a:schemeClr val="tx1"/>
                    </a:gs>
                    <a:gs pos="100000">
                      <a:schemeClr val="tx1"/>
                    </a:gs>
                  </a:gsLst>
                  <a:lin ang="5400000" scaled="0"/>
                </a:gradFill>
              </a:defRPr>
            </a:lvl1pPr>
          </a:lstStyle>
          <a:p>
            <a:r>
              <a:rPr lang="en-US"/>
              <a:t>Title</a:t>
            </a:r>
          </a:p>
        </p:txBody>
      </p:sp>
    </p:spTree>
    <p:extLst>
      <p:ext uri="{BB962C8B-B14F-4D97-AF65-F5344CB8AC3E}">
        <p14:creationId xmlns:p14="http://schemas.microsoft.com/office/powerpoint/2010/main" val="36136176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8617113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1250">
                      <a:srgbClr val="50E6FF"/>
                    </a:gs>
                    <a:gs pos="100000">
                      <a:srgbClr val="50E6FF"/>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558657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4842434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0">
                      <a:srgbClr val="50E6FF"/>
                    </a:gs>
                    <a:gs pos="100000">
                      <a:srgbClr val="50E6FF"/>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096490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282726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740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58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38918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0254916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91000">
                      <a:schemeClr val="tx1"/>
                    </a:gs>
                    <a:gs pos="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782642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3408323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57341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47363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5492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2020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17407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917347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Managed and unmanaged partners">
            <a:extLst>
              <a:ext uri="{FF2B5EF4-FFF2-40B4-BE49-F238E27FC236}">
                <a16:creationId xmlns:a16="http://schemas.microsoft.com/office/drawing/2014/main" id="{DDD7DEC3-85AB-41FF-B34C-77110666CD22}"/>
              </a:ext>
            </a:extLst>
          </p:cNvPr>
          <p:cNvSpPr/>
          <p:nvPr/>
        </p:nvSpPr>
        <p:spPr bwMode="auto">
          <a:xfrm>
            <a:off x="4835106" y="5659720"/>
            <a:ext cx="6913540" cy="855727"/>
          </a:xfrm>
          <a:prstGeom prst="roundRect">
            <a:avLst>
              <a:gd name="adj" fmla="val 0"/>
            </a:avLst>
          </a:prstGeom>
          <a:solidFill>
            <a:schemeClr val="bg1">
              <a:lumMod val="95000"/>
            </a:schemeClr>
          </a:solidFill>
          <a:ln>
            <a:noFill/>
            <a:headEnd type="none" w="med" len="med"/>
            <a:tailEnd type="none" w="med" len="med"/>
          </a:ln>
          <a:effectLst>
            <a:outerShdw blurRad="177800" dist="50800" dir="2400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22960" tIns="146304" rIns="182880" bIns="146304"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600"/>
              </a:spcBef>
              <a:spcAft>
                <a:spcPts val="0"/>
              </a:spcAft>
              <a:buClr>
                <a:srgbClr val="0078D7"/>
              </a:buClr>
              <a:buSzPct val="90000"/>
              <a:buFontTx/>
              <a:buNone/>
              <a:tabLst/>
              <a:defRPr/>
            </a:pPr>
            <a:r>
              <a:rPr kumimoji="0" lang="en-US" sz="1400" b="0" i="0" u="none" strike="noStrike" kern="120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Segoe UI" charset="0"/>
                <a:cs typeface="Segoe UI Semibold" panose="020B0702040204020203" pitchFamily="34" charset="0"/>
              </a:rPr>
              <a:t>Managed partners </a:t>
            </a: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charset="0"/>
                <a:ea typeface="+mn-ea"/>
                <a:cs typeface="Segoe UI" charset="0"/>
              </a:rPr>
              <a:t>work with a Partner Development Manager (PDM)</a:t>
            </a:r>
          </a:p>
          <a:p>
            <a:pPr marL="0" marR="0" lvl="0" indent="0" algn="l" defTabSz="914367" rtl="0" eaLnBrk="1" fontAlgn="auto" latinLnBrk="0" hangingPunct="1">
              <a:lnSpc>
                <a:spcPct val="100000"/>
              </a:lnSpc>
              <a:spcBef>
                <a:spcPts val="600"/>
              </a:spcBef>
              <a:spcAft>
                <a:spcPts val="0"/>
              </a:spcAft>
              <a:buClr>
                <a:srgbClr val="0078D7"/>
              </a:buClr>
              <a:buSzPct val="90000"/>
              <a:buFontTx/>
              <a:buNone/>
              <a:tabLst/>
              <a:defRPr/>
            </a:pPr>
            <a:r>
              <a:rPr kumimoji="0" lang="en-US" sz="1400" b="0" i="0" u="none" strike="noStrike" kern="120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Segoe UI" charset="0"/>
                <a:cs typeface="Segoe UI Semibold" panose="020B0702040204020203" pitchFamily="34" charset="0"/>
              </a:rPr>
              <a:t>Unmanaged partners </a:t>
            </a: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charset="0"/>
                <a:ea typeface="+mn-ea"/>
                <a:cs typeface="Segoe UI" charset="0"/>
              </a:rPr>
              <a:t>work with a Cloud Enablement Desk specialist (CED)</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Title">
            <a:extLst>
              <a:ext uri="{FF2B5EF4-FFF2-40B4-BE49-F238E27FC236}">
                <a16:creationId xmlns:a16="http://schemas.microsoft.com/office/drawing/2014/main" id="{B407A9E1-F225-4DBC-88F9-699D32708ADE}"/>
              </a:ext>
            </a:extLst>
          </p:cNvPr>
          <p:cNvSpPr>
            <a:spLocks noGrp="1"/>
          </p:cNvSpPr>
          <p:nvPr>
            <p:ph type="title"/>
          </p:nvPr>
        </p:nvSpPr>
        <p:spPr>
          <a:xfrm>
            <a:off x="584200" y="1788705"/>
            <a:ext cx="3925870" cy="464743"/>
          </a:xfrm>
        </p:spPr>
        <p:txBody>
          <a:bodyPr/>
          <a:lstStyle/>
          <a:p>
            <a:r>
              <a:rPr lang="en-US"/>
              <a:t>Co-sell ready solutions</a:t>
            </a:r>
            <a:endParaRPr lang="en-IN"/>
          </a:p>
        </p:txBody>
      </p:sp>
      <p:sp>
        <p:nvSpPr>
          <p:cNvPr id="3" name="Subheader">
            <a:extLst>
              <a:ext uri="{FF2B5EF4-FFF2-40B4-BE49-F238E27FC236}">
                <a16:creationId xmlns:a16="http://schemas.microsoft.com/office/drawing/2014/main" id="{CA569EF0-73A9-49EE-80A5-7AC71CE01ED7}"/>
              </a:ext>
            </a:extLst>
          </p:cNvPr>
          <p:cNvSpPr>
            <a:spLocks noGrp="1"/>
          </p:cNvSpPr>
          <p:nvPr>
            <p:ph type="body" sz="quarter" idx="11"/>
          </p:nvPr>
        </p:nvSpPr>
        <p:spPr>
          <a:xfrm>
            <a:off x="584027" y="2336340"/>
            <a:ext cx="3357778" cy="1871282"/>
          </a:xfrm>
        </p:spPr>
        <p:txBody>
          <a:bodyPr/>
          <a:lstStyle/>
          <a:p>
            <a:r>
              <a:rPr lang="en-US"/>
              <a:t>Solutions, apps and services offerings that are approved for </a:t>
            </a:r>
            <a:r>
              <a:rPr lang="en-US" err="1"/>
              <a:t>co-sell</a:t>
            </a:r>
            <a:r>
              <a:rPr lang="en-US"/>
              <a:t> with Microsoft across </a:t>
            </a:r>
            <a:br>
              <a:rPr lang="en-US"/>
            </a:br>
            <a:r>
              <a:rPr lang="en-US"/>
              <a:t>all </a:t>
            </a:r>
            <a:r>
              <a:rPr lang="en-US" b="1"/>
              <a:t>3 CLOUDS</a:t>
            </a:r>
            <a:r>
              <a:rPr lang="en-US"/>
              <a:t> and across </a:t>
            </a:r>
            <a:r>
              <a:rPr lang="en-US" b="1"/>
              <a:t>Industry Priority Scenarios.</a:t>
            </a:r>
          </a:p>
          <a:p>
            <a:endParaRPr lang="en-US"/>
          </a:p>
        </p:txBody>
      </p:sp>
      <p:sp>
        <p:nvSpPr>
          <p:cNvPr id="2" name="Benefits"/>
          <p:cNvSpPr/>
          <p:nvPr/>
        </p:nvSpPr>
        <p:spPr>
          <a:xfrm>
            <a:off x="584028" y="3989526"/>
            <a:ext cx="3357778" cy="2554033"/>
          </a:xfrm>
          <a:prstGeom prst="rect">
            <a:avLst/>
          </a:prstGeom>
        </p:spPr>
        <p:txBody>
          <a:bodyPr wrap="square" lIns="0">
            <a:spAutoFit/>
          </a:bodyPr>
          <a:lstStyle/>
          <a:p>
            <a:pPr marL="0" marR="0" lvl="0" indent="0" algn="l" defTabSz="896386" rtl="0" eaLnBrk="1" fontAlgn="auto" latinLnBrk="0" hangingPunct="1">
              <a:lnSpc>
                <a:spcPct val="97000"/>
              </a:lnSpc>
              <a:spcBef>
                <a:spcPts val="0"/>
              </a:spcBef>
              <a:spcAft>
                <a:spcPts val="588"/>
              </a:spcAft>
              <a:buClr>
                <a:srgbClr val="FFFFFF"/>
              </a:buClr>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Benefits of </a:t>
            </a:r>
            <a:r>
              <a:rPr kumimoji="0" lang="en-US" sz="1600" b="1" i="0" u="none" strike="noStrike" kern="1200" cap="none" spc="0" normalizeH="0" baseline="0" noProof="0" err="1">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co-sell</a:t>
            </a:r>
            <a:r>
              <a:rPr kumimoji="0" lang="en-US" sz="1600" b="1"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 ready:</a:t>
            </a:r>
          </a:p>
          <a:p>
            <a:pPr marL="0" marR="0" lvl="0" indent="0" algn="l" defTabSz="914367" rtl="0" eaLnBrk="1" fontAlgn="auto" latinLnBrk="0" hangingPunct="1">
              <a:lnSpc>
                <a:spcPct val="97000"/>
              </a:lnSpc>
              <a:spcBef>
                <a:spcPts val="400"/>
              </a:spcBef>
              <a:spcAft>
                <a:spcPts val="600"/>
              </a:spcAft>
              <a:buClr>
                <a:srgbClr val="FFFFFF"/>
              </a:buClr>
              <a:buSzPct val="90000"/>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Segoe UI" charset="0"/>
              </a:rPr>
              <a:t>Solution discoverable by sellers in AppSource </a:t>
            </a:r>
            <a:r>
              <a:rPr kumimoji="0" lang="en-US" sz="1400" b="0" i="0" u="none" strike="noStrike" kern="1200" cap="none" spc="0" normalizeH="0" baseline="0" noProof="0" err="1">
                <a:ln>
                  <a:noFill/>
                </a:ln>
                <a:gradFill>
                  <a:gsLst>
                    <a:gs pos="0">
                      <a:srgbClr val="FFFFFF"/>
                    </a:gs>
                    <a:gs pos="100000">
                      <a:srgbClr val="FFFFFF"/>
                    </a:gs>
                  </a:gsLst>
                  <a:lin ang="5400000" scaled="1"/>
                </a:gradFill>
                <a:effectLst/>
                <a:uLnTx/>
                <a:uFillTx/>
                <a:latin typeface="Segoe UI Semibold"/>
                <a:ea typeface="+mn-ea"/>
                <a:cs typeface="Segoe UI" charset="0"/>
              </a:rPr>
              <a:t>co-sell</a:t>
            </a:r>
            <a:r>
              <a:rPr kumimoji="0" lang="en-US" sz="1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Segoe UI" charset="0"/>
              </a:rPr>
              <a:t> solution finder</a:t>
            </a:r>
          </a:p>
          <a:p>
            <a:pPr marL="0" marR="0" lvl="0" indent="0" algn="l" defTabSz="914367" rtl="0" eaLnBrk="1" fontAlgn="auto" latinLnBrk="0" hangingPunct="1">
              <a:lnSpc>
                <a:spcPct val="90000"/>
              </a:lnSpc>
              <a:spcBef>
                <a:spcPts val="400"/>
              </a:spcBef>
              <a:spcAft>
                <a:spcPts val="600"/>
              </a:spcAft>
              <a:buClr>
                <a:srgbClr val="FFFFFF"/>
              </a:buClr>
              <a:buSzPct val="90000"/>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Segoe UI" charset="0"/>
              </a:rPr>
              <a:t>Enabled for bi-directional lead sharing</a:t>
            </a:r>
          </a:p>
          <a:p>
            <a:pPr marL="0" marR="0" lvl="0" indent="0" algn="l" defTabSz="914367" rtl="0" eaLnBrk="1" fontAlgn="auto" latinLnBrk="0" hangingPunct="1">
              <a:lnSpc>
                <a:spcPct val="90000"/>
              </a:lnSpc>
              <a:spcBef>
                <a:spcPts val="400"/>
              </a:spcBef>
              <a:spcAft>
                <a:spcPts val="600"/>
              </a:spcAft>
              <a:buClr>
                <a:srgbClr val="FFFFFF"/>
              </a:buClr>
              <a:buSzPct val="90000"/>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Segoe UI" charset="0"/>
              </a:rPr>
              <a:t>Potential to become prioritized at a local level for proactive </a:t>
            </a:r>
            <a:r>
              <a:rPr kumimoji="0" lang="en-US" sz="1400" b="0" i="0" u="none" strike="noStrike" kern="1200" cap="none" spc="0" normalizeH="0" baseline="0" noProof="0" err="1">
                <a:ln>
                  <a:noFill/>
                </a:ln>
                <a:gradFill>
                  <a:gsLst>
                    <a:gs pos="0">
                      <a:srgbClr val="FFFFFF"/>
                    </a:gs>
                    <a:gs pos="100000">
                      <a:srgbClr val="FFFFFF"/>
                    </a:gs>
                  </a:gsLst>
                  <a:lin ang="5400000" scaled="1"/>
                </a:gradFill>
                <a:effectLst/>
                <a:uLnTx/>
                <a:uFillTx/>
                <a:latin typeface="Segoe UI Semibold"/>
                <a:ea typeface="+mn-ea"/>
                <a:cs typeface="Segoe UI" charset="0"/>
              </a:rPr>
              <a:t>co-sell</a:t>
            </a:r>
            <a:r>
              <a:rPr kumimoji="0" lang="en-US" sz="1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Segoe UI" charset="0"/>
              </a:rPr>
              <a:t> with Microsoft sellers</a:t>
            </a:r>
          </a:p>
          <a:p>
            <a:pPr marL="0" marR="0" lvl="0" indent="0" algn="l" defTabSz="914367" rtl="0" eaLnBrk="1" fontAlgn="auto" latinLnBrk="0" hangingPunct="1">
              <a:lnSpc>
                <a:spcPct val="97000"/>
              </a:lnSpc>
              <a:spcBef>
                <a:spcPts val="400"/>
              </a:spcBef>
              <a:spcAft>
                <a:spcPts val="600"/>
              </a:spcAft>
              <a:buClr>
                <a:srgbClr val="FFFFFF"/>
              </a:buClr>
              <a:buSzPct val="90000"/>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a:ea typeface="+mn-ea"/>
                <a:cs typeface="Segoe UI" charset="0"/>
              </a:rPr>
              <a:t>Access to GTM benefits</a:t>
            </a:r>
          </a:p>
          <a:p>
            <a:pPr marL="192024" marR="0" lvl="0" indent="-194310" algn="l" defTabSz="914367" rtl="0" eaLnBrk="1" fontAlgn="auto" latinLnBrk="0" hangingPunct="1">
              <a:lnSpc>
                <a:spcPct val="97000"/>
              </a:lnSpc>
              <a:spcBef>
                <a:spcPts val="400"/>
              </a:spcBef>
              <a:spcAft>
                <a:spcPts val="200"/>
              </a:spcAft>
              <a:buClr>
                <a:srgbClr val="FFFFFF"/>
              </a:buClr>
              <a:buSzPct val="90000"/>
              <a:buFont typeface="Arial" panose="020B0604020202020204" pitchFamily="34" charset="0"/>
              <a:buChar char="•"/>
              <a:tabLst/>
              <a:defRPr/>
            </a:pPr>
            <a:endParaRPr kumimoji="0" lang="en-US" sz="1200" b="0" i="0" u="none" strike="noStrike" kern="1200" cap="none" spc="0" normalizeH="0" baseline="0" noProof="0">
              <a:ln>
                <a:noFill/>
              </a:ln>
              <a:gradFill>
                <a:gsLst>
                  <a:gs pos="0">
                    <a:srgbClr val="FFFFFF"/>
                  </a:gs>
                  <a:gs pos="100000">
                    <a:srgbClr val="FFFFFF"/>
                  </a:gs>
                </a:gsLst>
                <a:lin ang="5400000" scaled="1"/>
              </a:gradFill>
              <a:effectLst/>
              <a:uLnTx/>
              <a:uFillTx/>
              <a:latin typeface="Segoe UI" charset="0"/>
              <a:ea typeface="Segoe UI" charset="0"/>
              <a:cs typeface="Segoe UI" charset="0"/>
            </a:endParaRPr>
          </a:p>
        </p:txBody>
      </p:sp>
      <p:sp>
        <p:nvSpPr>
          <p:cNvPr id="29" name="Co-sell requirements">
            <a:extLst>
              <a:ext uri="{FF2B5EF4-FFF2-40B4-BE49-F238E27FC236}">
                <a16:creationId xmlns:a16="http://schemas.microsoft.com/office/drawing/2014/main" id="{66CA0DF8-D392-4C44-83BA-174B09D0801F}"/>
              </a:ext>
            </a:extLst>
          </p:cNvPr>
          <p:cNvSpPr/>
          <p:nvPr/>
        </p:nvSpPr>
        <p:spPr bwMode="auto">
          <a:xfrm>
            <a:off x="5582984" y="340370"/>
            <a:ext cx="5536102" cy="623971"/>
          </a:xfrm>
          <a:prstGeom prst="roundRect">
            <a:avLst>
              <a:gd name="adj" fmla="val 50000"/>
            </a:avLst>
          </a:prstGeom>
          <a:solidFill>
            <a:schemeClr val="accent1"/>
          </a:solidFill>
          <a:ln>
            <a:noFill/>
            <a:headEnd type="none" w="med" len="med"/>
            <a:tailEnd type="none" w="med" len="med"/>
          </a:ln>
          <a:effectLst>
            <a:outerShdw blurRad="177800" dist="50800" dir="2400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400"/>
              </a:spcBef>
              <a:spcAft>
                <a:spcPts val="0"/>
              </a:spcAft>
              <a:buClr>
                <a:srgbClr val="0078D7"/>
              </a:buClr>
              <a:buSzPct val="90000"/>
              <a:buFontTx/>
              <a:buNone/>
              <a:tabLst/>
              <a:defRPr/>
            </a:pPr>
            <a:r>
              <a:rPr kumimoji="0" lang="en-US" sz="2000" b="1" i="0" u="none" strike="noStrike" kern="120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charset="0"/>
                <a:cs typeface="Segoe UI" panose="020B0502040204020203" pitchFamily="34" charset="0"/>
              </a:rPr>
              <a:t>Co-sell requirements</a:t>
            </a:r>
          </a:p>
        </p:txBody>
      </p:sp>
      <p:sp>
        <p:nvSpPr>
          <p:cNvPr id="55" name="Gold competency">
            <a:extLst>
              <a:ext uri="{FF2B5EF4-FFF2-40B4-BE49-F238E27FC236}">
                <a16:creationId xmlns:a16="http://schemas.microsoft.com/office/drawing/2014/main" id="{03AA7413-8A4E-44B8-A927-0054279A3954}"/>
              </a:ext>
            </a:extLst>
          </p:cNvPr>
          <p:cNvSpPr/>
          <p:nvPr/>
        </p:nvSpPr>
        <p:spPr>
          <a:xfrm>
            <a:off x="5582984" y="1189381"/>
            <a:ext cx="5536102" cy="1200329"/>
          </a:xfrm>
          <a:prstGeom prst="rect">
            <a:avLst/>
          </a:prstGeom>
        </p:spPr>
        <p:txBody>
          <a:bodyPr wrap="square">
            <a:spAutoFit/>
          </a:bodyPr>
          <a:lstStyle/>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400" b="0" i="0" u="none" strike="noStrike" kern="120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Segoe UI" charset="0"/>
                <a:cs typeface="Segoe UI Semibold" panose="020B0702040204020203" pitchFamily="34" charset="0"/>
              </a:rPr>
              <a:t>Gold competency </a:t>
            </a:r>
          </a:p>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charset="0"/>
                <a:ea typeface="+mn-ea"/>
                <a:cs typeface="Segoe UI" charset="0"/>
              </a:rPr>
              <a:t>Services partners need gold competency</a:t>
            </a:r>
          </a:p>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charset="0"/>
                <a:ea typeface="+mn-ea"/>
                <a:cs typeface="Segoe UI" charset="0"/>
              </a:rPr>
              <a:t>Azure ISVs-$100k Azure consumed revenue trailing 12 months</a:t>
            </a:r>
          </a:p>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charset="0"/>
                <a:ea typeface="+mn-ea"/>
                <a:cs typeface="Segoe UI" charset="0"/>
              </a:rPr>
              <a:t>Biz Apps ISVs-enrollment in the Business Applications ISV Connect Program </a:t>
            </a:r>
          </a:p>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charset="0"/>
                <a:ea typeface="+mn-ea"/>
                <a:cs typeface="Segoe UI" charset="0"/>
              </a:rPr>
              <a:t>Modern Workplace ISVs – no additional requirements at this time</a:t>
            </a:r>
          </a:p>
        </p:txBody>
      </p:sp>
      <p:sp>
        <p:nvSpPr>
          <p:cNvPr id="125" name="Marketplace">
            <a:extLst>
              <a:ext uri="{FF2B5EF4-FFF2-40B4-BE49-F238E27FC236}">
                <a16:creationId xmlns:a16="http://schemas.microsoft.com/office/drawing/2014/main" id="{16B3FE80-D9A8-43D3-AB99-E6C87062F377}"/>
              </a:ext>
            </a:extLst>
          </p:cNvPr>
          <p:cNvSpPr/>
          <p:nvPr/>
        </p:nvSpPr>
        <p:spPr>
          <a:xfrm>
            <a:off x="5582984" y="2481577"/>
            <a:ext cx="5536102" cy="543739"/>
          </a:xfrm>
          <a:prstGeom prst="rect">
            <a:avLst/>
          </a:prstGeom>
        </p:spPr>
        <p:txBody>
          <a:bodyPr wrap="square">
            <a:spAutoFit/>
          </a:bodyPr>
          <a:lstStyle/>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400" b="0" i="0" u="none" strike="noStrike" kern="120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Segoe UI" charset="0"/>
                <a:cs typeface="Segoe UI Semibold" panose="020B0702040204020203" pitchFamily="34" charset="0"/>
              </a:rPr>
              <a:t>Microsoft Marketplace </a:t>
            </a:r>
          </a:p>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charset="0"/>
                <a:ea typeface="+mn-ea"/>
                <a:cs typeface="Segoe UI" charset="0"/>
              </a:rPr>
              <a:t>Offer listed on the AppSource or Azure Marketplace</a:t>
            </a:r>
          </a:p>
        </p:txBody>
      </p:sp>
      <p:sp>
        <p:nvSpPr>
          <p:cNvPr id="71" name="BOM">
            <a:extLst>
              <a:ext uri="{FF2B5EF4-FFF2-40B4-BE49-F238E27FC236}">
                <a16:creationId xmlns:a16="http://schemas.microsoft.com/office/drawing/2014/main" id="{4212573A-0109-4352-9FA7-093B22F89CC6}"/>
              </a:ext>
            </a:extLst>
          </p:cNvPr>
          <p:cNvSpPr/>
          <p:nvPr/>
        </p:nvSpPr>
        <p:spPr>
          <a:xfrm>
            <a:off x="5582984" y="3117183"/>
            <a:ext cx="6008620" cy="1084912"/>
          </a:xfrm>
          <a:prstGeom prst="rect">
            <a:avLst/>
          </a:prstGeom>
        </p:spPr>
        <p:txBody>
          <a:bodyPr wrap="square">
            <a:spAutoFit/>
          </a:bodyPr>
          <a:lstStyle/>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400" b="0" i="0" u="none" strike="noStrike" kern="120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Segoe UI" charset="0"/>
                <a:cs typeface="Segoe UI Semibold" panose="020B0702040204020203" pitchFamily="34" charset="0"/>
              </a:rPr>
              <a:t>Bill of materials – </a:t>
            </a:r>
          </a:p>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charset="0"/>
                <a:ea typeface="+mn-ea"/>
                <a:cs typeface="Segoe UI" charset="0"/>
              </a:rPr>
              <a:t>Complete co-sell bill of materials including:</a:t>
            </a:r>
          </a:p>
          <a:p>
            <a:pPr marL="338138" marR="0" lvl="1" indent="-1635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a:ea typeface="+mn-ea"/>
                <a:cs typeface="+mn-cs"/>
              </a:rPr>
              <a:t>Solution pitch deck</a:t>
            </a:r>
          </a:p>
          <a:p>
            <a:pPr marL="338138" marR="0" lvl="1" indent="-1635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a:ea typeface="+mn-ea"/>
                <a:cs typeface="+mn-cs"/>
              </a:rPr>
              <a:t>One-page leave-behind or website listing</a:t>
            </a:r>
          </a:p>
          <a:p>
            <a:pPr marL="338138" marR="0" lvl="1" indent="-1635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a:ea typeface="+mn-ea"/>
                <a:cs typeface="+mn-cs"/>
              </a:rPr>
              <a:t>Case study or website listing</a:t>
            </a:r>
          </a:p>
        </p:txBody>
      </p:sp>
      <p:sp>
        <p:nvSpPr>
          <p:cNvPr id="72" name="Partner center">
            <a:extLst>
              <a:ext uri="{FF2B5EF4-FFF2-40B4-BE49-F238E27FC236}">
                <a16:creationId xmlns:a16="http://schemas.microsoft.com/office/drawing/2014/main" id="{8F7F1274-7748-45F3-B922-1AD5BE183E0B}"/>
              </a:ext>
            </a:extLst>
          </p:cNvPr>
          <p:cNvSpPr/>
          <p:nvPr/>
        </p:nvSpPr>
        <p:spPr>
          <a:xfrm>
            <a:off x="5582984" y="4293962"/>
            <a:ext cx="5648466" cy="530915"/>
          </a:xfrm>
          <a:prstGeom prst="rect">
            <a:avLst/>
          </a:prstGeom>
        </p:spPr>
        <p:txBody>
          <a:bodyPr wrap="square">
            <a:spAutoFit/>
          </a:bodyPr>
          <a:lstStyle/>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400" b="0" i="0" u="none" strike="noStrike" kern="120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Segoe UI" charset="0"/>
                <a:cs typeface="Segoe UI Semibold" panose="020B0702040204020203" pitchFamily="34" charset="0"/>
              </a:rPr>
              <a:t>Profile in Partner Center</a:t>
            </a:r>
          </a:p>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charset="0"/>
                <a:ea typeface="+mn-ea"/>
                <a:cs typeface="Segoe UI" charset="0"/>
              </a:rPr>
              <a:t>To enable bi-directional lead sharing and pipeline management</a:t>
            </a:r>
          </a:p>
        </p:txBody>
      </p:sp>
      <p:sp>
        <p:nvSpPr>
          <p:cNvPr id="69" name="Connected">
            <a:extLst>
              <a:ext uri="{FF2B5EF4-FFF2-40B4-BE49-F238E27FC236}">
                <a16:creationId xmlns:a16="http://schemas.microsoft.com/office/drawing/2014/main" id="{583F6BF0-43AF-45C6-8D96-065D9246B021}"/>
              </a:ext>
            </a:extLst>
          </p:cNvPr>
          <p:cNvSpPr/>
          <p:nvPr/>
        </p:nvSpPr>
        <p:spPr>
          <a:xfrm>
            <a:off x="5582984" y="4916745"/>
            <a:ext cx="5772952" cy="530915"/>
          </a:xfrm>
          <a:prstGeom prst="rect">
            <a:avLst/>
          </a:prstGeom>
        </p:spPr>
        <p:txBody>
          <a:bodyPr wrap="square">
            <a:spAutoFit/>
          </a:bodyPr>
          <a:lstStyle/>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400" b="0" i="0" u="none" strike="noStrike" kern="1200" cap="none" spc="0" normalizeH="0" baseline="0" noProof="0">
                <a:ln>
                  <a:noFill/>
                </a:ln>
                <a:gradFill>
                  <a:gsLst>
                    <a:gs pos="0">
                      <a:srgbClr val="000000"/>
                    </a:gs>
                    <a:gs pos="100000">
                      <a:srgbClr val="000000"/>
                    </a:gs>
                  </a:gsLst>
                  <a:lin ang="5400000" scaled="0"/>
                </a:gradFill>
                <a:effectLst/>
                <a:uLnTx/>
                <a:uFillTx/>
                <a:latin typeface="Segoe UI Semibold" panose="020B0702040204020203" pitchFamily="34" charset="0"/>
                <a:ea typeface="Segoe UI" charset="0"/>
                <a:cs typeface="Segoe UI Semibold" panose="020B0702040204020203" pitchFamily="34" charset="0"/>
              </a:rPr>
              <a:t>Connected</a:t>
            </a:r>
          </a:p>
          <a:p>
            <a:pPr marL="0" marR="0" lvl="0" indent="0" algn="l" defTabSz="914367" rtl="0" eaLnBrk="1" fontAlgn="auto" latinLnBrk="0" hangingPunct="1">
              <a:lnSpc>
                <a:spcPct val="100000"/>
              </a:lnSpc>
              <a:spcBef>
                <a:spcPts val="300"/>
              </a:spcBef>
              <a:spcAft>
                <a:spcPts val="0"/>
              </a:spcAft>
              <a:buClr>
                <a:srgbClr val="0078D7"/>
              </a:buClr>
              <a:buSzPct val="90000"/>
              <a:buFontTx/>
              <a:buNone/>
              <a:tabLst/>
              <a:defRPr/>
            </a:pPr>
            <a:r>
              <a:rPr kumimoji="0" lang="en-US" sz="1200" b="0" i="0" u="none" strike="noStrike" kern="1200" cap="none" spc="0" normalizeH="0" baseline="0" noProof="0">
                <a:ln>
                  <a:noFill/>
                </a:ln>
                <a:gradFill>
                  <a:gsLst>
                    <a:gs pos="0">
                      <a:srgbClr val="000000"/>
                    </a:gs>
                    <a:gs pos="100000">
                      <a:srgbClr val="000000"/>
                    </a:gs>
                  </a:gsLst>
                  <a:lin ang="5400000" scaled="0"/>
                </a:gradFill>
                <a:effectLst/>
                <a:uLnTx/>
                <a:uFillTx/>
                <a:latin typeface="Segoe UI" charset="0"/>
                <a:ea typeface="+mn-ea"/>
                <a:cs typeface="Segoe UI" charset="0"/>
              </a:rPr>
              <a:t>Dedicated partner sales contact for each co-sell eligible geo </a:t>
            </a:r>
          </a:p>
        </p:txBody>
      </p:sp>
      <p:grpSp>
        <p:nvGrpSpPr>
          <p:cNvPr id="27" name="Web broswer and cloud icons">
            <a:extLst>
              <a:ext uri="{FF2B5EF4-FFF2-40B4-BE49-F238E27FC236}">
                <a16:creationId xmlns:a16="http://schemas.microsoft.com/office/drawing/2014/main" id="{DFC2203E-129F-4CD3-ACFB-3A70CD4E881B}"/>
              </a:ext>
              <a:ext uri="{C183D7F6-B498-43B3-948B-1728B52AA6E4}">
                <adec:decorative xmlns:adec="http://schemas.microsoft.com/office/drawing/2017/decorative" val="1"/>
              </a:ext>
            </a:extLst>
          </p:cNvPr>
          <p:cNvGrpSpPr/>
          <p:nvPr/>
        </p:nvGrpSpPr>
        <p:grpSpPr>
          <a:xfrm>
            <a:off x="674850" y="675015"/>
            <a:ext cx="2876339" cy="943061"/>
            <a:chOff x="621084" y="5598975"/>
            <a:chExt cx="2358737" cy="773356"/>
          </a:xfrm>
        </p:grpSpPr>
        <p:grpSp>
          <p:nvGrpSpPr>
            <p:cNvPr id="129" name="Group 161">
              <a:extLst>
                <a:ext uri="{FF2B5EF4-FFF2-40B4-BE49-F238E27FC236}">
                  <a16:creationId xmlns:a16="http://schemas.microsoft.com/office/drawing/2014/main" id="{C3A13A80-D9B9-4E56-8619-A48A8C08244D}"/>
                </a:ext>
              </a:extLst>
            </p:cNvPr>
            <p:cNvGrpSpPr>
              <a:grpSpLocks noChangeAspect="1"/>
            </p:cNvGrpSpPr>
            <p:nvPr/>
          </p:nvGrpSpPr>
          <p:grpSpPr bwMode="auto">
            <a:xfrm>
              <a:off x="621084" y="5646119"/>
              <a:ext cx="906916" cy="554616"/>
              <a:chOff x="5010" y="2147"/>
              <a:chExt cx="260" cy="159"/>
            </a:xfrm>
            <a:solidFill>
              <a:srgbClr val="50E6FF"/>
            </a:solidFill>
          </p:grpSpPr>
          <p:sp>
            <p:nvSpPr>
              <p:cNvPr id="130" name="Freeform 162">
                <a:extLst>
                  <a:ext uri="{FF2B5EF4-FFF2-40B4-BE49-F238E27FC236}">
                    <a16:creationId xmlns:a16="http://schemas.microsoft.com/office/drawing/2014/main" id="{59AB531F-A5C2-41DB-8AF8-F9676F899BED}"/>
                  </a:ext>
                </a:extLst>
              </p:cNvPr>
              <p:cNvSpPr>
                <a:spLocks/>
              </p:cNvSpPr>
              <p:nvPr/>
            </p:nvSpPr>
            <p:spPr bwMode="auto">
              <a:xfrm>
                <a:off x="5010" y="2147"/>
                <a:ext cx="204" cy="147"/>
              </a:xfrm>
              <a:custGeom>
                <a:avLst/>
                <a:gdLst>
                  <a:gd name="T0" fmla="*/ 35 w 329"/>
                  <a:gd name="T1" fmla="*/ 124 h 236"/>
                  <a:gd name="T2" fmla="*/ 35 w 329"/>
                  <a:gd name="T3" fmla="*/ 124 h 236"/>
                  <a:gd name="T4" fmla="*/ 9 w 329"/>
                  <a:gd name="T5" fmla="*/ 146 h 236"/>
                  <a:gd name="T6" fmla="*/ 0 w 329"/>
                  <a:gd name="T7" fmla="*/ 179 h 236"/>
                  <a:gd name="T8" fmla="*/ 5 w 329"/>
                  <a:gd name="T9" fmla="*/ 201 h 236"/>
                  <a:gd name="T10" fmla="*/ 17 w 329"/>
                  <a:gd name="T11" fmla="*/ 219 h 236"/>
                  <a:gd name="T12" fmla="*/ 36 w 329"/>
                  <a:gd name="T13" fmla="*/ 232 h 236"/>
                  <a:gd name="T14" fmla="*/ 57 w 329"/>
                  <a:gd name="T15" fmla="*/ 236 h 236"/>
                  <a:gd name="T16" fmla="*/ 85 w 329"/>
                  <a:gd name="T17" fmla="*/ 236 h 236"/>
                  <a:gd name="T18" fmla="*/ 80 w 329"/>
                  <a:gd name="T19" fmla="*/ 219 h 236"/>
                  <a:gd name="T20" fmla="*/ 79 w 329"/>
                  <a:gd name="T21" fmla="*/ 202 h 236"/>
                  <a:gd name="T22" fmla="*/ 83 w 329"/>
                  <a:gd name="T23" fmla="*/ 176 h 236"/>
                  <a:gd name="T24" fmla="*/ 96 w 329"/>
                  <a:gd name="T25" fmla="*/ 155 h 236"/>
                  <a:gd name="T26" fmla="*/ 115 w 329"/>
                  <a:gd name="T27" fmla="*/ 139 h 236"/>
                  <a:gd name="T28" fmla="*/ 140 w 329"/>
                  <a:gd name="T29" fmla="*/ 130 h 236"/>
                  <a:gd name="T30" fmla="*/ 140 w 329"/>
                  <a:gd name="T31" fmla="*/ 130 h 236"/>
                  <a:gd name="T32" fmla="*/ 153 w 329"/>
                  <a:gd name="T33" fmla="*/ 100 h 236"/>
                  <a:gd name="T34" fmla="*/ 174 w 329"/>
                  <a:gd name="T35" fmla="*/ 76 h 236"/>
                  <a:gd name="T36" fmla="*/ 201 w 329"/>
                  <a:gd name="T37" fmla="*/ 61 h 236"/>
                  <a:gd name="T38" fmla="*/ 233 w 329"/>
                  <a:gd name="T39" fmla="*/ 55 h 236"/>
                  <a:gd name="T40" fmla="*/ 252 w 329"/>
                  <a:gd name="T41" fmla="*/ 58 h 236"/>
                  <a:gd name="T42" fmla="*/ 270 w 329"/>
                  <a:gd name="T43" fmla="*/ 64 h 236"/>
                  <a:gd name="T44" fmla="*/ 286 w 329"/>
                  <a:gd name="T45" fmla="*/ 74 h 236"/>
                  <a:gd name="T46" fmla="*/ 299 w 329"/>
                  <a:gd name="T47" fmla="*/ 89 h 236"/>
                  <a:gd name="T48" fmla="*/ 314 w 329"/>
                  <a:gd name="T49" fmla="*/ 83 h 236"/>
                  <a:gd name="T50" fmla="*/ 329 w 329"/>
                  <a:gd name="T51" fmla="*/ 82 h 236"/>
                  <a:gd name="T52" fmla="*/ 319 w 329"/>
                  <a:gd name="T53" fmla="*/ 50 h 236"/>
                  <a:gd name="T54" fmla="*/ 298 w 329"/>
                  <a:gd name="T55" fmla="*/ 24 h 236"/>
                  <a:gd name="T56" fmla="*/ 269 w 329"/>
                  <a:gd name="T57" fmla="*/ 6 h 236"/>
                  <a:gd name="T58" fmla="*/ 235 w 329"/>
                  <a:gd name="T59" fmla="*/ 0 h 236"/>
                  <a:gd name="T60" fmla="*/ 211 w 329"/>
                  <a:gd name="T61" fmla="*/ 3 h 236"/>
                  <a:gd name="T62" fmla="*/ 190 w 329"/>
                  <a:gd name="T63" fmla="*/ 13 h 236"/>
                  <a:gd name="T64" fmla="*/ 171 w 329"/>
                  <a:gd name="T65" fmla="*/ 28 h 236"/>
                  <a:gd name="T66" fmla="*/ 157 w 329"/>
                  <a:gd name="T67" fmla="*/ 47 h 236"/>
                  <a:gd name="T68" fmla="*/ 149 w 329"/>
                  <a:gd name="T69" fmla="*/ 44 h 236"/>
                  <a:gd name="T70" fmla="*/ 140 w 329"/>
                  <a:gd name="T71" fmla="*/ 41 h 236"/>
                  <a:gd name="T72" fmla="*/ 131 w 329"/>
                  <a:gd name="T73" fmla="*/ 39 h 236"/>
                  <a:gd name="T74" fmla="*/ 123 w 329"/>
                  <a:gd name="T75" fmla="*/ 38 h 236"/>
                  <a:gd name="T76" fmla="*/ 95 w 329"/>
                  <a:gd name="T77" fmla="*/ 44 h 236"/>
                  <a:gd name="T78" fmla="*/ 72 w 329"/>
                  <a:gd name="T79" fmla="*/ 60 h 236"/>
                  <a:gd name="T80" fmla="*/ 57 w 329"/>
                  <a:gd name="T81" fmla="*/ 84 h 236"/>
                  <a:gd name="T82" fmla="*/ 52 w 329"/>
                  <a:gd name="T83" fmla="*/ 112 h 236"/>
                  <a:gd name="T84" fmla="*/ 52 w 329"/>
                  <a:gd name="T85" fmla="*/ 116 h 236"/>
                  <a:gd name="T86" fmla="*/ 52 w 329"/>
                  <a:gd name="T87" fmla="*/ 120 h 236"/>
                  <a:gd name="T88" fmla="*/ 43 w 329"/>
                  <a:gd name="T89" fmla="*/ 121 h 236"/>
                  <a:gd name="T90" fmla="*/ 35 w 329"/>
                  <a:gd name="T91" fmla="*/ 12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9" h="236">
                    <a:moveTo>
                      <a:pt x="35" y="124"/>
                    </a:moveTo>
                    <a:lnTo>
                      <a:pt x="35" y="124"/>
                    </a:lnTo>
                    <a:cubicBezTo>
                      <a:pt x="23" y="129"/>
                      <a:pt x="14" y="136"/>
                      <a:pt x="9" y="146"/>
                    </a:cubicBezTo>
                    <a:cubicBezTo>
                      <a:pt x="3" y="155"/>
                      <a:pt x="0" y="166"/>
                      <a:pt x="0" y="179"/>
                    </a:cubicBezTo>
                    <a:cubicBezTo>
                      <a:pt x="0" y="186"/>
                      <a:pt x="2" y="194"/>
                      <a:pt x="5" y="201"/>
                    </a:cubicBezTo>
                    <a:cubicBezTo>
                      <a:pt x="8" y="207"/>
                      <a:pt x="12" y="214"/>
                      <a:pt x="17" y="219"/>
                    </a:cubicBezTo>
                    <a:cubicBezTo>
                      <a:pt x="23" y="224"/>
                      <a:pt x="29" y="228"/>
                      <a:pt x="36" y="232"/>
                    </a:cubicBezTo>
                    <a:cubicBezTo>
                      <a:pt x="43" y="235"/>
                      <a:pt x="50" y="236"/>
                      <a:pt x="57" y="236"/>
                    </a:cubicBezTo>
                    <a:lnTo>
                      <a:pt x="85" y="236"/>
                    </a:lnTo>
                    <a:cubicBezTo>
                      <a:pt x="83" y="231"/>
                      <a:pt x="81" y="225"/>
                      <a:pt x="80" y="219"/>
                    </a:cubicBezTo>
                    <a:cubicBezTo>
                      <a:pt x="79" y="214"/>
                      <a:pt x="79" y="208"/>
                      <a:pt x="79" y="202"/>
                    </a:cubicBezTo>
                    <a:cubicBezTo>
                      <a:pt x="79" y="192"/>
                      <a:pt x="80" y="184"/>
                      <a:pt x="83" y="176"/>
                    </a:cubicBezTo>
                    <a:cubicBezTo>
                      <a:pt x="86" y="168"/>
                      <a:pt x="90" y="161"/>
                      <a:pt x="96" y="155"/>
                    </a:cubicBezTo>
                    <a:cubicBezTo>
                      <a:pt x="101" y="148"/>
                      <a:pt x="108" y="143"/>
                      <a:pt x="115" y="139"/>
                    </a:cubicBezTo>
                    <a:cubicBezTo>
                      <a:pt x="123" y="135"/>
                      <a:pt x="131" y="132"/>
                      <a:pt x="140" y="130"/>
                    </a:cubicBezTo>
                    <a:lnTo>
                      <a:pt x="140" y="130"/>
                    </a:lnTo>
                    <a:cubicBezTo>
                      <a:pt x="143" y="119"/>
                      <a:pt x="147" y="109"/>
                      <a:pt x="153" y="100"/>
                    </a:cubicBezTo>
                    <a:cubicBezTo>
                      <a:pt x="159" y="91"/>
                      <a:pt x="166" y="83"/>
                      <a:pt x="174" y="76"/>
                    </a:cubicBezTo>
                    <a:cubicBezTo>
                      <a:pt x="182" y="70"/>
                      <a:pt x="191" y="65"/>
                      <a:pt x="201" y="61"/>
                    </a:cubicBezTo>
                    <a:cubicBezTo>
                      <a:pt x="211" y="57"/>
                      <a:pt x="222" y="55"/>
                      <a:pt x="233" y="55"/>
                    </a:cubicBezTo>
                    <a:cubicBezTo>
                      <a:pt x="240" y="55"/>
                      <a:pt x="246" y="56"/>
                      <a:pt x="252" y="58"/>
                    </a:cubicBezTo>
                    <a:cubicBezTo>
                      <a:pt x="259" y="59"/>
                      <a:pt x="265" y="61"/>
                      <a:pt x="270" y="64"/>
                    </a:cubicBezTo>
                    <a:cubicBezTo>
                      <a:pt x="276" y="67"/>
                      <a:pt x="281" y="70"/>
                      <a:pt x="286" y="74"/>
                    </a:cubicBezTo>
                    <a:cubicBezTo>
                      <a:pt x="291" y="78"/>
                      <a:pt x="295" y="83"/>
                      <a:pt x="299" y="89"/>
                    </a:cubicBezTo>
                    <a:cubicBezTo>
                      <a:pt x="303" y="86"/>
                      <a:pt x="308" y="84"/>
                      <a:pt x="314" y="83"/>
                    </a:cubicBezTo>
                    <a:cubicBezTo>
                      <a:pt x="319" y="83"/>
                      <a:pt x="324" y="82"/>
                      <a:pt x="329" y="82"/>
                    </a:cubicBezTo>
                    <a:cubicBezTo>
                      <a:pt x="328" y="71"/>
                      <a:pt x="324" y="60"/>
                      <a:pt x="319" y="50"/>
                    </a:cubicBezTo>
                    <a:cubicBezTo>
                      <a:pt x="313" y="40"/>
                      <a:pt x="306" y="31"/>
                      <a:pt x="298" y="24"/>
                    </a:cubicBezTo>
                    <a:cubicBezTo>
                      <a:pt x="289" y="16"/>
                      <a:pt x="280" y="10"/>
                      <a:pt x="269" y="6"/>
                    </a:cubicBezTo>
                    <a:cubicBezTo>
                      <a:pt x="258" y="2"/>
                      <a:pt x="247" y="0"/>
                      <a:pt x="235" y="0"/>
                    </a:cubicBezTo>
                    <a:cubicBezTo>
                      <a:pt x="227" y="0"/>
                      <a:pt x="219" y="1"/>
                      <a:pt x="211" y="3"/>
                    </a:cubicBezTo>
                    <a:cubicBezTo>
                      <a:pt x="204" y="5"/>
                      <a:pt x="196" y="9"/>
                      <a:pt x="190" y="13"/>
                    </a:cubicBezTo>
                    <a:cubicBezTo>
                      <a:pt x="183" y="17"/>
                      <a:pt x="177" y="22"/>
                      <a:pt x="171" y="28"/>
                    </a:cubicBezTo>
                    <a:cubicBezTo>
                      <a:pt x="166" y="34"/>
                      <a:pt x="161" y="40"/>
                      <a:pt x="157" y="47"/>
                    </a:cubicBezTo>
                    <a:cubicBezTo>
                      <a:pt x="155" y="46"/>
                      <a:pt x="152" y="45"/>
                      <a:pt x="149" y="44"/>
                    </a:cubicBezTo>
                    <a:cubicBezTo>
                      <a:pt x="146" y="42"/>
                      <a:pt x="143" y="41"/>
                      <a:pt x="140" y="41"/>
                    </a:cubicBezTo>
                    <a:cubicBezTo>
                      <a:pt x="137" y="40"/>
                      <a:pt x="134" y="39"/>
                      <a:pt x="131" y="39"/>
                    </a:cubicBezTo>
                    <a:cubicBezTo>
                      <a:pt x="128" y="39"/>
                      <a:pt x="125" y="38"/>
                      <a:pt x="123" y="38"/>
                    </a:cubicBezTo>
                    <a:cubicBezTo>
                      <a:pt x="113" y="38"/>
                      <a:pt x="103" y="40"/>
                      <a:pt x="95" y="44"/>
                    </a:cubicBezTo>
                    <a:cubicBezTo>
                      <a:pt x="86" y="48"/>
                      <a:pt x="79" y="54"/>
                      <a:pt x="72" y="60"/>
                    </a:cubicBezTo>
                    <a:cubicBezTo>
                      <a:pt x="66" y="67"/>
                      <a:pt x="61" y="75"/>
                      <a:pt x="57" y="84"/>
                    </a:cubicBezTo>
                    <a:cubicBezTo>
                      <a:pt x="54" y="93"/>
                      <a:pt x="52" y="102"/>
                      <a:pt x="52" y="112"/>
                    </a:cubicBezTo>
                    <a:cubicBezTo>
                      <a:pt x="52" y="113"/>
                      <a:pt x="52" y="114"/>
                      <a:pt x="52" y="116"/>
                    </a:cubicBezTo>
                    <a:cubicBezTo>
                      <a:pt x="52" y="117"/>
                      <a:pt x="52" y="118"/>
                      <a:pt x="52" y="120"/>
                    </a:cubicBezTo>
                    <a:cubicBezTo>
                      <a:pt x="49" y="120"/>
                      <a:pt x="46" y="120"/>
                      <a:pt x="43" y="121"/>
                    </a:cubicBezTo>
                    <a:cubicBezTo>
                      <a:pt x="40" y="122"/>
                      <a:pt x="38" y="123"/>
                      <a:pt x="35" y="124"/>
                    </a:cubicBezTo>
                    <a:close/>
                  </a:path>
                </a:pathLst>
              </a:custGeom>
              <a:solidFill>
                <a:schemeClr val="bg1"/>
              </a:solidFill>
              <a:ln w="0">
                <a:noFill/>
                <a:prstDash val="solid"/>
                <a:round/>
                <a:headEnd/>
                <a:tailEnd/>
              </a:ln>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31" name="Freeform 163">
                <a:extLst>
                  <a:ext uri="{FF2B5EF4-FFF2-40B4-BE49-F238E27FC236}">
                    <a16:creationId xmlns:a16="http://schemas.microsoft.com/office/drawing/2014/main" id="{45FB91E3-3629-4318-9F7D-6FC4AF827A6B}"/>
                  </a:ext>
                </a:extLst>
              </p:cNvPr>
              <p:cNvSpPr>
                <a:spLocks/>
              </p:cNvSpPr>
              <p:nvPr/>
            </p:nvSpPr>
            <p:spPr bwMode="auto">
              <a:xfrm>
                <a:off x="5076" y="2199"/>
                <a:ext cx="194" cy="107"/>
              </a:xfrm>
              <a:custGeom>
                <a:avLst/>
                <a:gdLst>
                  <a:gd name="T0" fmla="*/ 270 w 313"/>
                  <a:gd name="T1" fmla="*/ 60 h 172"/>
                  <a:gd name="T2" fmla="*/ 270 w 313"/>
                  <a:gd name="T3" fmla="*/ 60 h 172"/>
                  <a:gd name="T4" fmla="*/ 260 w 313"/>
                  <a:gd name="T5" fmla="*/ 43 h 172"/>
                  <a:gd name="T6" fmla="*/ 243 w 313"/>
                  <a:gd name="T7" fmla="*/ 31 h 172"/>
                  <a:gd name="T8" fmla="*/ 207 w 313"/>
                  <a:gd name="T9" fmla="*/ 29 h 172"/>
                  <a:gd name="T10" fmla="*/ 193 w 313"/>
                  <a:gd name="T11" fmla="*/ 34 h 172"/>
                  <a:gd name="T12" fmla="*/ 187 w 313"/>
                  <a:gd name="T13" fmla="*/ 37 h 172"/>
                  <a:gd name="T14" fmla="*/ 183 w 313"/>
                  <a:gd name="T15" fmla="*/ 31 h 172"/>
                  <a:gd name="T16" fmla="*/ 159 w 313"/>
                  <a:gd name="T17" fmla="*/ 8 h 172"/>
                  <a:gd name="T18" fmla="*/ 127 w 313"/>
                  <a:gd name="T19" fmla="*/ 0 h 172"/>
                  <a:gd name="T20" fmla="*/ 108 w 313"/>
                  <a:gd name="T21" fmla="*/ 3 h 172"/>
                  <a:gd name="T22" fmla="*/ 89 w 313"/>
                  <a:gd name="T23" fmla="*/ 11 h 172"/>
                  <a:gd name="T24" fmla="*/ 74 w 313"/>
                  <a:gd name="T25" fmla="*/ 25 h 172"/>
                  <a:gd name="T26" fmla="*/ 63 w 313"/>
                  <a:gd name="T27" fmla="*/ 44 h 172"/>
                  <a:gd name="T28" fmla="*/ 58 w 313"/>
                  <a:gd name="T29" fmla="*/ 65 h 172"/>
                  <a:gd name="T30" fmla="*/ 58 w 313"/>
                  <a:gd name="T31" fmla="*/ 71 h 172"/>
                  <a:gd name="T32" fmla="*/ 51 w 313"/>
                  <a:gd name="T33" fmla="*/ 72 h 172"/>
                  <a:gd name="T34" fmla="*/ 31 w 313"/>
                  <a:gd name="T35" fmla="*/ 75 h 172"/>
                  <a:gd name="T36" fmla="*/ 15 w 313"/>
                  <a:gd name="T37" fmla="*/ 85 h 172"/>
                  <a:gd name="T38" fmla="*/ 4 w 313"/>
                  <a:gd name="T39" fmla="*/ 99 h 172"/>
                  <a:gd name="T40" fmla="*/ 0 w 313"/>
                  <a:gd name="T41" fmla="*/ 118 h 172"/>
                  <a:gd name="T42" fmla="*/ 4 w 313"/>
                  <a:gd name="T43" fmla="*/ 141 h 172"/>
                  <a:gd name="T44" fmla="*/ 14 w 313"/>
                  <a:gd name="T45" fmla="*/ 158 h 172"/>
                  <a:gd name="T46" fmla="*/ 30 w 313"/>
                  <a:gd name="T47" fmla="*/ 168 h 172"/>
                  <a:gd name="T48" fmla="*/ 53 w 313"/>
                  <a:gd name="T49" fmla="*/ 172 h 172"/>
                  <a:gd name="T50" fmla="*/ 279 w 313"/>
                  <a:gd name="T51" fmla="*/ 172 h 172"/>
                  <a:gd name="T52" fmla="*/ 292 w 313"/>
                  <a:gd name="T53" fmla="*/ 169 h 172"/>
                  <a:gd name="T54" fmla="*/ 303 w 313"/>
                  <a:gd name="T55" fmla="*/ 160 h 172"/>
                  <a:gd name="T56" fmla="*/ 311 w 313"/>
                  <a:gd name="T57" fmla="*/ 147 h 172"/>
                  <a:gd name="T58" fmla="*/ 313 w 313"/>
                  <a:gd name="T59" fmla="*/ 133 h 172"/>
                  <a:gd name="T60" fmla="*/ 311 w 313"/>
                  <a:gd name="T61" fmla="*/ 119 h 172"/>
                  <a:gd name="T62" fmla="*/ 304 w 313"/>
                  <a:gd name="T63" fmla="*/ 107 h 172"/>
                  <a:gd name="T64" fmla="*/ 294 w 313"/>
                  <a:gd name="T65" fmla="*/ 98 h 172"/>
                  <a:gd name="T66" fmla="*/ 281 w 313"/>
                  <a:gd name="T67" fmla="*/ 94 h 172"/>
                  <a:gd name="T68" fmla="*/ 273 w 313"/>
                  <a:gd name="T69" fmla="*/ 94 h 172"/>
                  <a:gd name="T70" fmla="*/ 274 w 313"/>
                  <a:gd name="T71" fmla="*/ 82 h 172"/>
                  <a:gd name="T72" fmla="*/ 270 w 313"/>
                  <a:gd name="T73" fmla="*/ 6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3" h="172">
                    <a:moveTo>
                      <a:pt x="270" y="60"/>
                    </a:moveTo>
                    <a:lnTo>
                      <a:pt x="270" y="60"/>
                    </a:lnTo>
                    <a:cubicBezTo>
                      <a:pt x="268" y="53"/>
                      <a:pt x="264" y="47"/>
                      <a:pt x="260" y="43"/>
                    </a:cubicBezTo>
                    <a:cubicBezTo>
                      <a:pt x="255" y="38"/>
                      <a:pt x="250" y="34"/>
                      <a:pt x="243" y="31"/>
                    </a:cubicBezTo>
                    <a:cubicBezTo>
                      <a:pt x="233" y="27"/>
                      <a:pt x="222" y="25"/>
                      <a:pt x="207" y="29"/>
                    </a:cubicBezTo>
                    <a:cubicBezTo>
                      <a:pt x="201" y="30"/>
                      <a:pt x="197" y="32"/>
                      <a:pt x="193" y="34"/>
                    </a:cubicBezTo>
                    <a:lnTo>
                      <a:pt x="187" y="37"/>
                    </a:lnTo>
                    <a:lnTo>
                      <a:pt x="183" y="31"/>
                    </a:lnTo>
                    <a:cubicBezTo>
                      <a:pt x="176" y="21"/>
                      <a:pt x="168" y="14"/>
                      <a:pt x="159" y="8"/>
                    </a:cubicBezTo>
                    <a:cubicBezTo>
                      <a:pt x="150" y="3"/>
                      <a:pt x="139" y="0"/>
                      <a:pt x="127" y="0"/>
                    </a:cubicBezTo>
                    <a:cubicBezTo>
                      <a:pt x="121" y="0"/>
                      <a:pt x="114" y="1"/>
                      <a:pt x="108" y="3"/>
                    </a:cubicBezTo>
                    <a:cubicBezTo>
                      <a:pt x="101" y="4"/>
                      <a:pt x="94" y="7"/>
                      <a:pt x="89" y="11"/>
                    </a:cubicBezTo>
                    <a:cubicBezTo>
                      <a:pt x="83" y="15"/>
                      <a:pt x="78" y="20"/>
                      <a:pt x="74" y="25"/>
                    </a:cubicBezTo>
                    <a:cubicBezTo>
                      <a:pt x="69" y="31"/>
                      <a:pt x="66" y="37"/>
                      <a:pt x="63" y="44"/>
                    </a:cubicBezTo>
                    <a:cubicBezTo>
                      <a:pt x="60" y="50"/>
                      <a:pt x="59" y="57"/>
                      <a:pt x="58" y="65"/>
                    </a:cubicBezTo>
                    <a:lnTo>
                      <a:pt x="58" y="71"/>
                    </a:lnTo>
                    <a:lnTo>
                      <a:pt x="51" y="72"/>
                    </a:lnTo>
                    <a:cubicBezTo>
                      <a:pt x="44" y="72"/>
                      <a:pt x="37" y="73"/>
                      <a:pt x="31" y="75"/>
                    </a:cubicBezTo>
                    <a:cubicBezTo>
                      <a:pt x="25" y="77"/>
                      <a:pt x="20" y="81"/>
                      <a:pt x="15" y="85"/>
                    </a:cubicBezTo>
                    <a:cubicBezTo>
                      <a:pt x="11" y="89"/>
                      <a:pt x="7" y="93"/>
                      <a:pt x="4" y="99"/>
                    </a:cubicBezTo>
                    <a:cubicBezTo>
                      <a:pt x="2" y="104"/>
                      <a:pt x="0" y="111"/>
                      <a:pt x="0" y="118"/>
                    </a:cubicBezTo>
                    <a:cubicBezTo>
                      <a:pt x="0" y="127"/>
                      <a:pt x="2" y="134"/>
                      <a:pt x="4" y="141"/>
                    </a:cubicBezTo>
                    <a:cubicBezTo>
                      <a:pt x="6" y="147"/>
                      <a:pt x="10" y="153"/>
                      <a:pt x="14" y="158"/>
                    </a:cubicBezTo>
                    <a:cubicBezTo>
                      <a:pt x="18" y="162"/>
                      <a:pt x="24" y="166"/>
                      <a:pt x="30" y="168"/>
                    </a:cubicBezTo>
                    <a:cubicBezTo>
                      <a:pt x="37" y="171"/>
                      <a:pt x="44" y="172"/>
                      <a:pt x="53" y="172"/>
                    </a:cubicBezTo>
                    <a:lnTo>
                      <a:pt x="279" y="172"/>
                    </a:lnTo>
                    <a:cubicBezTo>
                      <a:pt x="284" y="172"/>
                      <a:pt x="288" y="171"/>
                      <a:pt x="292" y="169"/>
                    </a:cubicBezTo>
                    <a:cubicBezTo>
                      <a:pt x="296" y="166"/>
                      <a:pt x="300" y="164"/>
                      <a:pt x="303" y="160"/>
                    </a:cubicBezTo>
                    <a:cubicBezTo>
                      <a:pt x="306" y="156"/>
                      <a:pt x="309" y="152"/>
                      <a:pt x="311" y="147"/>
                    </a:cubicBezTo>
                    <a:cubicBezTo>
                      <a:pt x="312" y="143"/>
                      <a:pt x="313" y="138"/>
                      <a:pt x="313" y="133"/>
                    </a:cubicBezTo>
                    <a:cubicBezTo>
                      <a:pt x="313" y="128"/>
                      <a:pt x="312" y="123"/>
                      <a:pt x="311" y="119"/>
                    </a:cubicBezTo>
                    <a:cubicBezTo>
                      <a:pt x="309" y="114"/>
                      <a:pt x="307" y="110"/>
                      <a:pt x="304" y="107"/>
                    </a:cubicBezTo>
                    <a:cubicBezTo>
                      <a:pt x="302" y="103"/>
                      <a:pt x="298" y="100"/>
                      <a:pt x="294" y="98"/>
                    </a:cubicBezTo>
                    <a:cubicBezTo>
                      <a:pt x="290" y="96"/>
                      <a:pt x="286" y="95"/>
                      <a:pt x="281" y="94"/>
                    </a:cubicBezTo>
                    <a:lnTo>
                      <a:pt x="273" y="94"/>
                    </a:lnTo>
                    <a:lnTo>
                      <a:pt x="274" y="82"/>
                    </a:lnTo>
                    <a:cubicBezTo>
                      <a:pt x="274" y="74"/>
                      <a:pt x="273" y="67"/>
                      <a:pt x="270" y="60"/>
                    </a:cubicBezTo>
                    <a:close/>
                  </a:path>
                </a:pathLst>
              </a:custGeom>
              <a:solidFill>
                <a:schemeClr val="bg1"/>
              </a:solidFill>
              <a:ln w="0">
                <a:noFill/>
                <a:prstDash val="solid"/>
                <a:round/>
                <a:headEnd/>
                <a:tailEnd/>
              </a:ln>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grpSp>
        <p:grpSp>
          <p:nvGrpSpPr>
            <p:cNvPr id="100" name="Group 4">
              <a:extLst>
                <a:ext uri="{FF2B5EF4-FFF2-40B4-BE49-F238E27FC236}">
                  <a16:creationId xmlns:a16="http://schemas.microsoft.com/office/drawing/2014/main" id="{29C476DE-CF50-4C9A-95F8-2E9E46507EC6}"/>
                </a:ext>
              </a:extLst>
            </p:cNvPr>
            <p:cNvGrpSpPr>
              <a:grpSpLocks noChangeAspect="1"/>
            </p:cNvGrpSpPr>
            <p:nvPr/>
          </p:nvGrpSpPr>
          <p:grpSpPr bwMode="auto">
            <a:xfrm>
              <a:off x="1353693" y="5598975"/>
              <a:ext cx="1029308" cy="773356"/>
              <a:chOff x="8417" y="3379"/>
              <a:chExt cx="374" cy="281"/>
            </a:xfrm>
          </p:grpSpPr>
          <p:sp>
            <p:nvSpPr>
              <p:cNvPr id="101" name="AutoShape 3">
                <a:extLst>
                  <a:ext uri="{FF2B5EF4-FFF2-40B4-BE49-F238E27FC236}">
                    <a16:creationId xmlns:a16="http://schemas.microsoft.com/office/drawing/2014/main" id="{EDBD290E-3F53-49ED-BEA4-F5D310013264}"/>
                  </a:ext>
                </a:extLst>
              </p:cNvPr>
              <p:cNvSpPr>
                <a:spLocks noChangeAspect="1" noChangeArrowheads="1" noTextEdit="1"/>
              </p:cNvSpPr>
              <p:nvPr/>
            </p:nvSpPr>
            <p:spPr bwMode="auto">
              <a:xfrm>
                <a:off x="8417" y="3379"/>
                <a:ext cx="37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2" name="Rectangle 5">
                <a:extLst>
                  <a:ext uri="{FF2B5EF4-FFF2-40B4-BE49-F238E27FC236}">
                    <a16:creationId xmlns:a16="http://schemas.microsoft.com/office/drawing/2014/main" id="{AD6FBEED-248A-4C7E-901C-6338C88492B3}"/>
                  </a:ext>
                </a:extLst>
              </p:cNvPr>
              <p:cNvSpPr>
                <a:spLocks noChangeArrowheads="1"/>
              </p:cNvSpPr>
              <p:nvPr/>
            </p:nvSpPr>
            <p:spPr bwMode="auto">
              <a:xfrm>
                <a:off x="8417" y="3379"/>
                <a:ext cx="374" cy="2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3" name="Rectangle 6">
                <a:extLst>
                  <a:ext uri="{FF2B5EF4-FFF2-40B4-BE49-F238E27FC236}">
                    <a16:creationId xmlns:a16="http://schemas.microsoft.com/office/drawing/2014/main" id="{6B117A64-BD77-492C-ACEB-78A65DCCD993}"/>
                  </a:ext>
                </a:extLst>
              </p:cNvPr>
              <p:cNvSpPr>
                <a:spLocks noChangeArrowheads="1"/>
              </p:cNvSpPr>
              <p:nvPr/>
            </p:nvSpPr>
            <p:spPr bwMode="auto">
              <a:xfrm>
                <a:off x="8417" y="3379"/>
                <a:ext cx="374" cy="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4" name="Oval 7">
                <a:extLst>
                  <a:ext uri="{FF2B5EF4-FFF2-40B4-BE49-F238E27FC236}">
                    <a16:creationId xmlns:a16="http://schemas.microsoft.com/office/drawing/2014/main" id="{42FFD276-B96A-4F20-9CAA-6DE6BAF93795}"/>
                  </a:ext>
                </a:extLst>
              </p:cNvPr>
              <p:cNvSpPr>
                <a:spLocks noChangeArrowheads="1"/>
              </p:cNvSpPr>
              <p:nvPr/>
            </p:nvSpPr>
            <p:spPr bwMode="auto">
              <a:xfrm>
                <a:off x="8430" y="3391"/>
                <a:ext cx="11" cy="12"/>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5" name="Oval 8">
                <a:extLst>
                  <a:ext uri="{FF2B5EF4-FFF2-40B4-BE49-F238E27FC236}">
                    <a16:creationId xmlns:a16="http://schemas.microsoft.com/office/drawing/2014/main" id="{749B926A-CF55-4544-9520-A12B0EA05715}"/>
                  </a:ext>
                </a:extLst>
              </p:cNvPr>
              <p:cNvSpPr>
                <a:spLocks noChangeArrowheads="1"/>
              </p:cNvSpPr>
              <p:nvPr/>
            </p:nvSpPr>
            <p:spPr bwMode="auto">
              <a:xfrm>
                <a:off x="8447" y="3391"/>
                <a:ext cx="12" cy="12"/>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6" name="Oval 9">
                <a:extLst>
                  <a:ext uri="{FF2B5EF4-FFF2-40B4-BE49-F238E27FC236}">
                    <a16:creationId xmlns:a16="http://schemas.microsoft.com/office/drawing/2014/main" id="{E3980DC1-8F1C-4D96-BBE2-782BDDDEB8FD}"/>
                  </a:ext>
                </a:extLst>
              </p:cNvPr>
              <p:cNvSpPr>
                <a:spLocks noChangeArrowheads="1"/>
              </p:cNvSpPr>
              <p:nvPr/>
            </p:nvSpPr>
            <p:spPr bwMode="auto">
              <a:xfrm>
                <a:off x="8465" y="3391"/>
                <a:ext cx="11" cy="12"/>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7" name="Rectangle 10">
                <a:extLst>
                  <a:ext uri="{FF2B5EF4-FFF2-40B4-BE49-F238E27FC236}">
                    <a16:creationId xmlns:a16="http://schemas.microsoft.com/office/drawing/2014/main" id="{11228750-201D-40A3-9DFB-4550ACD642B8}"/>
                  </a:ext>
                </a:extLst>
              </p:cNvPr>
              <p:cNvSpPr>
                <a:spLocks noChangeArrowheads="1"/>
              </p:cNvSpPr>
              <p:nvPr/>
            </p:nvSpPr>
            <p:spPr bwMode="auto">
              <a:xfrm>
                <a:off x="8487" y="3461"/>
                <a:ext cx="59" cy="5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8" name="Rectangle 11">
                <a:extLst>
                  <a:ext uri="{FF2B5EF4-FFF2-40B4-BE49-F238E27FC236}">
                    <a16:creationId xmlns:a16="http://schemas.microsoft.com/office/drawing/2014/main" id="{E1BD1E4C-428C-4789-AC03-D56859F758C4}"/>
                  </a:ext>
                </a:extLst>
              </p:cNvPr>
              <p:cNvSpPr>
                <a:spLocks noChangeArrowheads="1"/>
              </p:cNvSpPr>
              <p:nvPr/>
            </p:nvSpPr>
            <p:spPr bwMode="auto">
              <a:xfrm>
                <a:off x="8576" y="3461"/>
                <a:ext cx="58" cy="5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9" name="Rectangle 12">
                <a:extLst>
                  <a:ext uri="{FF2B5EF4-FFF2-40B4-BE49-F238E27FC236}">
                    <a16:creationId xmlns:a16="http://schemas.microsoft.com/office/drawing/2014/main" id="{D02A1AA0-7AD7-4EA6-8E4E-140098CEBA01}"/>
                  </a:ext>
                </a:extLst>
              </p:cNvPr>
              <p:cNvSpPr>
                <a:spLocks noChangeArrowheads="1"/>
              </p:cNvSpPr>
              <p:nvPr/>
            </p:nvSpPr>
            <p:spPr bwMode="auto">
              <a:xfrm>
                <a:off x="8662" y="3461"/>
                <a:ext cx="59" cy="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6" name="Rectangle 13">
                <a:extLst>
                  <a:ext uri="{FF2B5EF4-FFF2-40B4-BE49-F238E27FC236}">
                    <a16:creationId xmlns:a16="http://schemas.microsoft.com/office/drawing/2014/main" id="{F90273AE-B67E-416A-9878-DC3C7D7E62B5}"/>
                  </a:ext>
                </a:extLst>
              </p:cNvPr>
              <p:cNvSpPr>
                <a:spLocks noChangeArrowheads="1"/>
              </p:cNvSpPr>
              <p:nvPr/>
            </p:nvSpPr>
            <p:spPr bwMode="auto">
              <a:xfrm>
                <a:off x="8487" y="3555"/>
                <a:ext cx="59" cy="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7" name="Rectangle 126">
                <a:extLst>
                  <a:ext uri="{FF2B5EF4-FFF2-40B4-BE49-F238E27FC236}">
                    <a16:creationId xmlns:a16="http://schemas.microsoft.com/office/drawing/2014/main" id="{903D4841-E836-42AF-B281-3EA262A65A92}"/>
                  </a:ext>
                </a:extLst>
              </p:cNvPr>
              <p:cNvSpPr>
                <a:spLocks noChangeArrowheads="1"/>
              </p:cNvSpPr>
              <p:nvPr/>
            </p:nvSpPr>
            <p:spPr bwMode="auto">
              <a:xfrm>
                <a:off x="8576" y="3555"/>
                <a:ext cx="58" cy="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8" name="Rectangle 127">
                <a:extLst>
                  <a:ext uri="{FF2B5EF4-FFF2-40B4-BE49-F238E27FC236}">
                    <a16:creationId xmlns:a16="http://schemas.microsoft.com/office/drawing/2014/main" id="{CD7894DE-514D-4765-89BA-667FC979A33F}"/>
                  </a:ext>
                </a:extLst>
              </p:cNvPr>
              <p:cNvSpPr>
                <a:spLocks noChangeArrowheads="1"/>
              </p:cNvSpPr>
              <p:nvPr/>
            </p:nvSpPr>
            <p:spPr bwMode="auto">
              <a:xfrm>
                <a:off x="8662" y="3555"/>
                <a:ext cx="59" cy="5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32" name="Freeform 163">
              <a:extLst>
                <a:ext uri="{FF2B5EF4-FFF2-40B4-BE49-F238E27FC236}">
                  <a16:creationId xmlns:a16="http://schemas.microsoft.com/office/drawing/2014/main" id="{5EF89BEE-C6AB-4DD5-AE39-F96F533BF8AC}"/>
                </a:ext>
              </a:extLst>
            </p:cNvPr>
            <p:cNvSpPr>
              <a:spLocks/>
            </p:cNvSpPr>
            <p:nvPr/>
          </p:nvSpPr>
          <p:spPr bwMode="auto">
            <a:xfrm>
              <a:off x="2303122" y="5799037"/>
              <a:ext cx="676699" cy="373232"/>
            </a:xfrm>
            <a:custGeom>
              <a:avLst/>
              <a:gdLst>
                <a:gd name="T0" fmla="*/ 270 w 313"/>
                <a:gd name="T1" fmla="*/ 60 h 172"/>
                <a:gd name="T2" fmla="*/ 270 w 313"/>
                <a:gd name="T3" fmla="*/ 60 h 172"/>
                <a:gd name="T4" fmla="*/ 260 w 313"/>
                <a:gd name="T5" fmla="*/ 43 h 172"/>
                <a:gd name="T6" fmla="*/ 243 w 313"/>
                <a:gd name="T7" fmla="*/ 31 h 172"/>
                <a:gd name="T8" fmla="*/ 207 w 313"/>
                <a:gd name="T9" fmla="*/ 29 h 172"/>
                <a:gd name="T10" fmla="*/ 193 w 313"/>
                <a:gd name="T11" fmla="*/ 34 h 172"/>
                <a:gd name="T12" fmla="*/ 187 w 313"/>
                <a:gd name="T13" fmla="*/ 37 h 172"/>
                <a:gd name="T14" fmla="*/ 183 w 313"/>
                <a:gd name="T15" fmla="*/ 31 h 172"/>
                <a:gd name="T16" fmla="*/ 159 w 313"/>
                <a:gd name="T17" fmla="*/ 8 h 172"/>
                <a:gd name="T18" fmla="*/ 127 w 313"/>
                <a:gd name="T19" fmla="*/ 0 h 172"/>
                <a:gd name="T20" fmla="*/ 108 w 313"/>
                <a:gd name="T21" fmla="*/ 3 h 172"/>
                <a:gd name="T22" fmla="*/ 89 w 313"/>
                <a:gd name="T23" fmla="*/ 11 h 172"/>
                <a:gd name="T24" fmla="*/ 74 w 313"/>
                <a:gd name="T25" fmla="*/ 25 h 172"/>
                <a:gd name="T26" fmla="*/ 63 w 313"/>
                <a:gd name="T27" fmla="*/ 44 h 172"/>
                <a:gd name="T28" fmla="*/ 58 w 313"/>
                <a:gd name="T29" fmla="*/ 65 h 172"/>
                <a:gd name="T30" fmla="*/ 58 w 313"/>
                <a:gd name="T31" fmla="*/ 71 h 172"/>
                <a:gd name="T32" fmla="*/ 51 w 313"/>
                <a:gd name="T33" fmla="*/ 72 h 172"/>
                <a:gd name="T34" fmla="*/ 31 w 313"/>
                <a:gd name="T35" fmla="*/ 75 h 172"/>
                <a:gd name="T36" fmla="*/ 15 w 313"/>
                <a:gd name="T37" fmla="*/ 85 h 172"/>
                <a:gd name="T38" fmla="*/ 4 w 313"/>
                <a:gd name="T39" fmla="*/ 99 h 172"/>
                <a:gd name="T40" fmla="*/ 0 w 313"/>
                <a:gd name="T41" fmla="*/ 118 h 172"/>
                <a:gd name="T42" fmla="*/ 4 w 313"/>
                <a:gd name="T43" fmla="*/ 141 h 172"/>
                <a:gd name="T44" fmla="*/ 14 w 313"/>
                <a:gd name="T45" fmla="*/ 158 h 172"/>
                <a:gd name="T46" fmla="*/ 30 w 313"/>
                <a:gd name="T47" fmla="*/ 168 h 172"/>
                <a:gd name="T48" fmla="*/ 53 w 313"/>
                <a:gd name="T49" fmla="*/ 172 h 172"/>
                <a:gd name="T50" fmla="*/ 279 w 313"/>
                <a:gd name="T51" fmla="*/ 172 h 172"/>
                <a:gd name="T52" fmla="*/ 292 w 313"/>
                <a:gd name="T53" fmla="*/ 169 h 172"/>
                <a:gd name="T54" fmla="*/ 303 w 313"/>
                <a:gd name="T55" fmla="*/ 160 h 172"/>
                <a:gd name="T56" fmla="*/ 311 w 313"/>
                <a:gd name="T57" fmla="*/ 147 h 172"/>
                <a:gd name="T58" fmla="*/ 313 w 313"/>
                <a:gd name="T59" fmla="*/ 133 h 172"/>
                <a:gd name="T60" fmla="*/ 311 w 313"/>
                <a:gd name="T61" fmla="*/ 119 h 172"/>
                <a:gd name="T62" fmla="*/ 304 w 313"/>
                <a:gd name="T63" fmla="*/ 107 h 172"/>
                <a:gd name="T64" fmla="*/ 294 w 313"/>
                <a:gd name="T65" fmla="*/ 98 h 172"/>
                <a:gd name="T66" fmla="*/ 281 w 313"/>
                <a:gd name="T67" fmla="*/ 94 h 172"/>
                <a:gd name="T68" fmla="*/ 273 w 313"/>
                <a:gd name="T69" fmla="*/ 94 h 172"/>
                <a:gd name="T70" fmla="*/ 274 w 313"/>
                <a:gd name="T71" fmla="*/ 82 h 172"/>
                <a:gd name="T72" fmla="*/ 270 w 313"/>
                <a:gd name="T73" fmla="*/ 6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3" h="172">
                  <a:moveTo>
                    <a:pt x="270" y="60"/>
                  </a:moveTo>
                  <a:lnTo>
                    <a:pt x="270" y="60"/>
                  </a:lnTo>
                  <a:cubicBezTo>
                    <a:pt x="268" y="53"/>
                    <a:pt x="264" y="47"/>
                    <a:pt x="260" y="43"/>
                  </a:cubicBezTo>
                  <a:cubicBezTo>
                    <a:pt x="255" y="38"/>
                    <a:pt x="250" y="34"/>
                    <a:pt x="243" y="31"/>
                  </a:cubicBezTo>
                  <a:cubicBezTo>
                    <a:pt x="233" y="27"/>
                    <a:pt x="222" y="25"/>
                    <a:pt x="207" y="29"/>
                  </a:cubicBezTo>
                  <a:cubicBezTo>
                    <a:pt x="201" y="30"/>
                    <a:pt x="197" y="32"/>
                    <a:pt x="193" y="34"/>
                  </a:cubicBezTo>
                  <a:lnTo>
                    <a:pt x="187" y="37"/>
                  </a:lnTo>
                  <a:lnTo>
                    <a:pt x="183" y="31"/>
                  </a:lnTo>
                  <a:cubicBezTo>
                    <a:pt x="176" y="21"/>
                    <a:pt x="168" y="14"/>
                    <a:pt x="159" y="8"/>
                  </a:cubicBezTo>
                  <a:cubicBezTo>
                    <a:pt x="150" y="3"/>
                    <a:pt x="139" y="0"/>
                    <a:pt x="127" y="0"/>
                  </a:cubicBezTo>
                  <a:cubicBezTo>
                    <a:pt x="121" y="0"/>
                    <a:pt x="114" y="1"/>
                    <a:pt x="108" y="3"/>
                  </a:cubicBezTo>
                  <a:cubicBezTo>
                    <a:pt x="101" y="4"/>
                    <a:pt x="94" y="7"/>
                    <a:pt x="89" y="11"/>
                  </a:cubicBezTo>
                  <a:cubicBezTo>
                    <a:pt x="83" y="15"/>
                    <a:pt x="78" y="20"/>
                    <a:pt x="74" y="25"/>
                  </a:cubicBezTo>
                  <a:cubicBezTo>
                    <a:pt x="69" y="31"/>
                    <a:pt x="66" y="37"/>
                    <a:pt x="63" y="44"/>
                  </a:cubicBezTo>
                  <a:cubicBezTo>
                    <a:pt x="60" y="50"/>
                    <a:pt x="59" y="57"/>
                    <a:pt x="58" y="65"/>
                  </a:cubicBezTo>
                  <a:lnTo>
                    <a:pt x="58" y="71"/>
                  </a:lnTo>
                  <a:lnTo>
                    <a:pt x="51" y="72"/>
                  </a:lnTo>
                  <a:cubicBezTo>
                    <a:pt x="44" y="72"/>
                    <a:pt x="37" y="73"/>
                    <a:pt x="31" y="75"/>
                  </a:cubicBezTo>
                  <a:cubicBezTo>
                    <a:pt x="25" y="77"/>
                    <a:pt x="20" y="81"/>
                    <a:pt x="15" y="85"/>
                  </a:cubicBezTo>
                  <a:cubicBezTo>
                    <a:pt x="11" y="89"/>
                    <a:pt x="7" y="93"/>
                    <a:pt x="4" y="99"/>
                  </a:cubicBezTo>
                  <a:cubicBezTo>
                    <a:pt x="2" y="104"/>
                    <a:pt x="0" y="111"/>
                    <a:pt x="0" y="118"/>
                  </a:cubicBezTo>
                  <a:cubicBezTo>
                    <a:pt x="0" y="127"/>
                    <a:pt x="2" y="134"/>
                    <a:pt x="4" y="141"/>
                  </a:cubicBezTo>
                  <a:cubicBezTo>
                    <a:pt x="6" y="147"/>
                    <a:pt x="10" y="153"/>
                    <a:pt x="14" y="158"/>
                  </a:cubicBezTo>
                  <a:cubicBezTo>
                    <a:pt x="18" y="162"/>
                    <a:pt x="24" y="166"/>
                    <a:pt x="30" y="168"/>
                  </a:cubicBezTo>
                  <a:cubicBezTo>
                    <a:pt x="37" y="171"/>
                    <a:pt x="44" y="172"/>
                    <a:pt x="53" y="172"/>
                  </a:cubicBezTo>
                  <a:lnTo>
                    <a:pt x="279" y="172"/>
                  </a:lnTo>
                  <a:cubicBezTo>
                    <a:pt x="284" y="172"/>
                    <a:pt x="288" y="171"/>
                    <a:pt x="292" y="169"/>
                  </a:cubicBezTo>
                  <a:cubicBezTo>
                    <a:pt x="296" y="166"/>
                    <a:pt x="300" y="164"/>
                    <a:pt x="303" y="160"/>
                  </a:cubicBezTo>
                  <a:cubicBezTo>
                    <a:pt x="306" y="156"/>
                    <a:pt x="309" y="152"/>
                    <a:pt x="311" y="147"/>
                  </a:cubicBezTo>
                  <a:cubicBezTo>
                    <a:pt x="312" y="143"/>
                    <a:pt x="313" y="138"/>
                    <a:pt x="313" y="133"/>
                  </a:cubicBezTo>
                  <a:cubicBezTo>
                    <a:pt x="313" y="128"/>
                    <a:pt x="312" y="123"/>
                    <a:pt x="311" y="119"/>
                  </a:cubicBezTo>
                  <a:cubicBezTo>
                    <a:pt x="309" y="114"/>
                    <a:pt x="307" y="110"/>
                    <a:pt x="304" y="107"/>
                  </a:cubicBezTo>
                  <a:cubicBezTo>
                    <a:pt x="302" y="103"/>
                    <a:pt x="298" y="100"/>
                    <a:pt x="294" y="98"/>
                  </a:cubicBezTo>
                  <a:cubicBezTo>
                    <a:pt x="290" y="96"/>
                    <a:pt x="286" y="95"/>
                    <a:pt x="281" y="94"/>
                  </a:cubicBezTo>
                  <a:lnTo>
                    <a:pt x="273" y="94"/>
                  </a:lnTo>
                  <a:lnTo>
                    <a:pt x="274" y="82"/>
                  </a:lnTo>
                  <a:cubicBezTo>
                    <a:pt x="274" y="74"/>
                    <a:pt x="273" y="67"/>
                    <a:pt x="270" y="60"/>
                  </a:cubicBezTo>
                  <a:close/>
                </a:path>
              </a:pathLst>
            </a:custGeom>
            <a:solidFill>
              <a:schemeClr val="bg1"/>
            </a:solidFill>
            <a:ln w="0">
              <a:noFill/>
              <a:prstDash val="solid"/>
              <a:round/>
              <a:headEnd/>
              <a:tailEnd/>
            </a:ln>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grpSp>
      <p:grpSp>
        <p:nvGrpSpPr>
          <p:cNvPr id="62" name="Book icon">
            <a:extLst>
              <a:ext uri="{FF2B5EF4-FFF2-40B4-BE49-F238E27FC236}">
                <a16:creationId xmlns:a16="http://schemas.microsoft.com/office/drawing/2014/main" id="{C464A4B6-9DE2-44AD-B77C-16EE44C35A44}"/>
              </a:ext>
              <a:ext uri="{C183D7F6-B498-43B3-948B-1728B52AA6E4}">
                <adec:decorative xmlns:adec="http://schemas.microsoft.com/office/drawing/2017/decorative" val="1"/>
              </a:ext>
            </a:extLst>
          </p:cNvPr>
          <p:cNvGrpSpPr/>
          <p:nvPr/>
        </p:nvGrpSpPr>
        <p:grpSpPr>
          <a:xfrm>
            <a:off x="5052546" y="1308398"/>
            <a:ext cx="235218" cy="371398"/>
            <a:chOff x="5053885" y="3490198"/>
            <a:chExt cx="264262" cy="417256"/>
          </a:xfrm>
        </p:grpSpPr>
        <p:sp>
          <p:nvSpPr>
            <p:cNvPr id="63" name="Freeform: Shape 62">
              <a:extLst>
                <a:ext uri="{FF2B5EF4-FFF2-40B4-BE49-F238E27FC236}">
                  <a16:creationId xmlns:a16="http://schemas.microsoft.com/office/drawing/2014/main" id="{BE051BF0-9448-4293-B07B-F8155809D979}"/>
                </a:ext>
              </a:extLst>
            </p:cNvPr>
            <p:cNvSpPr/>
            <p:nvPr/>
          </p:nvSpPr>
          <p:spPr>
            <a:xfrm>
              <a:off x="5062230" y="3490198"/>
              <a:ext cx="250353" cy="347713"/>
            </a:xfrm>
            <a:custGeom>
              <a:avLst/>
              <a:gdLst>
                <a:gd name="connsiteX0" fmla="*/ 233663 w 250353"/>
                <a:gd name="connsiteY0" fmla="*/ 349104 h 347713"/>
                <a:gd name="connsiteX1" fmla="*/ 233663 w 250353"/>
                <a:gd name="connsiteY1" fmla="*/ 349104 h 347713"/>
                <a:gd name="connsiteX2" fmla="*/ 250353 w 250353"/>
                <a:gd name="connsiteY2" fmla="*/ 335196 h 347713"/>
                <a:gd name="connsiteX3" fmla="*/ 250353 w 250353"/>
                <a:gd name="connsiteY3" fmla="*/ 13909 h 347713"/>
                <a:gd name="connsiteX4" fmla="*/ 233663 w 250353"/>
                <a:gd name="connsiteY4" fmla="*/ 0 h 347713"/>
                <a:gd name="connsiteX5" fmla="*/ 0 w 250353"/>
                <a:gd name="connsiteY5" fmla="*/ 26426 h 347713"/>
                <a:gd name="connsiteX6" fmla="*/ 211410 w 250353"/>
                <a:gd name="connsiteY6" fmla="*/ 62588 h 347713"/>
                <a:gd name="connsiteX7" fmla="*/ 225318 w 250353"/>
                <a:gd name="connsiteY7" fmla="*/ 79279 h 347713"/>
                <a:gd name="connsiteX8" fmla="*/ 225318 w 250353"/>
                <a:gd name="connsiteY8" fmla="*/ 351886 h 347713"/>
                <a:gd name="connsiteX9" fmla="*/ 233663 w 250353"/>
                <a:gd name="connsiteY9" fmla="*/ 349104 h 347713"/>
                <a:gd name="connsiteX10" fmla="*/ 233663 w 250353"/>
                <a:gd name="connsiteY10" fmla="*/ 349104 h 347713"/>
                <a:gd name="connsiteX11" fmla="*/ 233663 w 250353"/>
                <a:gd name="connsiteY11" fmla="*/ 349104 h 34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53" h="347713">
                  <a:moveTo>
                    <a:pt x="233663" y="349104"/>
                  </a:moveTo>
                  <a:lnTo>
                    <a:pt x="233663" y="349104"/>
                  </a:lnTo>
                  <a:cubicBezTo>
                    <a:pt x="233663" y="349104"/>
                    <a:pt x="250353" y="350495"/>
                    <a:pt x="250353" y="335196"/>
                  </a:cubicBezTo>
                  <a:lnTo>
                    <a:pt x="250353" y="13909"/>
                  </a:lnTo>
                  <a:cubicBezTo>
                    <a:pt x="250353" y="13909"/>
                    <a:pt x="248963" y="0"/>
                    <a:pt x="233663" y="0"/>
                  </a:cubicBezTo>
                  <a:lnTo>
                    <a:pt x="0" y="26426"/>
                  </a:lnTo>
                  <a:lnTo>
                    <a:pt x="211410" y="62588"/>
                  </a:lnTo>
                  <a:cubicBezTo>
                    <a:pt x="225318" y="63979"/>
                    <a:pt x="225318" y="79279"/>
                    <a:pt x="225318" y="79279"/>
                  </a:cubicBezTo>
                  <a:lnTo>
                    <a:pt x="225318" y="351886"/>
                  </a:lnTo>
                  <a:lnTo>
                    <a:pt x="233663" y="349104"/>
                  </a:lnTo>
                  <a:lnTo>
                    <a:pt x="233663" y="349104"/>
                  </a:lnTo>
                  <a:lnTo>
                    <a:pt x="233663" y="349104"/>
                  </a:lnTo>
                  <a:close/>
                </a:path>
              </a:pathLst>
            </a:custGeom>
            <a:solidFill>
              <a:schemeClr val="accent2"/>
            </a:solidFill>
            <a:ln w="13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4" name="Freeform: Shape 63">
              <a:extLst>
                <a:ext uri="{FF2B5EF4-FFF2-40B4-BE49-F238E27FC236}">
                  <a16:creationId xmlns:a16="http://schemas.microsoft.com/office/drawing/2014/main" id="{324253A3-F08C-4CB6-B02A-F5BDB91E44BA}"/>
                </a:ext>
              </a:extLst>
            </p:cNvPr>
            <p:cNvSpPr/>
            <p:nvPr/>
          </p:nvSpPr>
          <p:spPr>
            <a:xfrm>
              <a:off x="5092829" y="3637628"/>
              <a:ext cx="125177" cy="125177"/>
            </a:xfrm>
            <a:custGeom>
              <a:avLst/>
              <a:gdLst>
                <a:gd name="connsiteX0" fmla="*/ 75106 w 125176"/>
                <a:gd name="connsiteY0" fmla="*/ 15299 h 125176"/>
                <a:gd name="connsiteX1" fmla="*/ 75106 w 125176"/>
                <a:gd name="connsiteY1" fmla="*/ 15299 h 125176"/>
                <a:gd name="connsiteX2" fmla="*/ 73715 w 125176"/>
                <a:gd name="connsiteY2" fmla="*/ 9736 h 125176"/>
                <a:gd name="connsiteX3" fmla="*/ 70933 w 125176"/>
                <a:gd name="connsiteY3" fmla="*/ 5563 h 125176"/>
                <a:gd name="connsiteX4" fmla="*/ 66761 w 125176"/>
                <a:gd name="connsiteY4" fmla="*/ 1391 h 125176"/>
                <a:gd name="connsiteX5" fmla="*/ 62588 w 125176"/>
                <a:gd name="connsiteY5" fmla="*/ 0 h 125176"/>
                <a:gd name="connsiteX6" fmla="*/ 58416 w 125176"/>
                <a:gd name="connsiteY6" fmla="*/ 0 h 125176"/>
                <a:gd name="connsiteX7" fmla="*/ 54243 w 125176"/>
                <a:gd name="connsiteY7" fmla="*/ 2782 h 125176"/>
                <a:gd name="connsiteX8" fmla="*/ 51462 w 125176"/>
                <a:gd name="connsiteY8" fmla="*/ 6954 h 125176"/>
                <a:gd name="connsiteX9" fmla="*/ 50071 w 125176"/>
                <a:gd name="connsiteY9" fmla="*/ 12518 h 125176"/>
                <a:gd name="connsiteX10" fmla="*/ 50071 w 125176"/>
                <a:gd name="connsiteY10" fmla="*/ 45898 h 125176"/>
                <a:gd name="connsiteX11" fmla="*/ 0 w 125176"/>
                <a:gd name="connsiteY11" fmla="*/ 66761 h 125176"/>
                <a:gd name="connsiteX12" fmla="*/ 0 w 125176"/>
                <a:gd name="connsiteY12" fmla="*/ 89015 h 125176"/>
                <a:gd name="connsiteX13" fmla="*/ 50071 w 125176"/>
                <a:gd name="connsiteY13" fmla="*/ 77888 h 125176"/>
                <a:gd name="connsiteX14" fmla="*/ 50071 w 125176"/>
                <a:gd name="connsiteY14" fmla="*/ 104314 h 125176"/>
                <a:gd name="connsiteX15" fmla="*/ 41726 w 125176"/>
                <a:gd name="connsiteY15" fmla="*/ 108487 h 125176"/>
                <a:gd name="connsiteX16" fmla="*/ 41726 w 125176"/>
                <a:gd name="connsiteY16" fmla="*/ 130740 h 125176"/>
                <a:gd name="connsiteX17" fmla="*/ 62588 w 125176"/>
                <a:gd name="connsiteY17" fmla="*/ 125177 h 125176"/>
                <a:gd name="connsiteX18" fmla="*/ 83451 w 125176"/>
                <a:gd name="connsiteY18" fmla="*/ 134913 h 125176"/>
                <a:gd name="connsiteX19" fmla="*/ 83451 w 125176"/>
                <a:gd name="connsiteY19" fmla="*/ 112659 h 125176"/>
                <a:gd name="connsiteX20" fmla="*/ 75106 w 125176"/>
                <a:gd name="connsiteY20" fmla="*/ 107096 h 125176"/>
                <a:gd name="connsiteX21" fmla="*/ 75106 w 125176"/>
                <a:gd name="connsiteY21" fmla="*/ 80669 h 125176"/>
                <a:gd name="connsiteX22" fmla="*/ 125177 w 125176"/>
                <a:gd name="connsiteY22" fmla="*/ 104314 h 125176"/>
                <a:gd name="connsiteX23" fmla="*/ 125177 w 125176"/>
                <a:gd name="connsiteY23" fmla="*/ 82060 h 125176"/>
                <a:gd name="connsiteX24" fmla="*/ 75106 w 125176"/>
                <a:gd name="connsiteY24" fmla="*/ 47289 h 125176"/>
                <a:gd name="connsiteX25" fmla="*/ 75106 w 125176"/>
                <a:gd name="connsiteY25" fmla="*/ 15299 h 125176"/>
                <a:gd name="connsiteX26" fmla="*/ 75106 w 125176"/>
                <a:gd name="connsiteY26" fmla="*/ 15299 h 125176"/>
                <a:gd name="connsiteX27" fmla="*/ 75106 w 125176"/>
                <a:gd name="connsiteY27" fmla="*/ 15299 h 12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5176" h="125176">
                  <a:moveTo>
                    <a:pt x="75106" y="15299"/>
                  </a:moveTo>
                  <a:lnTo>
                    <a:pt x="75106" y="15299"/>
                  </a:lnTo>
                  <a:cubicBezTo>
                    <a:pt x="75106" y="13909"/>
                    <a:pt x="75106" y="11127"/>
                    <a:pt x="73715" y="9736"/>
                  </a:cubicBezTo>
                  <a:cubicBezTo>
                    <a:pt x="73715" y="8345"/>
                    <a:pt x="72324" y="6954"/>
                    <a:pt x="70933" y="5563"/>
                  </a:cubicBezTo>
                  <a:cubicBezTo>
                    <a:pt x="69543" y="4173"/>
                    <a:pt x="69543" y="2782"/>
                    <a:pt x="66761" y="1391"/>
                  </a:cubicBezTo>
                  <a:cubicBezTo>
                    <a:pt x="65370" y="0"/>
                    <a:pt x="63979" y="0"/>
                    <a:pt x="62588" y="0"/>
                  </a:cubicBezTo>
                  <a:cubicBezTo>
                    <a:pt x="61198" y="0"/>
                    <a:pt x="59807" y="0"/>
                    <a:pt x="58416" y="0"/>
                  </a:cubicBezTo>
                  <a:cubicBezTo>
                    <a:pt x="57025" y="1391"/>
                    <a:pt x="55634" y="1391"/>
                    <a:pt x="54243" y="2782"/>
                  </a:cubicBezTo>
                  <a:cubicBezTo>
                    <a:pt x="52852" y="4173"/>
                    <a:pt x="52852" y="4173"/>
                    <a:pt x="51462" y="6954"/>
                  </a:cubicBezTo>
                  <a:cubicBezTo>
                    <a:pt x="50071" y="8345"/>
                    <a:pt x="50071" y="9736"/>
                    <a:pt x="50071" y="12518"/>
                  </a:cubicBezTo>
                  <a:lnTo>
                    <a:pt x="50071" y="45898"/>
                  </a:lnTo>
                  <a:lnTo>
                    <a:pt x="0" y="66761"/>
                  </a:lnTo>
                  <a:lnTo>
                    <a:pt x="0" y="89015"/>
                  </a:lnTo>
                  <a:lnTo>
                    <a:pt x="50071" y="77888"/>
                  </a:lnTo>
                  <a:lnTo>
                    <a:pt x="50071" y="104314"/>
                  </a:lnTo>
                  <a:lnTo>
                    <a:pt x="41726" y="108487"/>
                  </a:lnTo>
                  <a:lnTo>
                    <a:pt x="41726" y="130740"/>
                  </a:lnTo>
                  <a:lnTo>
                    <a:pt x="62588" y="125177"/>
                  </a:lnTo>
                  <a:lnTo>
                    <a:pt x="83451" y="134913"/>
                  </a:lnTo>
                  <a:lnTo>
                    <a:pt x="83451" y="112659"/>
                  </a:lnTo>
                  <a:lnTo>
                    <a:pt x="75106" y="107096"/>
                  </a:lnTo>
                  <a:lnTo>
                    <a:pt x="75106" y="80669"/>
                  </a:lnTo>
                  <a:lnTo>
                    <a:pt x="125177" y="104314"/>
                  </a:lnTo>
                  <a:lnTo>
                    <a:pt x="125177" y="82060"/>
                  </a:lnTo>
                  <a:lnTo>
                    <a:pt x="75106" y="47289"/>
                  </a:lnTo>
                  <a:lnTo>
                    <a:pt x="75106" y="15299"/>
                  </a:lnTo>
                  <a:lnTo>
                    <a:pt x="75106" y="15299"/>
                  </a:lnTo>
                  <a:lnTo>
                    <a:pt x="75106" y="15299"/>
                  </a:lnTo>
                  <a:close/>
                </a:path>
              </a:pathLst>
            </a:custGeom>
            <a:solidFill>
              <a:schemeClr val="accent1"/>
            </a:solidFill>
            <a:ln w="13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5" name="Freeform: Shape 64">
              <a:extLst>
                <a:ext uri="{FF2B5EF4-FFF2-40B4-BE49-F238E27FC236}">
                  <a16:creationId xmlns:a16="http://schemas.microsoft.com/office/drawing/2014/main" id="{DF7BCAC2-CF54-4848-A6D3-486B13F82496}"/>
                </a:ext>
              </a:extLst>
            </p:cNvPr>
            <p:cNvSpPr/>
            <p:nvPr/>
          </p:nvSpPr>
          <p:spPr>
            <a:xfrm>
              <a:off x="5053885" y="3544441"/>
              <a:ext cx="194719" cy="347713"/>
            </a:xfrm>
            <a:custGeom>
              <a:avLst/>
              <a:gdLst>
                <a:gd name="connsiteX0" fmla="*/ 198892 w 194719"/>
                <a:gd name="connsiteY0" fmla="*/ 34771 h 347713"/>
                <a:gd name="connsiteX1" fmla="*/ 0 w 194719"/>
                <a:gd name="connsiteY1" fmla="*/ 0 h 347713"/>
                <a:gd name="connsiteX2" fmla="*/ 0 w 194719"/>
                <a:gd name="connsiteY2" fmla="*/ 321287 h 347713"/>
                <a:gd name="connsiteX3" fmla="*/ 4173 w 194719"/>
                <a:gd name="connsiteY3" fmla="*/ 325460 h 347713"/>
                <a:gd name="connsiteX4" fmla="*/ 203064 w 194719"/>
                <a:gd name="connsiteY4" fmla="*/ 360231 h 347713"/>
                <a:gd name="connsiteX5" fmla="*/ 203064 w 194719"/>
                <a:gd name="connsiteY5" fmla="*/ 37553 h 347713"/>
                <a:gd name="connsiteX6" fmla="*/ 198892 w 194719"/>
                <a:gd name="connsiteY6" fmla="*/ 34771 h 34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719" h="347713">
                  <a:moveTo>
                    <a:pt x="198892" y="34771"/>
                  </a:moveTo>
                  <a:lnTo>
                    <a:pt x="0" y="0"/>
                  </a:lnTo>
                  <a:lnTo>
                    <a:pt x="0" y="321287"/>
                  </a:lnTo>
                  <a:cubicBezTo>
                    <a:pt x="1391" y="325460"/>
                    <a:pt x="2782" y="325460"/>
                    <a:pt x="4173" y="325460"/>
                  </a:cubicBezTo>
                  <a:lnTo>
                    <a:pt x="203064" y="360231"/>
                  </a:lnTo>
                  <a:lnTo>
                    <a:pt x="203064" y="37553"/>
                  </a:lnTo>
                  <a:cubicBezTo>
                    <a:pt x="203064" y="36162"/>
                    <a:pt x="203064" y="34771"/>
                    <a:pt x="198892" y="34771"/>
                  </a:cubicBezTo>
                  <a:close/>
                </a:path>
              </a:pathLst>
            </a:custGeom>
            <a:solidFill>
              <a:schemeClr val="accent1"/>
            </a:solidFill>
            <a:ln w="1353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6" name="Cloud icon">
            <a:extLst>
              <a:ext uri="{FF2B5EF4-FFF2-40B4-BE49-F238E27FC236}">
                <a16:creationId xmlns:a16="http://schemas.microsoft.com/office/drawing/2014/main" id="{5ACD8461-0692-4D41-BB47-D98B154CB6D7}"/>
              </a:ext>
              <a:ext uri="{C183D7F6-B498-43B3-948B-1728B52AA6E4}">
                <adec:decorative xmlns:adec="http://schemas.microsoft.com/office/drawing/2017/decorative" val="1"/>
              </a:ext>
            </a:extLst>
          </p:cNvPr>
          <p:cNvGrpSpPr/>
          <p:nvPr/>
        </p:nvGrpSpPr>
        <p:grpSpPr>
          <a:xfrm>
            <a:off x="6191294" y="458103"/>
            <a:ext cx="675106" cy="388505"/>
            <a:chOff x="5852985" y="-47682"/>
            <a:chExt cx="1009650" cy="581025"/>
          </a:xfrm>
          <a:solidFill>
            <a:schemeClr val="bg1"/>
          </a:solidFill>
        </p:grpSpPr>
        <p:pic>
          <p:nvPicPr>
            <p:cNvPr id="25" name="Graphic 24">
              <a:extLst>
                <a:ext uri="{FF2B5EF4-FFF2-40B4-BE49-F238E27FC236}">
                  <a16:creationId xmlns:a16="http://schemas.microsoft.com/office/drawing/2014/main" id="{B7CD4CD5-B625-4487-B71E-26E1EAD2A5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52985" y="-47682"/>
              <a:ext cx="1009650" cy="581025"/>
            </a:xfrm>
            <a:prstGeom prst="rect">
              <a:avLst/>
            </a:prstGeom>
          </p:spPr>
        </p:pic>
        <p:sp>
          <p:nvSpPr>
            <p:cNvPr id="113" name="Star: 4 Points 112">
              <a:extLst>
                <a:ext uri="{FF2B5EF4-FFF2-40B4-BE49-F238E27FC236}">
                  <a16:creationId xmlns:a16="http://schemas.microsoft.com/office/drawing/2014/main" id="{66961CFB-86F4-4B3C-A864-0044894093FC}"/>
                </a:ext>
              </a:extLst>
            </p:cNvPr>
            <p:cNvSpPr/>
            <p:nvPr/>
          </p:nvSpPr>
          <p:spPr bwMode="auto">
            <a:xfrm>
              <a:off x="6563839" y="-13404"/>
              <a:ext cx="298796" cy="302713"/>
            </a:xfrm>
            <a:prstGeom prst="star4">
              <a:avLst>
                <a:gd name="adj" fmla="val 20129"/>
              </a:avLst>
            </a:prstGeom>
            <a:grpFill/>
            <a:ln w="2222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Shopping bag icon">
            <a:extLst>
              <a:ext uri="{FF2B5EF4-FFF2-40B4-BE49-F238E27FC236}">
                <a16:creationId xmlns:a16="http://schemas.microsoft.com/office/drawing/2014/main" id="{3DF5B692-138B-4600-A540-30B5D158CFEE}"/>
              </a:ext>
              <a:ext uri="{C183D7F6-B498-43B3-948B-1728B52AA6E4}">
                <adec:decorative xmlns:adec="http://schemas.microsoft.com/office/drawing/2017/decorative" val="1"/>
              </a:ext>
            </a:extLst>
          </p:cNvPr>
          <p:cNvGrpSpPr/>
          <p:nvPr/>
        </p:nvGrpSpPr>
        <p:grpSpPr>
          <a:xfrm>
            <a:off x="5054028" y="2429623"/>
            <a:ext cx="291068" cy="429136"/>
            <a:chOff x="4976227" y="965825"/>
            <a:chExt cx="460265" cy="678596"/>
          </a:xfrm>
        </p:grpSpPr>
        <p:sp>
          <p:nvSpPr>
            <p:cNvPr id="8" name="Freeform: Shape 7">
              <a:extLst>
                <a:ext uri="{FF2B5EF4-FFF2-40B4-BE49-F238E27FC236}">
                  <a16:creationId xmlns:a16="http://schemas.microsoft.com/office/drawing/2014/main" id="{2F57E7E3-BD1F-4B8A-AE0E-F45EE7CFE0ED}"/>
                </a:ext>
              </a:extLst>
            </p:cNvPr>
            <p:cNvSpPr/>
            <p:nvPr/>
          </p:nvSpPr>
          <p:spPr>
            <a:xfrm>
              <a:off x="4976227" y="1155242"/>
              <a:ext cx="460265" cy="483868"/>
            </a:xfrm>
            <a:custGeom>
              <a:avLst/>
              <a:gdLst>
                <a:gd name="connsiteX0" fmla="*/ 0 w 460265"/>
                <a:gd name="connsiteY0" fmla="*/ 0 h 483868"/>
                <a:gd name="connsiteX1" fmla="*/ 460265 w 460265"/>
                <a:gd name="connsiteY1" fmla="*/ 0 h 483868"/>
                <a:gd name="connsiteX2" fmla="*/ 460265 w 460265"/>
                <a:gd name="connsiteY2" fmla="*/ 486819 h 483868"/>
                <a:gd name="connsiteX3" fmla="*/ 0 w 460265"/>
                <a:gd name="connsiteY3" fmla="*/ 486819 h 483868"/>
              </a:gdLst>
              <a:ahLst/>
              <a:cxnLst>
                <a:cxn ang="0">
                  <a:pos x="connsiteX0" y="connsiteY0"/>
                </a:cxn>
                <a:cxn ang="0">
                  <a:pos x="connsiteX1" y="connsiteY1"/>
                </a:cxn>
                <a:cxn ang="0">
                  <a:pos x="connsiteX2" y="connsiteY2"/>
                </a:cxn>
                <a:cxn ang="0">
                  <a:pos x="connsiteX3" y="connsiteY3"/>
                </a:cxn>
              </a:cxnLst>
              <a:rect l="l" t="t" r="r" b="b"/>
              <a:pathLst>
                <a:path w="460265" h="483868">
                  <a:moveTo>
                    <a:pt x="0" y="0"/>
                  </a:moveTo>
                  <a:lnTo>
                    <a:pt x="460265" y="0"/>
                  </a:lnTo>
                  <a:lnTo>
                    <a:pt x="460265" y="486819"/>
                  </a:lnTo>
                  <a:lnTo>
                    <a:pt x="0" y="486819"/>
                  </a:lnTo>
                  <a:close/>
                </a:path>
              </a:pathLst>
            </a:custGeom>
            <a:solidFill>
              <a:schemeClr val="accent1"/>
            </a:solidFill>
            <a:ln w="58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Shape 8">
              <a:extLst>
                <a:ext uri="{FF2B5EF4-FFF2-40B4-BE49-F238E27FC236}">
                  <a16:creationId xmlns:a16="http://schemas.microsoft.com/office/drawing/2014/main" id="{75C03D83-9F87-48DC-B7E2-9DBF2B0BB881}"/>
                </a:ext>
              </a:extLst>
            </p:cNvPr>
            <p:cNvSpPr/>
            <p:nvPr/>
          </p:nvSpPr>
          <p:spPr>
            <a:xfrm>
              <a:off x="5032875" y="965825"/>
              <a:ext cx="342248" cy="188827"/>
            </a:xfrm>
            <a:custGeom>
              <a:avLst/>
              <a:gdLst>
                <a:gd name="connsiteX0" fmla="*/ 346969 w 342248"/>
                <a:gd name="connsiteY0" fmla="*/ 190597 h 188826"/>
                <a:gd name="connsiteX1" fmla="*/ 282060 w 342248"/>
                <a:gd name="connsiteY1" fmla="*/ 190597 h 188826"/>
                <a:gd name="connsiteX2" fmla="*/ 173485 w 342248"/>
                <a:gd name="connsiteY2" fmla="*/ 64909 h 188826"/>
                <a:gd name="connsiteX3" fmla="*/ 64909 w 342248"/>
                <a:gd name="connsiteY3" fmla="*/ 190597 h 188826"/>
                <a:gd name="connsiteX4" fmla="*/ 0 w 342248"/>
                <a:gd name="connsiteY4" fmla="*/ 190597 h 188826"/>
                <a:gd name="connsiteX5" fmla="*/ 173485 w 342248"/>
                <a:gd name="connsiteY5" fmla="*/ 0 h 188826"/>
                <a:gd name="connsiteX6" fmla="*/ 346969 w 342248"/>
                <a:gd name="connsiteY6" fmla="*/ 190597 h 18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248" h="188826">
                  <a:moveTo>
                    <a:pt x="346969" y="190597"/>
                  </a:moveTo>
                  <a:lnTo>
                    <a:pt x="282060" y="190597"/>
                  </a:lnTo>
                  <a:cubicBezTo>
                    <a:pt x="282060" y="121557"/>
                    <a:pt x="233673" y="64909"/>
                    <a:pt x="173485" y="64909"/>
                  </a:cubicBezTo>
                  <a:cubicBezTo>
                    <a:pt x="113296" y="64909"/>
                    <a:pt x="64909" y="121557"/>
                    <a:pt x="64909" y="190597"/>
                  </a:cubicBezTo>
                  <a:lnTo>
                    <a:pt x="0" y="190597"/>
                  </a:lnTo>
                  <a:cubicBezTo>
                    <a:pt x="0" y="85562"/>
                    <a:pt x="77891" y="0"/>
                    <a:pt x="173485" y="0"/>
                  </a:cubicBezTo>
                  <a:cubicBezTo>
                    <a:pt x="269078" y="0"/>
                    <a:pt x="346969" y="85562"/>
                    <a:pt x="346969" y="190597"/>
                  </a:cubicBezTo>
                  <a:close/>
                </a:path>
              </a:pathLst>
            </a:custGeom>
            <a:solidFill>
              <a:schemeClr val="accent2"/>
            </a:solidFill>
            <a:ln w="58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Shape 9">
              <a:extLst>
                <a:ext uri="{FF2B5EF4-FFF2-40B4-BE49-F238E27FC236}">
                  <a16:creationId xmlns:a16="http://schemas.microsoft.com/office/drawing/2014/main" id="{66FB52C5-12B8-447F-941D-CFD72C6B81E1}"/>
                </a:ext>
              </a:extLst>
            </p:cNvPr>
            <p:cNvSpPr/>
            <p:nvPr/>
          </p:nvSpPr>
          <p:spPr>
            <a:xfrm>
              <a:off x="5055276" y="1303353"/>
              <a:ext cx="300943" cy="171124"/>
            </a:xfrm>
            <a:custGeom>
              <a:avLst/>
              <a:gdLst>
                <a:gd name="connsiteX0" fmla="*/ 25986 w 300942"/>
                <a:gd name="connsiteY0" fmla="*/ 97364 h 171124"/>
                <a:gd name="connsiteX1" fmla="*/ 25396 w 300942"/>
                <a:gd name="connsiteY1" fmla="*/ 86152 h 171124"/>
                <a:gd name="connsiteX2" fmla="*/ 112728 w 300942"/>
                <a:gd name="connsiteY2" fmla="*/ 0 h 171124"/>
                <a:gd name="connsiteX3" fmla="*/ 186489 w 300942"/>
                <a:gd name="connsiteY3" fmla="*/ 40126 h 171124"/>
                <a:gd name="connsiteX4" fmla="*/ 201241 w 300942"/>
                <a:gd name="connsiteY4" fmla="*/ 38355 h 171124"/>
                <a:gd name="connsiteX5" fmla="*/ 257889 w 300942"/>
                <a:gd name="connsiteY5" fmla="*/ 95003 h 171124"/>
                <a:gd name="connsiteX6" fmla="*/ 257889 w 300942"/>
                <a:gd name="connsiteY6" fmla="*/ 96184 h 171124"/>
                <a:gd name="connsiteX7" fmla="*/ 265560 w 300942"/>
                <a:gd name="connsiteY7" fmla="*/ 96184 h 171124"/>
                <a:gd name="connsiteX8" fmla="*/ 302735 w 300942"/>
                <a:gd name="connsiteY8" fmla="*/ 133949 h 171124"/>
                <a:gd name="connsiteX9" fmla="*/ 302735 w 300942"/>
                <a:gd name="connsiteY9" fmla="*/ 135719 h 171124"/>
                <a:gd name="connsiteX10" fmla="*/ 265560 w 300942"/>
                <a:gd name="connsiteY10" fmla="*/ 172894 h 171124"/>
                <a:gd name="connsiteX11" fmla="*/ 37198 w 300942"/>
                <a:gd name="connsiteY11" fmla="*/ 172894 h 171124"/>
                <a:gd name="connsiteX12" fmla="*/ 22 w 300942"/>
                <a:gd name="connsiteY12" fmla="*/ 135719 h 171124"/>
                <a:gd name="connsiteX13" fmla="*/ 22 w 300942"/>
                <a:gd name="connsiteY13" fmla="*/ 133949 h 171124"/>
                <a:gd name="connsiteX14" fmla="*/ 25986 w 300942"/>
                <a:gd name="connsiteY14" fmla="*/ 97364 h 1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0942" h="171124">
                  <a:moveTo>
                    <a:pt x="25986" y="97364"/>
                  </a:moveTo>
                  <a:cubicBezTo>
                    <a:pt x="25396" y="93823"/>
                    <a:pt x="25396" y="89693"/>
                    <a:pt x="25396" y="86152"/>
                  </a:cubicBezTo>
                  <a:cubicBezTo>
                    <a:pt x="25396" y="38355"/>
                    <a:pt x="64341" y="0"/>
                    <a:pt x="112728" y="0"/>
                  </a:cubicBezTo>
                  <a:cubicBezTo>
                    <a:pt x="144003" y="0"/>
                    <a:pt x="171146" y="15932"/>
                    <a:pt x="186489" y="40126"/>
                  </a:cubicBezTo>
                  <a:cubicBezTo>
                    <a:pt x="191209" y="38946"/>
                    <a:pt x="195930" y="38355"/>
                    <a:pt x="201241" y="38355"/>
                  </a:cubicBezTo>
                  <a:cubicBezTo>
                    <a:pt x="232515" y="38355"/>
                    <a:pt x="257889" y="63729"/>
                    <a:pt x="257889" y="95003"/>
                  </a:cubicBezTo>
                  <a:cubicBezTo>
                    <a:pt x="257889" y="95594"/>
                    <a:pt x="257889" y="95594"/>
                    <a:pt x="257889" y="96184"/>
                  </a:cubicBezTo>
                  <a:cubicBezTo>
                    <a:pt x="265560" y="96184"/>
                    <a:pt x="265560" y="96184"/>
                    <a:pt x="265560" y="96184"/>
                  </a:cubicBezTo>
                  <a:cubicBezTo>
                    <a:pt x="286213" y="96184"/>
                    <a:pt x="302735" y="113296"/>
                    <a:pt x="302735" y="133949"/>
                  </a:cubicBezTo>
                  <a:cubicBezTo>
                    <a:pt x="302735" y="135719"/>
                    <a:pt x="302735" y="135719"/>
                    <a:pt x="302735" y="135719"/>
                  </a:cubicBezTo>
                  <a:cubicBezTo>
                    <a:pt x="302735" y="156372"/>
                    <a:pt x="285623" y="172894"/>
                    <a:pt x="265560" y="172894"/>
                  </a:cubicBezTo>
                  <a:cubicBezTo>
                    <a:pt x="37198" y="172894"/>
                    <a:pt x="37198" y="172894"/>
                    <a:pt x="37198" y="172894"/>
                  </a:cubicBezTo>
                  <a:cubicBezTo>
                    <a:pt x="16545" y="172894"/>
                    <a:pt x="22" y="156372"/>
                    <a:pt x="22" y="135719"/>
                  </a:cubicBezTo>
                  <a:cubicBezTo>
                    <a:pt x="22" y="133949"/>
                    <a:pt x="22" y="133949"/>
                    <a:pt x="22" y="133949"/>
                  </a:cubicBezTo>
                  <a:cubicBezTo>
                    <a:pt x="-568" y="116837"/>
                    <a:pt x="10644" y="102084"/>
                    <a:pt x="25986" y="97364"/>
                  </a:cubicBezTo>
                  <a:close/>
                </a:path>
              </a:pathLst>
            </a:custGeom>
            <a:solidFill>
              <a:srgbClr val="FFFFFF"/>
            </a:solidFill>
            <a:ln w="58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4" name="Paper icon">
            <a:extLst>
              <a:ext uri="{FF2B5EF4-FFF2-40B4-BE49-F238E27FC236}">
                <a16:creationId xmlns:a16="http://schemas.microsoft.com/office/drawing/2014/main" id="{2AB829CF-4050-4FD0-B31E-C492B8BC9109}"/>
              </a:ext>
              <a:ext uri="{C183D7F6-B498-43B3-948B-1728B52AA6E4}">
                <adec:decorative xmlns:adec="http://schemas.microsoft.com/office/drawing/2017/decorative" val="1"/>
              </a:ext>
            </a:extLst>
          </p:cNvPr>
          <p:cNvSpPr>
            <a:spLocks noEditPoints="1"/>
          </p:cNvSpPr>
          <p:nvPr/>
        </p:nvSpPr>
        <p:spPr bwMode="auto">
          <a:xfrm>
            <a:off x="5062315" y="3198627"/>
            <a:ext cx="274494" cy="318953"/>
          </a:xfrm>
          <a:custGeom>
            <a:avLst/>
            <a:gdLst>
              <a:gd name="T0" fmla="*/ 200 w 228"/>
              <a:gd name="T1" fmla="*/ 134 h 267"/>
              <a:gd name="T2" fmla="*/ 200 w 228"/>
              <a:gd name="T3" fmla="*/ 134 h 267"/>
              <a:gd name="T4" fmla="*/ 27 w 228"/>
              <a:gd name="T5" fmla="*/ 134 h 267"/>
              <a:gd name="T6" fmla="*/ 27 w 228"/>
              <a:gd name="T7" fmla="*/ 107 h 267"/>
              <a:gd name="T8" fmla="*/ 200 w 228"/>
              <a:gd name="T9" fmla="*/ 107 h 267"/>
              <a:gd name="T10" fmla="*/ 200 w 228"/>
              <a:gd name="T11" fmla="*/ 134 h 267"/>
              <a:gd name="T12" fmla="*/ 200 w 228"/>
              <a:gd name="T13" fmla="*/ 187 h 267"/>
              <a:gd name="T14" fmla="*/ 200 w 228"/>
              <a:gd name="T15" fmla="*/ 187 h 267"/>
              <a:gd name="T16" fmla="*/ 27 w 228"/>
              <a:gd name="T17" fmla="*/ 187 h 267"/>
              <a:gd name="T18" fmla="*/ 27 w 228"/>
              <a:gd name="T19" fmla="*/ 160 h 267"/>
              <a:gd name="T20" fmla="*/ 200 w 228"/>
              <a:gd name="T21" fmla="*/ 160 h 267"/>
              <a:gd name="T22" fmla="*/ 200 w 228"/>
              <a:gd name="T23" fmla="*/ 187 h 267"/>
              <a:gd name="T24" fmla="*/ 200 w 228"/>
              <a:gd name="T25" fmla="*/ 240 h 267"/>
              <a:gd name="T26" fmla="*/ 200 w 228"/>
              <a:gd name="T27" fmla="*/ 240 h 267"/>
              <a:gd name="T28" fmla="*/ 27 w 228"/>
              <a:gd name="T29" fmla="*/ 240 h 267"/>
              <a:gd name="T30" fmla="*/ 27 w 228"/>
              <a:gd name="T31" fmla="*/ 213 h 267"/>
              <a:gd name="T32" fmla="*/ 200 w 228"/>
              <a:gd name="T33" fmla="*/ 213 h 267"/>
              <a:gd name="T34" fmla="*/ 200 w 228"/>
              <a:gd name="T35" fmla="*/ 240 h 267"/>
              <a:gd name="T36" fmla="*/ 27 w 228"/>
              <a:gd name="T37" fmla="*/ 54 h 267"/>
              <a:gd name="T38" fmla="*/ 27 w 228"/>
              <a:gd name="T39" fmla="*/ 54 h 267"/>
              <a:gd name="T40" fmla="*/ 94 w 228"/>
              <a:gd name="T41" fmla="*/ 54 h 267"/>
              <a:gd name="T42" fmla="*/ 94 w 228"/>
              <a:gd name="T43" fmla="*/ 80 h 267"/>
              <a:gd name="T44" fmla="*/ 27 w 228"/>
              <a:gd name="T45" fmla="*/ 80 h 267"/>
              <a:gd name="T46" fmla="*/ 27 w 228"/>
              <a:gd name="T47" fmla="*/ 54 h 267"/>
              <a:gd name="T48" fmla="*/ 212 w 228"/>
              <a:gd name="T49" fmla="*/ 0 h 267"/>
              <a:gd name="T50" fmla="*/ 212 w 228"/>
              <a:gd name="T51" fmla="*/ 0 h 267"/>
              <a:gd name="T52" fmla="*/ 93 w 228"/>
              <a:gd name="T53" fmla="*/ 0 h 267"/>
              <a:gd name="T54" fmla="*/ 0 w 228"/>
              <a:gd name="T55" fmla="*/ 0 h 267"/>
              <a:gd name="T56" fmla="*/ 0 w 228"/>
              <a:gd name="T57" fmla="*/ 267 h 267"/>
              <a:gd name="T58" fmla="*/ 225 w 228"/>
              <a:gd name="T59" fmla="*/ 267 h 267"/>
              <a:gd name="T60" fmla="*/ 228 w 228"/>
              <a:gd name="T61" fmla="*/ 16 h 267"/>
              <a:gd name="T62" fmla="*/ 212 w 228"/>
              <a:gd name="T6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8" h="267">
                <a:moveTo>
                  <a:pt x="200" y="134"/>
                </a:moveTo>
                <a:lnTo>
                  <a:pt x="200" y="134"/>
                </a:lnTo>
                <a:lnTo>
                  <a:pt x="27" y="134"/>
                </a:lnTo>
                <a:lnTo>
                  <a:pt x="27" y="107"/>
                </a:lnTo>
                <a:lnTo>
                  <a:pt x="200" y="107"/>
                </a:lnTo>
                <a:lnTo>
                  <a:pt x="200" y="134"/>
                </a:lnTo>
                <a:close/>
                <a:moveTo>
                  <a:pt x="200" y="187"/>
                </a:moveTo>
                <a:lnTo>
                  <a:pt x="200" y="187"/>
                </a:lnTo>
                <a:lnTo>
                  <a:pt x="27" y="187"/>
                </a:lnTo>
                <a:lnTo>
                  <a:pt x="27" y="160"/>
                </a:lnTo>
                <a:lnTo>
                  <a:pt x="200" y="160"/>
                </a:lnTo>
                <a:lnTo>
                  <a:pt x="200" y="187"/>
                </a:lnTo>
                <a:close/>
                <a:moveTo>
                  <a:pt x="200" y="240"/>
                </a:moveTo>
                <a:lnTo>
                  <a:pt x="200" y="240"/>
                </a:lnTo>
                <a:lnTo>
                  <a:pt x="27" y="240"/>
                </a:lnTo>
                <a:lnTo>
                  <a:pt x="27" y="213"/>
                </a:lnTo>
                <a:lnTo>
                  <a:pt x="200" y="213"/>
                </a:lnTo>
                <a:lnTo>
                  <a:pt x="200" y="240"/>
                </a:lnTo>
                <a:close/>
                <a:moveTo>
                  <a:pt x="27" y="54"/>
                </a:moveTo>
                <a:lnTo>
                  <a:pt x="27" y="54"/>
                </a:lnTo>
                <a:lnTo>
                  <a:pt x="94" y="54"/>
                </a:lnTo>
                <a:lnTo>
                  <a:pt x="94" y="80"/>
                </a:lnTo>
                <a:lnTo>
                  <a:pt x="27" y="80"/>
                </a:lnTo>
                <a:lnTo>
                  <a:pt x="27" y="54"/>
                </a:lnTo>
                <a:close/>
                <a:moveTo>
                  <a:pt x="212" y="0"/>
                </a:moveTo>
                <a:lnTo>
                  <a:pt x="212" y="0"/>
                </a:lnTo>
                <a:lnTo>
                  <a:pt x="93" y="0"/>
                </a:lnTo>
                <a:lnTo>
                  <a:pt x="0" y="0"/>
                </a:lnTo>
                <a:lnTo>
                  <a:pt x="0" y="267"/>
                </a:lnTo>
                <a:lnTo>
                  <a:pt x="225" y="267"/>
                </a:lnTo>
                <a:lnTo>
                  <a:pt x="228" y="16"/>
                </a:lnTo>
                <a:lnTo>
                  <a:pt x="212" y="0"/>
                </a:lnTo>
                <a:close/>
              </a:path>
            </a:pathLst>
          </a:custGeom>
          <a:solidFill>
            <a:schemeClr val="accent1"/>
          </a:solidFill>
          <a:ln w="0">
            <a:noFill/>
            <a:prstDash val="solid"/>
            <a:round/>
            <a:headEnd/>
            <a:tailEnd/>
          </a:ln>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53" name="Tool icon">
            <a:extLst>
              <a:ext uri="{FF2B5EF4-FFF2-40B4-BE49-F238E27FC236}">
                <a16:creationId xmlns:a16="http://schemas.microsoft.com/office/drawing/2014/main" id="{ADBB3A9D-821E-4B66-9ACC-48EB3A6D990F}"/>
              </a:ext>
              <a:ext uri="{C183D7F6-B498-43B3-948B-1728B52AA6E4}">
                <adec:decorative xmlns:adec="http://schemas.microsoft.com/office/drawing/2017/decorative" val="1"/>
              </a:ext>
            </a:extLst>
          </p:cNvPr>
          <p:cNvSpPr>
            <a:spLocks/>
          </p:cNvSpPr>
          <p:nvPr/>
        </p:nvSpPr>
        <p:spPr bwMode="auto">
          <a:xfrm>
            <a:off x="5030572" y="4356883"/>
            <a:ext cx="337981" cy="337981"/>
          </a:xfrm>
          <a:custGeom>
            <a:avLst/>
            <a:gdLst>
              <a:gd name="T0" fmla="*/ 3 w 373"/>
              <a:gd name="T1" fmla="*/ 314 h 374"/>
              <a:gd name="T2" fmla="*/ 3 w 373"/>
              <a:gd name="T3" fmla="*/ 314 h 374"/>
              <a:gd name="T4" fmla="*/ 0 w 373"/>
              <a:gd name="T5" fmla="*/ 331 h 374"/>
              <a:gd name="T6" fmla="*/ 4 w 373"/>
              <a:gd name="T7" fmla="*/ 347 h 374"/>
              <a:gd name="T8" fmla="*/ 13 w 373"/>
              <a:gd name="T9" fmla="*/ 361 h 374"/>
              <a:gd name="T10" fmla="*/ 27 w 373"/>
              <a:gd name="T11" fmla="*/ 370 h 374"/>
              <a:gd name="T12" fmla="*/ 43 w 373"/>
              <a:gd name="T13" fmla="*/ 374 h 374"/>
              <a:gd name="T14" fmla="*/ 60 w 373"/>
              <a:gd name="T15" fmla="*/ 370 h 374"/>
              <a:gd name="T16" fmla="*/ 74 w 373"/>
              <a:gd name="T17" fmla="*/ 361 h 374"/>
              <a:gd name="T18" fmla="*/ 252 w 373"/>
              <a:gd name="T19" fmla="*/ 183 h 374"/>
              <a:gd name="T20" fmla="*/ 266 w 373"/>
              <a:gd name="T21" fmla="*/ 186 h 374"/>
              <a:gd name="T22" fmla="*/ 280 w 373"/>
              <a:gd name="T23" fmla="*/ 187 h 374"/>
              <a:gd name="T24" fmla="*/ 317 w 373"/>
              <a:gd name="T25" fmla="*/ 180 h 374"/>
              <a:gd name="T26" fmla="*/ 346 w 373"/>
              <a:gd name="T27" fmla="*/ 160 h 374"/>
              <a:gd name="T28" fmla="*/ 366 w 373"/>
              <a:gd name="T29" fmla="*/ 130 h 374"/>
              <a:gd name="T30" fmla="*/ 373 w 373"/>
              <a:gd name="T31" fmla="*/ 94 h 374"/>
              <a:gd name="T32" fmla="*/ 368 w 373"/>
              <a:gd name="T33" fmla="*/ 64 h 374"/>
              <a:gd name="T34" fmla="*/ 293 w 373"/>
              <a:gd name="T35" fmla="*/ 139 h 374"/>
              <a:gd name="T36" fmla="*/ 235 w 373"/>
              <a:gd name="T37" fmla="*/ 80 h 374"/>
              <a:gd name="T38" fmla="*/ 310 w 373"/>
              <a:gd name="T39" fmla="*/ 5 h 374"/>
              <a:gd name="T40" fmla="*/ 280 w 373"/>
              <a:gd name="T41" fmla="*/ 0 h 374"/>
              <a:gd name="T42" fmla="*/ 244 w 373"/>
              <a:gd name="T43" fmla="*/ 8 h 374"/>
              <a:gd name="T44" fmla="*/ 214 w 373"/>
              <a:gd name="T45" fmla="*/ 28 h 374"/>
              <a:gd name="T46" fmla="*/ 194 w 373"/>
              <a:gd name="T47" fmla="*/ 57 h 374"/>
              <a:gd name="T48" fmla="*/ 187 w 373"/>
              <a:gd name="T49" fmla="*/ 94 h 374"/>
              <a:gd name="T50" fmla="*/ 188 w 373"/>
              <a:gd name="T51" fmla="*/ 108 h 374"/>
              <a:gd name="T52" fmla="*/ 191 w 373"/>
              <a:gd name="T53" fmla="*/ 122 h 374"/>
              <a:gd name="T54" fmla="*/ 13 w 373"/>
              <a:gd name="T55" fmla="*/ 300 h 374"/>
              <a:gd name="T56" fmla="*/ 3 w 373"/>
              <a:gd name="T57" fmla="*/ 31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3" h="374">
                <a:moveTo>
                  <a:pt x="3" y="314"/>
                </a:moveTo>
                <a:lnTo>
                  <a:pt x="3" y="314"/>
                </a:lnTo>
                <a:cubicBezTo>
                  <a:pt x="1" y="319"/>
                  <a:pt x="0" y="325"/>
                  <a:pt x="0" y="331"/>
                </a:cubicBezTo>
                <a:cubicBezTo>
                  <a:pt x="0" y="337"/>
                  <a:pt x="1" y="342"/>
                  <a:pt x="4" y="347"/>
                </a:cubicBezTo>
                <a:cubicBezTo>
                  <a:pt x="6" y="353"/>
                  <a:pt x="9" y="357"/>
                  <a:pt x="13" y="361"/>
                </a:cubicBezTo>
                <a:cubicBezTo>
                  <a:pt x="17" y="365"/>
                  <a:pt x="21" y="368"/>
                  <a:pt x="27" y="370"/>
                </a:cubicBezTo>
                <a:cubicBezTo>
                  <a:pt x="32" y="373"/>
                  <a:pt x="37" y="374"/>
                  <a:pt x="43" y="374"/>
                </a:cubicBezTo>
                <a:cubicBezTo>
                  <a:pt x="49" y="374"/>
                  <a:pt x="55" y="373"/>
                  <a:pt x="60" y="370"/>
                </a:cubicBezTo>
                <a:cubicBezTo>
                  <a:pt x="65" y="368"/>
                  <a:pt x="70" y="365"/>
                  <a:pt x="74" y="361"/>
                </a:cubicBezTo>
                <a:lnTo>
                  <a:pt x="252" y="183"/>
                </a:lnTo>
                <a:cubicBezTo>
                  <a:pt x="257" y="184"/>
                  <a:pt x="261" y="185"/>
                  <a:pt x="266" y="186"/>
                </a:cubicBezTo>
                <a:cubicBezTo>
                  <a:pt x="271" y="187"/>
                  <a:pt x="275" y="187"/>
                  <a:pt x="280" y="187"/>
                </a:cubicBezTo>
                <a:cubicBezTo>
                  <a:pt x="293" y="187"/>
                  <a:pt x="305" y="185"/>
                  <a:pt x="317" y="180"/>
                </a:cubicBezTo>
                <a:cubicBezTo>
                  <a:pt x="328" y="175"/>
                  <a:pt x="338" y="168"/>
                  <a:pt x="346" y="160"/>
                </a:cubicBezTo>
                <a:cubicBezTo>
                  <a:pt x="354" y="151"/>
                  <a:pt x="361" y="142"/>
                  <a:pt x="366" y="130"/>
                </a:cubicBezTo>
                <a:cubicBezTo>
                  <a:pt x="371" y="119"/>
                  <a:pt x="373" y="107"/>
                  <a:pt x="373" y="94"/>
                </a:cubicBezTo>
                <a:cubicBezTo>
                  <a:pt x="373" y="84"/>
                  <a:pt x="372" y="74"/>
                  <a:pt x="368" y="64"/>
                </a:cubicBezTo>
                <a:lnTo>
                  <a:pt x="293" y="139"/>
                </a:lnTo>
                <a:lnTo>
                  <a:pt x="235" y="80"/>
                </a:lnTo>
                <a:lnTo>
                  <a:pt x="310" y="5"/>
                </a:lnTo>
                <a:cubicBezTo>
                  <a:pt x="300" y="2"/>
                  <a:pt x="290" y="0"/>
                  <a:pt x="280" y="0"/>
                </a:cubicBezTo>
                <a:cubicBezTo>
                  <a:pt x="267" y="0"/>
                  <a:pt x="255" y="3"/>
                  <a:pt x="244" y="8"/>
                </a:cubicBezTo>
                <a:cubicBezTo>
                  <a:pt x="232" y="13"/>
                  <a:pt x="223" y="19"/>
                  <a:pt x="214" y="28"/>
                </a:cubicBezTo>
                <a:cubicBezTo>
                  <a:pt x="206" y="36"/>
                  <a:pt x="199" y="46"/>
                  <a:pt x="194" y="57"/>
                </a:cubicBezTo>
                <a:cubicBezTo>
                  <a:pt x="189" y="69"/>
                  <a:pt x="187" y="81"/>
                  <a:pt x="187" y="94"/>
                </a:cubicBezTo>
                <a:cubicBezTo>
                  <a:pt x="187" y="99"/>
                  <a:pt x="187" y="103"/>
                  <a:pt x="188" y="108"/>
                </a:cubicBezTo>
                <a:cubicBezTo>
                  <a:pt x="189" y="113"/>
                  <a:pt x="190" y="117"/>
                  <a:pt x="191" y="122"/>
                </a:cubicBezTo>
                <a:lnTo>
                  <a:pt x="13" y="300"/>
                </a:lnTo>
                <a:cubicBezTo>
                  <a:pt x="9" y="304"/>
                  <a:pt x="6" y="309"/>
                  <a:pt x="3" y="314"/>
                </a:cubicBezTo>
                <a:close/>
              </a:path>
            </a:pathLst>
          </a:custGeom>
          <a:solidFill>
            <a:schemeClr val="accent1"/>
          </a:solidFill>
          <a:ln w="0">
            <a:noFill/>
            <a:prstDash val="solid"/>
            <a:round/>
            <a:headEnd/>
            <a:tailEnd/>
          </a:ln>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grpSp>
        <p:nvGrpSpPr>
          <p:cNvPr id="11" name="Connected icon">
            <a:extLst>
              <a:ext uri="{FF2B5EF4-FFF2-40B4-BE49-F238E27FC236}">
                <a16:creationId xmlns:a16="http://schemas.microsoft.com/office/drawing/2014/main" id="{DDDFC781-694B-4202-95FA-1CCE97F48CC5}"/>
              </a:ext>
              <a:ext uri="{C183D7F6-B498-43B3-948B-1728B52AA6E4}">
                <adec:decorative xmlns:adec="http://schemas.microsoft.com/office/drawing/2017/decorative" val="1"/>
              </a:ext>
            </a:extLst>
          </p:cNvPr>
          <p:cNvGrpSpPr/>
          <p:nvPr/>
        </p:nvGrpSpPr>
        <p:grpSpPr>
          <a:xfrm>
            <a:off x="5018962" y="5011078"/>
            <a:ext cx="361201" cy="361199"/>
            <a:chOff x="4958085" y="4833806"/>
            <a:chExt cx="610891" cy="610890"/>
          </a:xfrm>
        </p:grpSpPr>
        <p:sp>
          <p:nvSpPr>
            <p:cNvPr id="155" name="Freeform 1133">
              <a:extLst>
                <a:ext uri="{FF2B5EF4-FFF2-40B4-BE49-F238E27FC236}">
                  <a16:creationId xmlns:a16="http://schemas.microsoft.com/office/drawing/2014/main" id="{1F700F06-782F-450E-98DB-305E97BC6E58}"/>
                </a:ext>
              </a:extLst>
            </p:cNvPr>
            <p:cNvSpPr>
              <a:spLocks noEditPoints="1"/>
            </p:cNvSpPr>
            <p:nvPr/>
          </p:nvSpPr>
          <p:spPr bwMode="auto">
            <a:xfrm>
              <a:off x="4994020" y="4875727"/>
              <a:ext cx="533033" cy="533033"/>
            </a:xfrm>
            <a:custGeom>
              <a:avLst/>
              <a:gdLst>
                <a:gd name="T0" fmla="*/ 89 w 89"/>
                <a:gd name="T1" fmla="*/ 16 h 89"/>
                <a:gd name="T2" fmla="*/ 87 w 89"/>
                <a:gd name="T3" fmla="*/ 12 h 89"/>
                <a:gd name="T4" fmla="*/ 45 w 89"/>
                <a:gd name="T5" fmla="*/ 0 h 89"/>
                <a:gd name="T6" fmla="*/ 44 w 89"/>
                <a:gd name="T7" fmla="*/ 0 h 89"/>
                <a:gd name="T8" fmla="*/ 2 w 89"/>
                <a:gd name="T9" fmla="*/ 12 h 89"/>
                <a:gd name="T10" fmla="*/ 0 w 89"/>
                <a:gd name="T11" fmla="*/ 16 h 89"/>
                <a:gd name="T12" fmla="*/ 0 w 89"/>
                <a:gd name="T13" fmla="*/ 73 h 89"/>
                <a:gd name="T14" fmla="*/ 2 w 89"/>
                <a:gd name="T15" fmla="*/ 76 h 89"/>
                <a:gd name="T16" fmla="*/ 44 w 89"/>
                <a:gd name="T17" fmla="*/ 89 h 89"/>
                <a:gd name="T18" fmla="*/ 45 w 89"/>
                <a:gd name="T19" fmla="*/ 89 h 89"/>
                <a:gd name="T20" fmla="*/ 87 w 89"/>
                <a:gd name="T21" fmla="*/ 76 h 89"/>
                <a:gd name="T22" fmla="*/ 89 w 89"/>
                <a:gd name="T23" fmla="*/ 73 h 89"/>
                <a:gd name="T24" fmla="*/ 89 w 89"/>
                <a:gd name="T25" fmla="*/ 16 h 89"/>
                <a:gd name="T26" fmla="*/ 41 w 89"/>
                <a:gd name="T27" fmla="*/ 38 h 89"/>
                <a:gd name="T28" fmla="*/ 10 w 89"/>
                <a:gd name="T29" fmla="*/ 16 h 89"/>
                <a:gd name="T30" fmla="*/ 41 w 89"/>
                <a:gd name="T31" fmla="*/ 7 h 89"/>
                <a:gd name="T32" fmla="*/ 41 w 89"/>
                <a:gd name="T33" fmla="*/ 38 h 89"/>
                <a:gd name="T34" fmla="*/ 48 w 89"/>
                <a:gd name="T35" fmla="*/ 7 h 89"/>
                <a:gd name="T36" fmla="*/ 79 w 89"/>
                <a:gd name="T37" fmla="*/ 16 h 89"/>
                <a:gd name="T38" fmla="*/ 48 w 89"/>
                <a:gd name="T39" fmla="*/ 38 h 89"/>
                <a:gd name="T40" fmla="*/ 48 w 89"/>
                <a:gd name="T41" fmla="*/ 7 h 89"/>
                <a:gd name="T42" fmla="*/ 39 w 89"/>
                <a:gd name="T43" fmla="*/ 44 h 89"/>
                <a:gd name="T44" fmla="*/ 6 w 89"/>
                <a:gd name="T45" fmla="*/ 66 h 89"/>
                <a:gd name="T46" fmla="*/ 6 w 89"/>
                <a:gd name="T47" fmla="*/ 22 h 89"/>
                <a:gd name="T48" fmla="*/ 39 w 89"/>
                <a:gd name="T49" fmla="*/ 44 h 89"/>
                <a:gd name="T50" fmla="*/ 41 w 89"/>
                <a:gd name="T51" fmla="*/ 50 h 89"/>
                <a:gd name="T52" fmla="*/ 41 w 89"/>
                <a:gd name="T53" fmla="*/ 81 h 89"/>
                <a:gd name="T54" fmla="*/ 10 w 89"/>
                <a:gd name="T55" fmla="*/ 72 h 89"/>
                <a:gd name="T56" fmla="*/ 41 w 89"/>
                <a:gd name="T57" fmla="*/ 50 h 89"/>
                <a:gd name="T58" fmla="*/ 48 w 89"/>
                <a:gd name="T59" fmla="*/ 50 h 89"/>
                <a:gd name="T60" fmla="*/ 79 w 89"/>
                <a:gd name="T61" fmla="*/ 72 h 89"/>
                <a:gd name="T62" fmla="*/ 48 w 89"/>
                <a:gd name="T63" fmla="*/ 81 h 89"/>
                <a:gd name="T64" fmla="*/ 48 w 89"/>
                <a:gd name="T65" fmla="*/ 50 h 89"/>
                <a:gd name="T66" fmla="*/ 50 w 89"/>
                <a:gd name="T67" fmla="*/ 44 h 89"/>
                <a:gd name="T68" fmla="*/ 83 w 89"/>
                <a:gd name="T69" fmla="*/ 22 h 89"/>
                <a:gd name="T70" fmla="*/ 83 w 89"/>
                <a:gd name="T71" fmla="*/ 66 h 89"/>
                <a:gd name="T72" fmla="*/ 50 w 89"/>
                <a:gd name="T73"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 h="89">
                  <a:moveTo>
                    <a:pt x="89" y="16"/>
                  </a:moveTo>
                  <a:lnTo>
                    <a:pt x="87" y="12"/>
                  </a:lnTo>
                  <a:lnTo>
                    <a:pt x="45" y="0"/>
                  </a:lnTo>
                  <a:lnTo>
                    <a:pt x="44" y="0"/>
                  </a:lnTo>
                  <a:lnTo>
                    <a:pt x="2" y="12"/>
                  </a:lnTo>
                  <a:lnTo>
                    <a:pt x="0" y="16"/>
                  </a:lnTo>
                  <a:lnTo>
                    <a:pt x="0" y="73"/>
                  </a:lnTo>
                  <a:lnTo>
                    <a:pt x="2" y="76"/>
                  </a:lnTo>
                  <a:lnTo>
                    <a:pt x="44" y="89"/>
                  </a:lnTo>
                  <a:lnTo>
                    <a:pt x="45" y="89"/>
                  </a:lnTo>
                  <a:lnTo>
                    <a:pt x="87" y="76"/>
                  </a:lnTo>
                  <a:lnTo>
                    <a:pt x="89" y="73"/>
                  </a:lnTo>
                  <a:lnTo>
                    <a:pt x="89" y="16"/>
                  </a:lnTo>
                  <a:close/>
                  <a:moveTo>
                    <a:pt x="41" y="38"/>
                  </a:moveTo>
                  <a:lnTo>
                    <a:pt x="10" y="16"/>
                  </a:lnTo>
                  <a:lnTo>
                    <a:pt x="41" y="7"/>
                  </a:lnTo>
                  <a:lnTo>
                    <a:pt x="41" y="38"/>
                  </a:lnTo>
                  <a:close/>
                  <a:moveTo>
                    <a:pt x="48" y="7"/>
                  </a:moveTo>
                  <a:lnTo>
                    <a:pt x="79" y="16"/>
                  </a:lnTo>
                  <a:lnTo>
                    <a:pt x="48" y="38"/>
                  </a:lnTo>
                  <a:lnTo>
                    <a:pt x="48" y="7"/>
                  </a:lnTo>
                  <a:close/>
                  <a:moveTo>
                    <a:pt x="39" y="44"/>
                  </a:moveTo>
                  <a:lnTo>
                    <a:pt x="6" y="66"/>
                  </a:lnTo>
                  <a:lnTo>
                    <a:pt x="6" y="22"/>
                  </a:lnTo>
                  <a:lnTo>
                    <a:pt x="39" y="44"/>
                  </a:lnTo>
                  <a:close/>
                  <a:moveTo>
                    <a:pt x="41" y="50"/>
                  </a:moveTo>
                  <a:lnTo>
                    <a:pt x="41" y="81"/>
                  </a:lnTo>
                  <a:lnTo>
                    <a:pt x="10" y="72"/>
                  </a:lnTo>
                  <a:lnTo>
                    <a:pt x="41" y="50"/>
                  </a:lnTo>
                  <a:close/>
                  <a:moveTo>
                    <a:pt x="48" y="50"/>
                  </a:moveTo>
                  <a:lnTo>
                    <a:pt x="79" y="72"/>
                  </a:lnTo>
                  <a:lnTo>
                    <a:pt x="48" y="81"/>
                  </a:lnTo>
                  <a:lnTo>
                    <a:pt x="48" y="50"/>
                  </a:lnTo>
                  <a:close/>
                  <a:moveTo>
                    <a:pt x="50" y="44"/>
                  </a:moveTo>
                  <a:lnTo>
                    <a:pt x="83" y="22"/>
                  </a:lnTo>
                  <a:lnTo>
                    <a:pt x="83" y="66"/>
                  </a:lnTo>
                  <a:lnTo>
                    <a:pt x="5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56" name="Oval 1134">
              <a:extLst>
                <a:ext uri="{FF2B5EF4-FFF2-40B4-BE49-F238E27FC236}">
                  <a16:creationId xmlns:a16="http://schemas.microsoft.com/office/drawing/2014/main" id="{943BF9E8-C551-4E35-8F1D-213A1907B6C2}"/>
                </a:ext>
              </a:extLst>
            </p:cNvPr>
            <p:cNvSpPr>
              <a:spLocks noChangeArrowheads="1"/>
            </p:cNvSpPr>
            <p:nvPr/>
          </p:nvSpPr>
          <p:spPr bwMode="auto">
            <a:xfrm>
              <a:off x="5449193" y="4911663"/>
              <a:ext cx="119783" cy="1137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57" name="Oval 1135">
              <a:extLst>
                <a:ext uri="{FF2B5EF4-FFF2-40B4-BE49-F238E27FC236}">
                  <a16:creationId xmlns:a16="http://schemas.microsoft.com/office/drawing/2014/main" id="{A8D560B9-0AB2-453B-A7BD-B36A013FFF28}"/>
                </a:ext>
              </a:extLst>
            </p:cNvPr>
            <p:cNvSpPr>
              <a:spLocks noChangeArrowheads="1"/>
            </p:cNvSpPr>
            <p:nvPr/>
          </p:nvSpPr>
          <p:spPr bwMode="auto">
            <a:xfrm>
              <a:off x="5449193" y="5253045"/>
              <a:ext cx="119783" cy="1137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58" name="Oval 1136">
              <a:extLst>
                <a:ext uri="{FF2B5EF4-FFF2-40B4-BE49-F238E27FC236}">
                  <a16:creationId xmlns:a16="http://schemas.microsoft.com/office/drawing/2014/main" id="{D9EE652F-D4B1-46DE-B02F-3E02720001DF}"/>
                </a:ext>
              </a:extLst>
            </p:cNvPr>
            <p:cNvSpPr>
              <a:spLocks noChangeArrowheads="1"/>
            </p:cNvSpPr>
            <p:nvPr/>
          </p:nvSpPr>
          <p:spPr bwMode="auto">
            <a:xfrm>
              <a:off x="4958085" y="4911663"/>
              <a:ext cx="113796" cy="1137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59" name="Oval 1137">
              <a:extLst>
                <a:ext uri="{FF2B5EF4-FFF2-40B4-BE49-F238E27FC236}">
                  <a16:creationId xmlns:a16="http://schemas.microsoft.com/office/drawing/2014/main" id="{18DD07BA-5424-419F-B004-45275C7CB242}"/>
                </a:ext>
              </a:extLst>
            </p:cNvPr>
            <p:cNvSpPr>
              <a:spLocks noChangeArrowheads="1"/>
            </p:cNvSpPr>
            <p:nvPr/>
          </p:nvSpPr>
          <p:spPr bwMode="auto">
            <a:xfrm>
              <a:off x="5203641" y="5085350"/>
              <a:ext cx="113796" cy="1137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60" name="Oval 1138">
              <a:extLst>
                <a:ext uri="{FF2B5EF4-FFF2-40B4-BE49-F238E27FC236}">
                  <a16:creationId xmlns:a16="http://schemas.microsoft.com/office/drawing/2014/main" id="{C98C6F5E-38EC-46AE-BBDE-E95F651DE117}"/>
                </a:ext>
              </a:extLst>
            </p:cNvPr>
            <p:cNvSpPr>
              <a:spLocks noChangeArrowheads="1"/>
            </p:cNvSpPr>
            <p:nvPr/>
          </p:nvSpPr>
          <p:spPr bwMode="auto">
            <a:xfrm>
              <a:off x="4958085" y="5253045"/>
              <a:ext cx="113796" cy="1137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61" name="Oval 1139">
              <a:extLst>
                <a:ext uri="{FF2B5EF4-FFF2-40B4-BE49-F238E27FC236}">
                  <a16:creationId xmlns:a16="http://schemas.microsoft.com/office/drawing/2014/main" id="{2E669927-D1D1-4785-B66D-A4A0B98C4035}"/>
                </a:ext>
              </a:extLst>
            </p:cNvPr>
            <p:cNvSpPr>
              <a:spLocks noChangeArrowheads="1"/>
            </p:cNvSpPr>
            <p:nvPr/>
          </p:nvSpPr>
          <p:spPr bwMode="auto">
            <a:xfrm>
              <a:off x="5203641" y="4833806"/>
              <a:ext cx="113796" cy="1137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
          <p:nvSpPr>
            <p:cNvPr id="162" name="Oval 1140">
              <a:extLst>
                <a:ext uri="{FF2B5EF4-FFF2-40B4-BE49-F238E27FC236}">
                  <a16:creationId xmlns:a16="http://schemas.microsoft.com/office/drawing/2014/main" id="{7DD3E55D-2848-404D-91EC-08EA66A19AE6}"/>
                </a:ext>
              </a:extLst>
            </p:cNvPr>
            <p:cNvSpPr>
              <a:spLocks noChangeArrowheads="1"/>
            </p:cNvSpPr>
            <p:nvPr/>
          </p:nvSpPr>
          <p:spPr bwMode="auto">
            <a:xfrm>
              <a:off x="5203641" y="5330900"/>
              <a:ext cx="113796" cy="1137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grpSp>
      <p:sp>
        <p:nvSpPr>
          <p:cNvPr id="78" name="Right arrow icon">
            <a:extLst>
              <a:ext uri="{FF2B5EF4-FFF2-40B4-BE49-F238E27FC236}">
                <a16:creationId xmlns:a16="http://schemas.microsoft.com/office/drawing/2014/main" id="{6ADF414B-2030-4013-847B-FBECD9CF8C9C}"/>
              </a:ext>
              <a:ext uri="{C183D7F6-B498-43B3-948B-1728B52AA6E4}">
                <adec:decorative xmlns:adec="http://schemas.microsoft.com/office/drawing/2017/decorative" val="1"/>
              </a:ext>
            </a:extLst>
          </p:cNvPr>
          <p:cNvSpPr>
            <a:spLocks/>
          </p:cNvSpPr>
          <p:nvPr/>
        </p:nvSpPr>
        <p:spPr bwMode="auto">
          <a:xfrm rot="16200000">
            <a:off x="4985942" y="5868968"/>
            <a:ext cx="423701" cy="457200"/>
          </a:xfrm>
          <a:custGeom>
            <a:avLst/>
            <a:gdLst>
              <a:gd name="T0" fmla="*/ 0 w 235"/>
              <a:gd name="T1" fmla="*/ 144 h 262"/>
              <a:gd name="T2" fmla="*/ 0 w 235"/>
              <a:gd name="T3" fmla="*/ 144 h 262"/>
              <a:gd name="T4" fmla="*/ 118 w 235"/>
              <a:gd name="T5" fmla="*/ 262 h 262"/>
              <a:gd name="T6" fmla="*/ 235 w 235"/>
              <a:gd name="T7" fmla="*/ 145 h 262"/>
              <a:gd name="T8" fmla="*/ 217 w 235"/>
              <a:gd name="T9" fmla="*/ 127 h 262"/>
              <a:gd name="T10" fmla="*/ 131 w 235"/>
              <a:gd name="T11" fmla="*/ 212 h 262"/>
              <a:gd name="T12" fmla="*/ 131 w 235"/>
              <a:gd name="T13" fmla="*/ 0 h 262"/>
              <a:gd name="T14" fmla="*/ 105 w 235"/>
              <a:gd name="T15" fmla="*/ 0 h 262"/>
              <a:gd name="T16" fmla="*/ 105 w 235"/>
              <a:gd name="T17" fmla="*/ 212 h 262"/>
              <a:gd name="T18" fmla="*/ 19 w 235"/>
              <a:gd name="T19" fmla="*/ 125 h 262"/>
              <a:gd name="T20" fmla="*/ 0 w 235"/>
              <a:gd name="T21" fmla="*/ 14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262">
                <a:moveTo>
                  <a:pt x="0" y="144"/>
                </a:moveTo>
                <a:lnTo>
                  <a:pt x="0" y="144"/>
                </a:lnTo>
                <a:lnTo>
                  <a:pt x="118" y="262"/>
                </a:lnTo>
                <a:lnTo>
                  <a:pt x="235" y="145"/>
                </a:lnTo>
                <a:lnTo>
                  <a:pt x="217" y="127"/>
                </a:lnTo>
                <a:lnTo>
                  <a:pt x="131" y="212"/>
                </a:lnTo>
                <a:lnTo>
                  <a:pt x="131" y="0"/>
                </a:lnTo>
                <a:lnTo>
                  <a:pt x="105" y="0"/>
                </a:lnTo>
                <a:lnTo>
                  <a:pt x="105" y="212"/>
                </a:lnTo>
                <a:lnTo>
                  <a:pt x="19" y="125"/>
                </a:lnTo>
                <a:lnTo>
                  <a:pt x="0" y="144"/>
                </a:lnTo>
                <a:close/>
              </a:path>
            </a:pathLst>
          </a:custGeom>
          <a:solidFill>
            <a:schemeClr val="accent1"/>
          </a:solidFill>
          <a:ln w="0">
            <a:noFill/>
            <a:prstDash val="solid"/>
            <a:round/>
            <a:headEnd/>
            <a:tailEnd/>
          </a:ln>
        </p:spPr>
        <p:txBody>
          <a:bodyPr vert="horz" wrap="square" lIns="109728" tIns="54864" rIns="109728" bIns="5486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C3C41"/>
              </a:solidFill>
              <a:effectLst/>
              <a:uLnTx/>
              <a:uFillTx/>
              <a:latin typeface="Segoe UI"/>
              <a:ea typeface="+mn-ea"/>
              <a:cs typeface="+mn-cs"/>
            </a:endParaRPr>
          </a:p>
        </p:txBody>
      </p:sp>
    </p:spTree>
    <p:extLst>
      <p:ext uri="{BB962C8B-B14F-4D97-AF65-F5344CB8AC3E}">
        <p14:creationId xmlns:p14="http://schemas.microsoft.com/office/powerpoint/2010/main" val="263682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4.potx" id="{F8F49DAB-493D-4F75-A0D1-F71F195D3E66}" vid="{9DB34945-6D52-439B-845E-B1CB34CFA3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Words>
  <Application>Microsoft Office PowerPoint</Application>
  <PresentationFormat>Breitbild</PresentationFormat>
  <Paragraphs>27</Paragraphs>
  <Slides>1</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Arial</vt:lpstr>
      <vt:lpstr>Calibri</vt:lpstr>
      <vt:lpstr>Consolas</vt:lpstr>
      <vt:lpstr>Segoe UI</vt:lpstr>
      <vt:lpstr>Segoe UI Semibold</vt:lpstr>
      <vt:lpstr>Wingdings</vt:lpstr>
      <vt:lpstr>2_White Template</vt:lpstr>
      <vt:lpstr>Co-sell ready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Co-sell ready solutions</dc:title>
  <dc:creator>Silja Weese</dc:creator>
  <cp:lastModifiedBy>Silja Weese</cp:lastModifiedBy>
  <cp:revision>1</cp:revision>
  <dcterms:created xsi:type="dcterms:W3CDTF">2020-04-12T17:24:05Z</dcterms:created>
  <dcterms:modified xsi:type="dcterms:W3CDTF">2020-04-12T17:24:33Z</dcterms:modified>
</cp:coreProperties>
</file>