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2" r:id="rId4"/>
    <p:sldId id="261" r:id="rId5"/>
    <p:sldId id="264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68" r:id="rId14"/>
    <p:sldId id="272" r:id="rId15"/>
    <p:sldId id="273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05EB"/>
    <a:srgbClr val="1505E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4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520F2-A50A-424A-AA7F-2BB3610F198D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CD8EA-0326-4FC0-88A9-5F7E9EBBE35C}"/>
              </a:ext>
            </a:extLst>
          </p:cNvPr>
          <p:cNvSpPr txBox="1"/>
          <p:nvPr/>
        </p:nvSpPr>
        <p:spPr>
          <a:xfrm>
            <a:off x="1933731" y="1858780"/>
            <a:ext cx="875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			</a:t>
            </a:r>
          </a:p>
          <a:p>
            <a:r>
              <a:rPr lang="en-US" sz="3200" dirty="0"/>
              <a:t>					DWH – Core Concepts</a:t>
            </a:r>
          </a:p>
        </p:txBody>
      </p:sp>
    </p:spTree>
    <p:extLst>
      <p:ext uri="{BB962C8B-B14F-4D97-AF65-F5344CB8AC3E}">
        <p14:creationId xmlns:p14="http://schemas.microsoft.com/office/powerpoint/2010/main" val="199305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CD1D0E-C852-4B1D-8DEA-F5ADC48339D7}"/>
              </a:ext>
            </a:extLst>
          </p:cNvPr>
          <p:cNvSpPr txBox="1"/>
          <p:nvPr/>
        </p:nvSpPr>
        <p:spPr>
          <a:xfrm>
            <a:off x="2011680" y="239151"/>
            <a:ext cx="7230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Typical Dimensional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CCAE1-4FD1-422E-B946-5E39F844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8" y="1099977"/>
            <a:ext cx="6935372" cy="420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8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44D08D-EDB4-44F1-99E1-E5BA6FCAD90A}"/>
              </a:ext>
            </a:extLst>
          </p:cNvPr>
          <p:cNvSpPr txBox="1"/>
          <p:nvPr/>
        </p:nvSpPr>
        <p:spPr>
          <a:xfrm>
            <a:off x="407963" y="267286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Star Schema</a:t>
            </a:r>
          </a:p>
          <a:p>
            <a:r>
              <a:rPr lang="en-US" sz="3200" dirty="0"/>
              <a:t>1. Dimension directly connects to fact.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403DC-FC31-46BF-907A-FD0D14E2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477" y="1344504"/>
            <a:ext cx="5917003" cy="45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5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7010E-28EF-49DE-A668-236D39442A9A}"/>
              </a:ext>
            </a:extLst>
          </p:cNvPr>
          <p:cNvSpPr txBox="1"/>
          <p:nvPr/>
        </p:nvSpPr>
        <p:spPr>
          <a:xfrm>
            <a:off x="647114" y="281354"/>
            <a:ext cx="101568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Snow Flake Schema: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Normalized Dimension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Intermediate Dimension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D543E-00F5-42F2-9631-0F46C1FB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343" y="278891"/>
            <a:ext cx="6309331" cy="42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1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BF9C5-1281-4E94-9FE7-2A70B5FD1194}"/>
              </a:ext>
            </a:extLst>
          </p:cNvPr>
          <p:cNvSpPr txBox="1"/>
          <p:nvPr/>
        </p:nvSpPr>
        <p:spPr>
          <a:xfrm>
            <a:off x="1603717" y="1505243"/>
            <a:ext cx="7877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Star Schema</a:t>
            </a:r>
          </a:p>
          <a:p>
            <a:r>
              <a:rPr lang="en-US" sz="3200" dirty="0"/>
              <a:t>Snow flake SQL , Report Examples</a:t>
            </a:r>
          </a:p>
        </p:txBody>
      </p:sp>
    </p:spTree>
    <p:extLst>
      <p:ext uri="{BB962C8B-B14F-4D97-AF65-F5344CB8AC3E}">
        <p14:creationId xmlns:p14="http://schemas.microsoft.com/office/powerpoint/2010/main" val="350727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60C55-9546-4555-938A-F75147C865FE}"/>
              </a:ext>
            </a:extLst>
          </p:cNvPr>
          <p:cNvSpPr txBox="1"/>
          <p:nvPr/>
        </p:nvSpPr>
        <p:spPr>
          <a:xfrm>
            <a:off x="506437" y="520505"/>
            <a:ext cx="107336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Other DWH Concepts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Surrogate Keys</a:t>
            </a:r>
          </a:p>
          <a:p>
            <a:pPr marL="514350" indent="-514350">
              <a:buAutoNum type="arabicPeriod"/>
            </a:pPr>
            <a:r>
              <a:rPr lang="en-US" sz="3200" dirty="0"/>
              <a:t>Shared Dims</a:t>
            </a:r>
          </a:p>
          <a:p>
            <a:pPr marL="514350" indent="-514350">
              <a:buAutoNum type="arabicPeriod"/>
            </a:pPr>
            <a:r>
              <a:rPr lang="en-US" sz="3200" dirty="0"/>
              <a:t>Degenerate Dims</a:t>
            </a:r>
          </a:p>
          <a:p>
            <a:pPr marL="514350" indent="-514350">
              <a:buAutoNum type="arabicPeriod"/>
            </a:pPr>
            <a:r>
              <a:rPr lang="en-US" sz="3200" dirty="0"/>
              <a:t>Junk Dims</a:t>
            </a:r>
          </a:p>
          <a:p>
            <a:pPr marL="514350" indent="-514350">
              <a:buAutoNum type="arabicPeriod"/>
            </a:pPr>
            <a:r>
              <a:rPr lang="en-US" sz="3200" dirty="0"/>
              <a:t>Hierarchies - types</a:t>
            </a:r>
          </a:p>
        </p:txBody>
      </p:sp>
    </p:spTree>
    <p:extLst>
      <p:ext uri="{BB962C8B-B14F-4D97-AF65-F5344CB8AC3E}">
        <p14:creationId xmlns:p14="http://schemas.microsoft.com/office/powerpoint/2010/main" val="71405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4E163-0770-4A57-B17A-41DCA1CEC1DE}"/>
              </a:ext>
            </a:extLst>
          </p:cNvPr>
          <p:cNvSpPr txBox="1"/>
          <p:nvPr/>
        </p:nvSpPr>
        <p:spPr>
          <a:xfrm>
            <a:off x="1786597" y="1631852"/>
            <a:ext cx="69916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References:</a:t>
            </a:r>
          </a:p>
          <a:p>
            <a:endParaRPr lang="en-US" sz="3200" dirty="0"/>
          </a:p>
          <a:p>
            <a:r>
              <a:rPr lang="en-US" sz="3200" dirty="0"/>
              <a:t>The Data Warehouse Toolkit, 3rd Edition.pdf</a:t>
            </a:r>
          </a:p>
        </p:txBody>
      </p:sp>
    </p:spTree>
    <p:extLst>
      <p:ext uri="{BB962C8B-B14F-4D97-AF65-F5344CB8AC3E}">
        <p14:creationId xmlns:p14="http://schemas.microsoft.com/office/powerpoint/2010/main" val="349584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4E163-0770-4A57-B17A-41DCA1CEC1DE}"/>
              </a:ext>
            </a:extLst>
          </p:cNvPr>
          <p:cNvSpPr txBox="1"/>
          <p:nvPr/>
        </p:nvSpPr>
        <p:spPr>
          <a:xfrm>
            <a:off x="1786597" y="1631852"/>
            <a:ext cx="6991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Case Study 1 – Adventure Works</a:t>
            </a:r>
          </a:p>
          <a:p>
            <a:endParaRPr lang="en-US" sz="3200" dirty="0"/>
          </a:p>
          <a:p>
            <a:r>
              <a:rPr lang="en-US" sz="3200" dirty="0"/>
              <a:t>Case Study 2 – Your Example</a:t>
            </a:r>
          </a:p>
        </p:txBody>
      </p:sp>
    </p:spTree>
    <p:extLst>
      <p:ext uri="{BB962C8B-B14F-4D97-AF65-F5344CB8AC3E}">
        <p14:creationId xmlns:p14="http://schemas.microsoft.com/office/powerpoint/2010/main" val="175026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4E163-0770-4A57-B17A-41DCA1CEC1DE}"/>
              </a:ext>
            </a:extLst>
          </p:cNvPr>
          <p:cNvSpPr txBox="1"/>
          <p:nvPr/>
        </p:nvSpPr>
        <p:spPr>
          <a:xfrm>
            <a:off x="1786597" y="1631852"/>
            <a:ext cx="6991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Thanks You</a:t>
            </a:r>
          </a:p>
        </p:txBody>
      </p:sp>
    </p:spTree>
    <p:extLst>
      <p:ext uri="{BB962C8B-B14F-4D97-AF65-F5344CB8AC3E}">
        <p14:creationId xmlns:p14="http://schemas.microsoft.com/office/powerpoint/2010/main" val="365397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D1F24-9C5F-4C77-A91C-59DF9AD860BA}"/>
              </a:ext>
            </a:extLst>
          </p:cNvPr>
          <p:cNvSpPr txBox="1"/>
          <p:nvPr/>
        </p:nvSpPr>
        <p:spPr>
          <a:xfrm>
            <a:off x="801860" y="604910"/>
            <a:ext cx="56552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OLTP</a:t>
            </a:r>
          </a:p>
          <a:p>
            <a:endParaRPr lang="en-US" sz="2400" dirty="0"/>
          </a:p>
          <a:p>
            <a:r>
              <a:rPr lang="en-US" sz="2400" dirty="0"/>
              <a:t>1. Scenario – Day to Day operations</a:t>
            </a:r>
          </a:p>
          <a:p>
            <a:endParaRPr lang="en-US" sz="2400" dirty="0"/>
          </a:p>
          <a:p>
            <a:r>
              <a:rPr lang="en-US" sz="2400" dirty="0"/>
              <a:t>2. Users  - you and me</a:t>
            </a:r>
          </a:p>
          <a:p>
            <a:endParaRPr lang="en-US" sz="2400" dirty="0"/>
          </a:p>
          <a:p>
            <a:r>
              <a:rPr lang="en-US" sz="2400" dirty="0"/>
              <a:t>3. Operations – individual </a:t>
            </a:r>
          </a:p>
          <a:p>
            <a:r>
              <a:rPr lang="en-US" sz="2400" dirty="0"/>
              <a:t>transactions(Insert &amp; Update) &amp; technical representation</a:t>
            </a:r>
          </a:p>
          <a:p>
            <a:endParaRPr lang="en-US" sz="2400" dirty="0"/>
          </a:p>
          <a:p>
            <a:r>
              <a:rPr lang="en-US" sz="2400" dirty="0"/>
              <a:t>4. Design: Normalized Schema – why?</a:t>
            </a:r>
          </a:p>
          <a:p>
            <a:endParaRPr lang="en-US" sz="2400" dirty="0"/>
          </a:p>
          <a:p>
            <a:r>
              <a:rPr lang="en-US" sz="2400" dirty="0"/>
              <a:t>5. Example(Any Commercial Operations)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66592-09F6-4609-9FDD-01AEE18D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36" y="604910"/>
            <a:ext cx="5112683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8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D1F24-9C5F-4C77-A91C-59DF9AD860BA}"/>
              </a:ext>
            </a:extLst>
          </p:cNvPr>
          <p:cNvSpPr txBox="1"/>
          <p:nvPr/>
        </p:nvSpPr>
        <p:spPr>
          <a:xfrm>
            <a:off x="801860" y="604911"/>
            <a:ext cx="56692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OLAP</a:t>
            </a:r>
          </a:p>
          <a:p>
            <a:endParaRPr lang="en-US" sz="2400" dirty="0"/>
          </a:p>
          <a:p>
            <a:r>
              <a:rPr lang="en-US" sz="2400" dirty="0"/>
              <a:t>1. Scenario – Aggregating Day to Day operations periodically</a:t>
            </a:r>
          </a:p>
          <a:p>
            <a:endParaRPr lang="en-US" sz="2400" dirty="0"/>
          </a:p>
          <a:p>
            <a:r>
              <a:rPr lang="en-US" sz="2400" dirty="0"/>
              <a:t>2. Users  - Big Heads in  the company</a:t>
            </a:r>
          </a:p>
          <a:p>
            <a:endParaRPr lang="en-US" sz="2400" dirty="0"/>
          </a:p>
          <a:p>
            <a:r>
              <a:rPr lang="en-US" sz="2400" dirty="0"/>
              <a:t>3. Usage – Only  Read(99.99%), business representation</a:t>
            </a:r>
          </a:p>
          <a:p>
            <a:endParaRPr lang="en-US" sz="2400" dirty="0"/>
          </a:p>
          <a:p>
            <a:r>
              <a:rPr lang="en-US" sz="2400" dirty="0"/>
              <a:t>4. Design: De-Normalized Schema – Why?</a:t>
            </a:r>
          </a:p>
          <a:p>
            <a:endParaRPr lang="en-US" sz="2400" dirty="0"/>
          </a:p>
          <a:p>
            <a:r>
              <a:rPr lang="en-US" sz="2400" dirty="0"/>
              <a:t>5. Example(Any Commercial Operations)</a:t>
            </a:r>
          </a:p>
          <a:p>
            <a:endParaRPr lang="en-US" sz="2400" dirty="0"/>
          </a:p>
          <a:p>
            <a:r>
              <a:rPr lang="en-US" sz="2400" dirty="0"/>
              <a:t>6. Self Service BI(User Driven) -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BF32C-151E-4EAF-8403-1D621BC7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56" y="604909"/>
            <a:ext cx="5495925" cy="45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4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DEAA1F-359B-4861-80C9-FDD4E39CFA5F}"/>
              </a:ext>
            </a:extLst>
          </p:cNvPr>
          <p:cNvSpPr txBox="1"/>
          <p:nvPr/>
        </p:nvSpPr>
        <p:spPr>
          <a:xfrm>
            <a:off x="196948" y="309489"/>
            <a:ext cx="119950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								Buzz words – Terminology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Data warehouse – </a:t>
            </a:r>
          </a:p>
          <a:p>
            <a:pPr marL="2800350" lvl="5" indent="-514350">
              <a:buAutoNum type="arabicPeriod"/>
            </a:pPr>
            <a:r>
              <a:rPr lang="en-US" sz="3200" dirty="0"/>
              <a:t>Database only reading.</a:t>
            </a:r>
          </a:p>
          <a:p>
            <a:pPr marL="2800350" lvl="5" indent="-514350">
              <a:buAutoNum type="arabicPeriod"/>
            </a:pPr>
            <a:r>
              <a:rPr lang="en-US" sz="3200" dirty="0"/>
              <a:t>Multiple Subject areas</a:t>
            </a:r>
          </a:p>
          <a:p>
            <a:pPr lvl="5"/>
            <a:endParaRPr lang="en-US" sz="3200" dirty="0"/>
          </a:p>
          <a:p>
            <a:pPr lvl="5"/>
            <a:r>
              <a:rPr lang="en-US" sz="3200" dirty="0"/>
              <a:t>Ex: Multiple departments </a:t>
            </a:r>
          </a:p>
          <a:p>
            <a:pPr lvl="5"/>
            <a:endParaRPr lang="en-US" sz="3200" dirty="0"/>
          </a:p>
          <a:p>
            <a:pPr marL="3257550" lvl="6" indent="-514350">
              <a:buAutoNum type="arabicPeriod"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CB7C-031B-4226-A8A2-DA2938A9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838" y="309489"/>
            <a:ext cx="3465465" cy="2756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370301-9E20-407F-BDE6-4E68ADE97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586" y="3184163"/>
            <a:ext cx="3941528" cy="24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4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DEAA1F-359B-4861-80C9-FDD4E39CFA5F}"/>
              </a:ext>
            </a:extLst>
          </p:cNvPr>
          <p:cNvSpPr txBox="1"/>
          <p:nvPr/>
        </p:nvSpPr>
        <p:spPr>
          <a:xfrm>
            <a:off x="196948" y="309489"/>
            <a:ext cx="119950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								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Data Mart – </a:t>
            </a:r>
          </a:p>
          <a:p>
            <a:pPr marL="2800350" lvl="5" indent="-514350">
              <a:buAutoNum type="arabicPeriod"/>
            </a:pPr>
            <a:r>
              <a:rPr lang="en-US" sz="3200" dirty="0"/>
              <a:t>Specific Subject Area.</a:t>
            </a:r>
          </a:p>
          <a:p>
            <a:pPr marL="2800350" lvl="5" indent="-514350">
              <a:buAutoNum type="arabicPeriod"/>
            </a:pPr>
            <a:r>
              <a:rPr lang="en-US" sz="3200" dirty="0"/>
              <a:t>Subset of Data warehouse</a:t>
            </a:r>
          </a:p>
          <a:p>
            <a:pPr lvl="5"/>
            <a:endParaRPr lang="en-US" sz="3200" dirty="0"/>
          </a:p>
          <a:p>
            <a:pPr lvl="5"/>
            <a:r>
              <a:rPr lang="en-US" sz="3200" dirty="0"/>
              <a:t>Ex: Single departments </a:t>
            </a:r>
          </a:p>
          <a:p>
            <a:pPr lvl="5"/>
            <a:endParaRPr lang="en-US" sz="3200" dirty="0"/>
          </a:p>
          <a:p>
            <a:pPr marL="3257550" lvl="6" indent="-514350">
              <a:buAutoNum type="arabicPeriod"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00725-C3FA-4FBF-98A6-0714B2F9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917" y="1374970"/>
            <a:ext cx="3906883" cy="24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9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83743-0B62-4AB3-A39B-CAD9F1EDA240}"/>
              </a:ext>
            </a:extLst>
          </p:cNvPr>
          <p:cNvSpPr txBox="1"/>
          <p:nvPr/>
        </p:nvSpPr>
        <p:spPr>
          <a:xfrm>
            <a:off x="196949" y="211015"/>
            <a:ext cx="627419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Dimension(Attributes)</a:t>
            </a:r>
          </a:p>
          <a:p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Business Key Description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Analytical context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Who, What, Where, When and Why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Parent table(PK), Hundreds(thousands of records).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Without Dimension, no meaning to</a:t>
            </a:r>
          </a:p>
          <a:p>
            <a:r>
              <a:rPr lang="en-US" sz="2800" dirty="0"/>
              <a:t>     Measure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40FA1-FCE6-4C6C-89AC-85E80782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661" y="211015"/>
            <a:ext cx="1857637" cy="230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4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5B585-464C-477D-B774-87AB53803662}"/>
              </a:ext>
            </a:extLst>
          </p:cNvPr>
          <p:cNvSpPr txBox="1"/>
          <p:nvPr/>
        </p:nvSpPr>
        <p:spPr>
          <a:xfrm>
            <a:off x="379827" y="295421"/>
            <a:ext cx="1147923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								Fact Table(Measures)</a:t>
            </a:r>
          </a:p>
          <a:p>
            <a:pPr marL="514350" indent="-514350">
              <a:buAutoNum type="arabicPeriod"/>
            </a:pPr>
            <a:r>
              <a:rPr lang="en-US" sz="3200" dirty="0"/>
              <a:t>Business Measure(Sales Amount, Production Cost, Quantity….)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Combine fact and measure 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Child(FK, no PK) Table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Millions(Billions of records)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Will have multiple foreign Keys that</a:t>
            </a:r>
          </a:p>
          <a:p>
            <a:r>
              <a:rPr lang="en-US" sz="3200" dirty="0"/>
              <a:t>Connects  to different Dimensions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EC1CE-037E-4DAC-A283-1C688DB3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065" y="1570275"/>
            <a:ext cx="2162175" cy="41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48C553-C347-4642-BD0B-65BA345FE6AB}"/>
              </a:ext>
            </a:extLst>
          </p:cNvPr>
          <p:cNvSpPr txBox="1"/>
          <p:nvPr/>
        </p:nvSpPr>
        <p:spPr>
          <a:xfrm>
            <a:off x="196948" y="281354"/>
            <a:ext cx="117465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									Dimensional  Modeling</a:t>
            </a:r>
          </a:p>
          <a:p>
            <a:pPr marL="514350" indent="-514350">
              <a:buAutoNum type="arabicPeriod"/>
            </a:pPr>
            <a:r>
              <a:rPr lang="en-US" sz="3200" dirty="0"/>
              <a:t>Representation of business in-terms of Dims and Facts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Connects Dims and Facts to form a Dimensional Modeling.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Aggregates  large  data and responds quickly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r>
              <a:rPr lang="en-US" sz="3200" dirty="0"/>
              <a:t>4. Implement it  using Star Schema and Snow Flake Schema.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114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28C64-2814-4875-A4E8-ED3EE55A0120}"/>
              </a:ext>
            </a:extLst>
          </p:cNvPr>
          <p:cNvSpPr txBox="1"/>
          <p:nvPr/>
        </p:nvSpPr>
        <p:spPr>
          <a:xfrm>
            <a:off x="407963" y="675249"/>
            <a:ext cx="1124008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Advantages: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Easy way of data representation for Business.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Less physical joins(responds quickly).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Self Service BI 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r>
              <a:rPr lang="en-US" sz="3200" dirty="0"/>
              <a:t>Negatives: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Redundant data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369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373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ssss</dc:creator>
  <cp:lastModifiedBy>sss</cp:lastModifiedBy>
  <cp:revision>36</cp:revision>
  <dcterms:created xsi:type="dcterms:W3CDTF">2017-06-30T04:49:00Z</dcterms:created>
  <dcterms:modified xsi:type="dcterms:W3CDTF">2019-01-01T05:21:15Z</dcterms:modified>
</cp:coreProperties>
</file>