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1" r:id="rId4"/>
    <p:sldId id="260" r:id="rId5"/>
    <p:sldId id="267" r:id="rId6"/>
    <p:sldId id="268" r:id="rId7"/>
    <p:sldId id="269" r:id="rId8"/>
    <p:sldId id="270" r:id="rId9"/>
    <p:sldId id="271" r:id="rId10"/>
    <p:sldId id="272" r:id="rId11"/>
    <p:sldId id="273" r:id="rId12"/>
    <p:sldId id="275" r:id="rId13"/>
    <p:sldId id="274" r:id="rId14"/>
    <p:sldId id="259" r:id="rId15"/>
    <p:sldId id="263" r:id="rId16"/>
    <p:sldId id="264" r:id="rId17"/>
    <p:sldId id="26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0005EB"/>
    <a:srgbClr val="1505EB"/>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autoAdjust="0"/>
    <p:restoredTop sz="94660"/>
  </p:normalViewPr>
  <p:slideViewPr>
    <p:cSldViewPr snapToGrid="0">
      <p:cViewPr varScale="1">
        <p:scale>
          <a:sx n="68" d="100"/>
          <a:sy n="68" d="100"/>
        </p:scale>
        <p:origin x="8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0520F2-A50A-424A-AA7F-2BB3610F198D}"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B04A-1153-4C90-92A2-9F0B3DB363E2}" type="slidenum">
              <a:rPr lang="en-US" smtClean="0"/>
              <a:t>‹#›</a:t>
            </a:fld>
            <a:endParaRPr lang="en-US"/>
          </a:p>
        </p:txBody>
      </p:sp>
    </p:spTree>
    <p:extLst>
      <p:ext uri="{BB962C8B-B14F-4D97-AF65-F5344CB8AC3E}">
        <p14:creationId xmlns:p14="http://schemas.microsoft.com/office/powerpoint/2010/main" val="10216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0520F2-A50A-424A-AA7F-2BB3610F198D}"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B04A-1153-4C90-92A2-9F0B3DB363E2}" type="slidenum">
              <a:rPr lang="en-US" smtClean="0"/>
              <a:t>‹#›</a:t>
            </a:fld>
            <a:endParaRPr lang="en-US"/>
          </a:p>
        </p:txBody>
      </p:sp>
    </p:spTree>
    <p:extLst>
      <p:ext uri="{BB962C8B-B14F-4D97-AF65-F5344CB8AC3E}">
        <p14:creationId xmlns:p14="http://schemas.microsoft.com/office/powerpoint/2010/main" val="208148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0520F2-A50A-424A-AA7F-2BB3610F198D}"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B04A-1153-4C90-92A2-9F0B3DB363E2}" type="slidenum">
              <a:rPr lang="en-US" smtClean="0"/>
              <a:t>‹#›</a:t>
            </a:fld>
            <a:endParaRPr lang="en-US"/>
          </a:p>
        </p:txBody>
      </p:sp>
    </p:spTree>
    <p:extLst>
      <p:ext uri="{BB962C8B-B14F-4D97-AF65-F5344CB8AC3E}">
        <p14:creationId xmlns:p14="http://schemas.microsoft.com/office/powerpoint/2010/main" val="244145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0520F2-A50A-424A-AA7F-2BB3610F198D}"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B04A-1153-4C90-92A2-9F0B3DB363E2}" type="slidenum">
              <a:rPr lang="en-US" smtClean="0"/>
              <a:t>‹#›</a:t>
            </a:fld>
            <a:endParaRPr lang="en-US"/>
          </a:p>
        </p:txBody>
      </p:sp>
    </p:spTree>
    <p:extLst>
      <p:ext uri="{BB962C8B-B14F-4D97-AF65-F5344CB8AC3E}">
        <p14:creationId xmlns:p14="http://schemas.microsoft.com/office/powerpoint/2010/main" val="1943395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0520F2-A50A-424A-AA7F-2BB3610F198D}"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B04A-1153-4C90-92A2-9F0B3DB363E2}" type="slidenum">
              <a:rPr lang="en-US" smtClean="0"/>
              <a:t>‹#›</a:t>
            </a:fld>
            <a:endParaRPr lang="en-US"/>
          </a:p>
        </p:txBody>
      </p:sp>
    </p:spTree>
    <p:extLst>
      <p:ext uri="{BB962C8B-B14F-4D97-AF65-F5344CB8AC3E}">
        <p14:creationId xmlns:p14="http://schemas.microsoft.com/office/powerpoint/2010/main" val="36137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0520F2-A50A-424A-AA7F-2BB3610F198D}"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0B04A-1153-4C90-92A2-9F0B3DB363E2}" type="slidenum">
              <a:rPr lang="en-US" smtClean="0"/>
              <a:t>‹#›</a:t>
            </a:fld>
            <a:endParaRPr lang="en-US"/>
          </a:p>
        </p:txBody>
      </p:sp>
    </p:spTree>
    <p:extLst>
      <p:ext uri="{BB962C8B-B14F-4D97-AF65-F5344CB8AC3E}">
        <p14:creationId xmlns:p14="http://schemas.microsoft.com/office/powerpoint/2010/main" val="2851119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0520F2-A50A-424A-AA7F-2BB3610F198D}" type="datetimeFigureOut">
              <a:rPr lang="en-US" smtClean="0"/>
              <a:t>9/20/2017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D0B04A-1153-4C90-92A2-9F0B3DB363E2}" type="slidenum">
              <a:rPr lang="en-US" smtClean="0"/>
              <a:t>‹#›</a:t>
            </a:fld>
            <a:endParaRPr lang="en-US"/>
          </a:p>
        </p:txBody>
      </p:sp>
    </p:spTree>
    <p:extLst>
      <p:ext uri="{BB962C8B-B14F-4D97-AF65-F5344CB8AC3E}">
        <p14:creationId xmlns:p14="http://schemas.microsoft.com/office/powerpoint/2010/main" val="64429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0520F2-A50A-424A-AA7F-2BB3610F198D}" type="datetimeFigureOut">
              <a:rPr lang="en-US" smtClean="0"/>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D0B04A-1153-4C90-92A2-9F0B3DB363E2}" type="slidenum">
              <a:rPr lang="en-US" smtClean="0"/>
              <a:t>‹#›</a:t>
            </a:fld>
            <a:endParaRPr lang="en-US"/>
          </a:p>
        </p:txBody>
      </p:sp>
    </p:spTree>
    <p:extLst>
      <p:ext uri="{BB962C8B-B14F-4D97-AF65-F5344CB8AC3E}">
        <p14:creationId xmlns:p14="http://schemas.microsoft.com/office/powerpoint/2010/main" val="266165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0520F2-A50A-424A-AA7F-2BB3610F198D}" type="datetimeFigureOut">
              <a:rPr lang="en-US" smtClean="0"/>
              <a:t>9/20/2017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D0B04A-1153-4C90-92A2-9F0B3DB363E2}" type="slidenum">
              <a:rPr lang="en-US" smtClean="0"/>
              <a:t>‹#›</a:t>
            </a:fld>
            <a:endParaRPr lang="en-US"/>
          </a:p>
        </p:txBody>
      </p:sp>
    </p:spTree>
    <p:extLst>
      <p:ext uri="{BB962C8B-B14F-4D97-AF65-F5344CB8AC3E}">
        <p14:creationId xmlns:p14="http://schemas.microsoft.com/office/powerpoint/2010/main" val="102841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0520F2-A50A-424A-AA7F-2BB3610F198D}"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0B04A-1153-4C90-92A2-9F0B3DB363E2}" type="slidenum">
              <a:rPr lang="en-US" smtClean="0"/>
              <a:t>‹#›</a:t>
            </a:fld>
            <a:endParaRPr lang="en-US"/>
          </a:p>
        </p:txBody>
      </p:sp>
    </p:spTree>
    <p:extLst>
      <p:ext uri="{BB962C8B-B14F-4D97-AF65-F5344CB8AC3E}">
        <p14:creationId xmlns:p14="http://schemas.microsoft.com/office/powerpoint/2010/main" val="3719017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0520F2-A50A-424A-AA7F-2BB3610F198D}"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0B04A-1153-4C90-92A2-9F0B3DB363E2}" type="slidenum">
              <a:rPr lang="en-US" smtClean="0"/>
              <a:t>‹#›</a:t>
            </a:fld>
            <a:endParaRPr lang="en-US"/>
          </a:p>
        </p:txBody>
      </p:sp>
    </p:spTree>
    <p:extLst>
      <p:ext uri="{BB962C8B-B14F-4D97-AF65-F5344CB8AC3E}">
        <p14:creationId xmlns:p14="http://schemas.microsoft.com/office/powerpoint/2010/main" val="406504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520F2-A50A-424A-AA7F-2BB3610F198D}" type="datetimeFigureOut">
              <a:rPr lang="en-US" smtClean="0"/>
              <a:t>9/20/2017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0B04A-1153-4C90-92A2-9F0B3DB363E2}" type="slidenum">
              <a:rPr lang="en-US" smtClean="0"/>
              <a:t>‹#›</a:t>
            </a:fld>
            <a:endParaRPr lang="en-US"/>
          </a:p>
        </p:txBody>
      </p:sp>
    </p:spTree>
    <p:extLst>
      <p:ext uri="{BB962C8B-B14F-4D97-AF65-F5344CB8AC3E}">
        <p14:creationId xmlns:p14="http://schemas.microsoft.com/office/powerpoint/2010/main" val="772260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blogs.msdn.microsoft.com/analysisservices/2012/03/09/xvelocity-and-analysis-services/" TargetMode="External"/><Relationship Id="rId2" Type="http://schemas.openxmlformats.org/officeDocument/2006/relationships/hyperlink" Target="https://blogs.technet.microsoft.com/dataplatforminsider/2012/03/08/introducing-xvelocity-in-memory-technologies-in-sql-server-2012-for-10-100x-performance/" TargetMode="External"/><Relationship Id="rId1" Type="http://schemas.openxmlformats.org/officeDocument/2006/relationships/slideLayout" Target="../slideLayouts/slideLayout7.xml"/><Relationship Id="rId4" Type="http://schemas.openxmlformats.org/officeDocument/2006/relationships/hyperlink" Target="https://www.microsoftpressstore.com/articles/article.aspx?p=2449192&amp;seqNum=3"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Tree>
    <p:extLst>
      <p:ext uri="{BB962C8B-B14F-4D97-AF65-F5344CB8AC3E}">
        <p14:creationId xmlns:p14="http://schemas.microsoft.com/office/powerpoint/2010/main" val="1613577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
        <p:nvSpPr>
          <p:cNvPr id="2" name="TextBox 1"/>
          <p:cNvSpPr txBox="1"/>
          <p:nvPr/>
        </p:nvSpPr>
        <p:spPr>
          <a:xfrm>
            <a:off x="365760" y="281354"/>
            <a:ext cx="8046720" cy="1077218"/>
          </a:xfrm>
          <a:prstGeom prst="rect">
            <a:avLst/>
          </a:prstGeom>
          <a:noFill/>
        </p:spPr>
        <p:txBody>
          <a:bodyPr wrap="square" rtlCol="0">
            <a:spAutoFit/>
          </a:bodyPr>
          <a:lstStyle/>
          <a:p>
            <a:r>
              <a:rPr lang="en-US" sz="3200" dirty="0"/>
              <a:t>How data get stored internally -</a:t>
            </a:r>
          </a:p>
          <a:p>
            <a:endParaRPr lang="en-US" sz="3200" dirty="0"/>
          </a:p>
        </p:txBody>
      </p:sp>
      <p:pic>
        <p:nvPicPr>
          <p:cNvPr id="3" name="Picture 2"/>
          <p:cNvPicPr>
            <a:picLocks noChangeAspect="1"/>
          </p:cNvPicPr>
          <p:nvPr/>
        </p:nvPicPr>
        <p:blipFill>
          <a:blip r:embed="rId2"/>
          <a:stretch>
            <a:fillRect/>
          </a:stretch>
        </p:blipFill>
        <p:spPr>
          <a:xfrm>
            <a:off x="365760" y="1079914"/>
            <a:ext cx="6010275" cy="3998523"/>
          </a:xfrm>
          <a:prstGeom prst="rect">
            <a:avLst/>
          </a:prstGeom>
        </p:spPr>
      </p:pic>
      <p:sp>
        <p:nvSpPr>
          <p:cNvPr id="5" name="TextBox 4"/>
          <p:cNvSpPr txBox="1"/>
          <p:nvPr/>
        </p:nvSpPr>
        <p:spPr>
          <a:xfrm>
            <a:off x="6555545" y="2109679"/>
            <a:ext cx="5444196" cy="1938992"/>
          </a:xfrm>
          <a:prstGeom prst="rect">
            <a:avLst/>
          </a:prstGeom>
          <a:noFill/>
        </p:spPr>
        <p:txBody>
          <a:bodyPr wrap="square" rtlCol="0">
            <a:spAutoFit/>
          </a:bodyPr>
          <a:lstStyle/>
          <a:p>
            <a:pPr marL="457200" indent="-457200">
              <a:buAutoNum type="arabicPeriod"/>
            </a:pPr>
            <a:r>
              <a:rPr lang="en-US" sz="2400" dirty="0"/>
              <a:t>Calculate SUM of Unit Price</a:t>
            </a:r>
          </a:p>
          <a:p>
            <a:pPr marL="457200" indent="-457200">
              <a:buAutoNum type="arabicPeriod"/>
            </a:pPr>
            <a:endParaRPr lang="en-US" sz="2400" dirty="0"/>
          </a:p>
          <a:p>
            <a:pPr marL="457200" indent="-457200">
              <a:buAutoNum type="arabicPeriod"/>
            </a:pPr>
            <a:r>
              <a:rPr lang="en-US" sz="2400" dirty="0"/>
              <a:t>Calculate SUM of Red Products</a:t>
            </a:r>
          </a:p>
          <a:p>
            <a:pPr marL="457200" indent="-457200">
              <a:buAutoNum type="arabicPeriod"/>
            </a:pPr>
            <a:endParaRPr lang="en-US" sz="2400" dirty="0"/>
          </a:p>
          <a:p>
            <a:pPr marL="457200" indent="-457200">
              <a:buAutoNum type="arabicPeriod"/>
            </a:pPr>
            <a:r>
              <a:rPr lang="en-US" sz="2400" dirty="0"/>
              <a:t>Calculate SUM of Red and Camera</a:t>
            </a:r>
          </a:p>
        </p:txBody>
      </p:sp>
    </p:spTree>
    <p:extLst>
      <p:ext uri="{BB962C8B-B14F-4D97-AF65-F5344CB8AC3E}">
        <p14:creationId xmlns:p14="http://schemas.microsoft.com/office/powerpoint/2010/main" val="62336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
        <p:nvSpPr>
          <p:cNvPr id="2" name="TextBox 1"/>
          <p:cNvSpPr txBox="1"/>
          <p:nvPr/>
        </p:nvSpPr>
        <p:spPr>
          <a:xfrm>
            <a:off x="450166" y="562708"/>
            <a:ext cx="10888394" cy="4031873"/>
          </a:xfrm>
          <a:prstGeom prst="rect">
            <a:avLst/>
          </a:prstGeom>
          <a:noFill/>
        </p:spPr>
        <p:txBody>
          <a:bodyPr wrap="square" rtlCol="0">
            <a:spAutoFit/>
          </a:bodyPr>
          <a:lstStyle/>
          <a:p>
            <a:pPr algn="just"/>
            <a:r>
              <a:rPr lang="en-US" sz="3200" dirty="0"/>
              <a:t>Column stores aim to reduce the read time. However, they spend more CPU cycles to rearrange the data when many columns from the same table are used. Row stores, on the other hand, have a more linear algorithm to scan data, but they result in many useless reads. As a general rule, reducing reads at the cost of increasing CPU usage is a good deal, because with modern computers it is always easier (and cheaper) to increase the CPU speed versus reducing I/O (or memory access) time.</a:t>
            </a:r>
            <a:endParaRPr lang="en-US" sz="3200" dirty="0"/>
          </a:p>
        </p:txBody>
      </p:sp>
    </p:spTree>
    <p:extLst>
      <p:ext uri="{BB962C8B-B14F-4D97-AF65-F5344CB8AC3E}">
        <p14:creationId xmlns:p14="http://schemas.microsoft.com/office/powerpoint/2010/main" val="447904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Tree>
    <p:extLst>
      <p:ext uri="{BB962C8B-B14F-4D97-AF65-F5344CB8AC3E}">
        <p14:creationId xmlns:p14="http://schemas.microsoft.com/office/powerpoint/2010/main" val="253330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Tree>
    <p:extLst>
      <p:ext uri="{BB962C8B-B14F-4D97-AF65-F5344CB8AC3E}">
        <p14:creationId xmlns:p14="http://schemas.microsoft.com/office/powerpoint/2010/main" val="78983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
        <p:nvSpPr>
          <p:cNvPr id="2" name="TextBox 1"/>
          <p:cNvSpPr txBox="1"/>
          <p:nvPr/>
        </p:nvSpPr>
        <p:spPr>
          <a:xfrm>
            <a:off x="196948" y="211015"/>
            <a:ext cx="11718387" cy="6186309"/>
          </a:xfrm>
          <a:prstGeom prst="rect">
            <a:avLst/>
          </a:prstGeom>
          <a:noFill/>
        </p:spPr>
        <p:txBody>
          <a:bodyPr wrap="square" rtlCol="0">
            <a:spAutoFit/>
          </a:bodyPr>
          <a:lstStyle/>
          <a:p>
            <a:pPr marL="285750" indent="-285750">
              <a:buFont typeface="Arial" panose="020B0604020202020204" pitchFamily="34" charset="0"/>
              <a:buChar char="•"/>
            </a:pPr>
            <a:r>
              <a:rPr lang="en-US" dirty="0"/>
              <a:t>Data Modeling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Works based on xVelocity in memory analytics Engine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Prior to 2012 it was vertipaq engine(introduced in SQL Server 2008 R2)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Column store indexes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Compression</a:t>
            </a:r>
          </a:p>
          <a:p>
            <a:endParaRPr lang="en-US" dirty="0"/>
          </a:p>
          <a:p>
            <a:endParaRPr lang="en-US" dirty="0"/>
          </a:p>
          <a:p>
            <a:r>
              <a:rPr lang="en-US" b="1" dirty="0"/>
              <a:t>References:</a:t>
            </a:r>
          </a:p>
          <a:p>
            <a:endParaRPr lang="en-US" b="1" dirty="0"/>
          </a:p>
          <a:p>
            <a:r>
              <a:rPr lang="en-US" dirty="0">
                <a:hlinkClick r:id="rId2"/>
              </a:rPr>
              <a:t>https://blogs.technet.microsoft.com/dataplatforminsider/2012/03/08/introducing-xvelocity-in-memory-technologies-in-sql-server-2012-for-10-100x-performance/</a:t>
            </a:r>
            <a:endParaRPr lang="en-US" dirty="0"/>
          </a:p>
          <a:p>
            <a:endParaRPr lang="en-US" dirty="0"/>
          </a:p>
          <a:p>
            <a:r>
              <a:rPr lang="en-US" dirty="0">
                <a:hlinkClick r:id="rId3"/>
              </a:rPr>
              <a:t>https://blogs.msdn.microsoft.com/analysisservices/2012/03/09/xvelocity-and-analysis-services/</a:t>
            </a:r>
            <a:endParaRPr lang="en-US" dirty="0"/>
          </a:p>
          <a:p>
            <a:endParaRPr lang="en-US" dirty="0"/>
          </a:p>
          <a:p>
            <a:r>
              <a:rPr lang="en-US" dirty="0">
                <a:hlinkClick r:id="rId4"/>
              </a:rPr>
              <a:t>https://www.microsoftpressstore.com/articles/article.aspx?p=2449192&amp;seqNum=3</a:t>
            </a:r>
            <a:endParaRPr lang="en-US" dirty="0"/>
          </a:p>
          <a:p>
            <a:endParaRPr lang="en-US" dirty="0"/>
          </a:p>
          <a:p>
            <a:endParaRPr lang="en-US" dirty="0"/>
          </a:p>
          <a:p>
            <a:pPr marL="1657350" lvl="3" indent="-285750">
              <a:buFont typeface="Arial" panose="020B0604020202020204" pitchFamily="34" charset="0"/>
              <a:buChar char="•"/>
            </a:pPr>
            <a:endParaRPr lang="en-US" dirty="0"/>
          </a:p>
        </p:txBody>
      </p:sp>
    </p:spTree>
    <p:extLst>
      <p:ext uri="{BB962C8B-B14F-4D97-AF65-F5344CB8AC3E}">
        <p14:creationId xmlns:p14="http://schemas.microsoft.com/office/powerpoint/2010/main" val="3195388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
        <p:nvSpPr>
          <p:cNvPr id="2" name="TextBox 1"/>
          <p:cNvSpPr txBox="1"/>
          <p:nvPr/>
        </p:nvSpPr>
        <p:spPr>
          <a:xfrm>
            <a:off x="337625" y="309489"/>
            <a:ext cx="9861452" cy="2677656"/>
          </a:xfrm>
          <a:prstGeom prst="rect">
            <a:avLst/>
          </a:prstGeom>
          <a:noFill/>
        </p:spPr>
        <p:txBody>
          <a:bodyPr wrap="square" rtlCol="0">
            <a:spAutoFit/>
          </a:bodyPr>
          <a:lstStyle/>
          <a:p>
            <a:r>
              <a:rPr lang="en-US" sz="2400" dirty="0"/>
              <a:t>Column Oriented Storage</a:t>
            </a:r>
          </a:p>
          <a:p>
            <a:endParaRPr lang="en-US" sz="2400" dirty="0"/>
          </a:p>
          <a:p>
            <a:r>
              <a:rPr lang="en-US" sz="2400" dirty="0"/>
              <a:t>Stores data in column oriented manner</a:t>
            </a:r>
          </a:p>
          <a:p>
            <a:endParaRPr lang="en-US" sz="2400" dirty="0"/>
          </a:p>
          <a:p>
            <a:endParaRPr lang="en-US" sz="2400" dirty="0"/>
          </a:p>
          <a:p>
            <a:endParaRPr lang="en-US" sz="2400" dirty="0"/>
          </a:p>
          <a:p>
            <a:endParaRPr lang="en-US" sz="2400" dirty="0"/>
          </a:p>
        </p:txBody>
      </p:sp>
      <p:pic>
        <p:nvPicPr>
          <p:cNvPr id="3" name="Picture 2"/>
          <p:cNvPicPr>
            <a:picLocks noChangeAspect="1"/>
          </p:cNvPicPr>
          <p:nvPr/>
        </p:nvPicPr>
        <p:blipFill>
          <a:blip r:embed="rId2"/>
          <a:stretch>
            <a:fillRect/>
          </a:stretch>
        </p:blipFill>
        <p:spPr>
          <a:xfrm>
            <a:off x="806547" y="1627267"/>
            <a:ext cx="8717281" cy="3874347"/>
          </a:xfrm>
          <a:prstGeom prst="rect">
            <a:avLst/>
          </a:prstGeom>
        </p:spPr>
      </p:pic>
    </p:spTree>
    <p:extLst>
      <p:ext uri="{BB962C8B-B14F-4D97-AF65-F5344CB8AC3E}">
        <p14:creationId xmlns:p14="http://schemas.microsoft.com/office/powerpoint/2010/main" val="1945248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
        <p:nvSpPr>
          <p:cNvPr id="2" name="TextBox 1"/>
          <p:cNvSpPr txBox="1"/>
          <p:nvPr/>
        </p:nvSpPr>
        <p:spPr>
          <a:xfrm>
            <a:off x="293077" y="900332"/>
            <a:ext cx="11605846"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Domain Based, Similar values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High Compression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Accessing individual columns in column store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Good fit for large table scans, usually OLAP</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Individual Row level seeks, row store usually OLTP</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Each column physically stored separately</a:t>
            </a:r>
          </a:p>
        </p:txBody>
      </p:sp>
    </p:spTree>
    <p:extLst>
      <p:ext uri="{BB962C8B-B14F-4D97-AF65-F5344CB8AC3E}">
        <p14:creationId xmlns:p14="http://schemas.microsoft.com/office/powerpoint/2010/main" val="545979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Tree>
    <p:extLst>
      <p:ext uri="{BB962C8B-B14F-4D97-AF65-F5344CB8AC3E}">
        <p14:creationId xmlns:p14="http://schemas.microsoft.com/office/powerpoint/2010/main" val="3475119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Tree>
    <p:extLst>
      <p:ext uri="{BB962C8B-B14F-4D97-AF65-F5344CB8AC3E}">
        <p14:creationId xmlns:p14="http://schemas.microsoft.com/office/powerpoint/2010/main" val="27964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
        <p:nvSpPr>
          <p:cNvPr id="2" name="TextBox 1"/>
          <p:cNvSpPr txBox="1"/>
          <p:nvPr/>
        </p:nvSpPr>
        <p:spPr>
          <a:xfrm>
            <a:off x="1097280" y="211015"/>
            <a:ext cx="7498080" cy="707886"/>
          </a:xfrm>
          <a:prstGeom prst="rect">
            <a:avLst/>
          </a:prstGeom>
          <a:noFill/>
        </p:spPr>
        <p:txBody>
          <a:bodyPr wrap="square" rtlCol="0">
            <a:spAutoFit/>
          </a:bodyPr>
          <a:lstStyle/>
          <a:p>
            <a:r>
              <a:rPr lang="en-US" sz="4000" dirty="0"/>
              <a:t>Parameters in Power Query</a:t>
            </a:r>
          </a:p>
        </p:txBody>
      </p:sp>
      <p:sp>
        <p:nvSpPr>
          <p:cNvPr id="3" name="TextBox 2"/>
          <p:cNvSpPr txBox="1"/>
          <p:nvPr/>
        </p:nvSpPr>
        <p:spPr>
          <a:xfrm>
            <a:off x="309489" y="1209822"/>
            <a:ext cx="11648049"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Intro(create, modify, manage them)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Configurations to your data sources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Make your queries dynamically load the data across environments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Load only required data(Filtering)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Create parameterized templates, make them sharable.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Demos</a:t>
            </a:r>
          </a:p>
          <a:p>
            <a:endParaRPr lang="en-US" sz="2400" dirty="0"/>
          </a:p>
        </p:txBody>
      </p:sp>
    </p:spTree>
    <p:extLst>
      <p:ext uri="{BB962C8B-B14F-4D97-AF65-F5344CB8AC3E}">
        <p14:creationId xmlns:p14="http://schemas.microsoft.com/office/powerpoint/2010/main" val="326145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
        <p:nvSpPr>
          <p:cNvPr id="2" name="TextBox 1"/>
          <p:cNvSpPr txBox="1"/>
          <p:nvPr/>
        </p:nvSpPr>
        <p:spPr>
          <a:xfrm>
            <a:off x="196948" y="253218"/>
            <a:ext cx="11254154" cy="703385"/>
          </a:xfrm>
          <a:prstGeom prst="rect">
            <a:avLst/>
          </a:prstGeom>
          <a:noFill/>
        </p:spPr>
        <p:txBody>
          <a:bodyPr wrap="square" rtlCol="0">
            <a:spAutoFit/>
          </a:bodyPr>
          <a:lstStyle/>
          <a:p>
            <a:r>
              <a:rPr lang="en-US" sz="4000" dirty="0"/>
              <a:t>Functions</a:t>
            </a:r>
          </a:p>
        </p:txBody>
      </p:sp>
      <p:sp>
        <p:nvSpPr>
          <p:cNvPr id="3" name="TextBox 2"/>
          <p:cNvSpPr txBox="1"/>
          <p:nvPr/>
        </p:nvSpPr>
        <p:spPr>
          <a:xfrm>
            <a:off x="196948" y="956603"/>
            <a:ext cx="11844997" cy="5355312"/>
          </a:xfrm>
          <a:prstGeom prst="rect">
            <a:avLst/>
          </a:prstGeom>
          <a:noFill/>
        </p:spPr>
        <p:txBody>
          <a:bodyPr wrap="square" rtlCol="0">
            <a:spAutoFit/>
          </a:bodyPr>
          <a:lstStyle/>
          <a:p>
            <a:pPr marL="285750" indent="-285750">
              <a:buFont typeface="Arial" panose="020B0604020202020204" pitchFamily="34" charset="0"/>
              <a:buChar char="•"/>
            </a:pPr>
            <a:r>
              <a:rPr lang="en-US" sz="2400" dirty="0"/>
              <a:t>Code reusability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Making your queries dynamic</a:t>
            </a:r>
          </a:p>
          <a:p>
            <a:endParaRPr lang="en-US" sz="2400" dirty="0"/>
          </a:p>
          <a:p>
            <a:r>
              <a:rPr lang="en-US" sz="2400" dirty="0"/>
              <a:t>Demo:</a:t>
            </a:r>
          </a:p>
          <a:p>
            <a:endParaRPr lang="en-US" sz="1400" dirty="0"/>
          </a:p>
          <a:p>
            <a:r>
              <a:rPr lang="en-US" sz="1400" dirty="0"/>
              <a:t>We have capitalize each word, do not have opposite one, create the same.</a:t>
            </a:r>
          </a:p>
          <a:p>
            <a:endParaRPr lang="en-US" sz="1400" dirty="0"/>
          </a:p>
          <a:p>
            <a:r>
              <a:rPr lang="en-US" sz="1200" dirty="0"/>
              <a:t>(word as text) =&gt; let</a:t>
            </a:r>
          </a:p>
          <a:p>
            <a:r>
              <a:rPr lang="en-US" sz="1200" dirty="0"/>
              <a:t>    Source = </a:t>
            </a:r>
            <a:r>
              <a:rPr lang="en-US" sz="1200" dirty="0" err="1"/>
              <a:t>Text.Split</a:t>
            </a:r>
            <a:r>
              <a:rPr lang="en-US" sz="1200" dirty="0"/>
              <a:t>(word," "),</a:t>
            </a:r>
          </a:p>
          <a:p>
            <a:r>
              <a:rPr lang="en-US" sz="1200" dirty="0"/>
              <a:t>    </a:t>
            </a:r>
            <a:r>
              <a:rPr lang="en-US" sz="1200" dirty="0" err="1"/>
              <a:t>ConvertedtoTable</a:t>
            </a:r>
            <a:r>
              <a:rPr lang="en-US" sz="1200" dirty="0"/>
              <a:t> = </a:t>
            </a:r>
            <a:r>
              <a:rPr lang="en-US" sz="1200" dirty="0" err="1"/>
              <a:t>Table.FromList</a:t>
            </a:r>
            <a:r>
              <a:rPr lang="en-US" sz="1200" dirty="0"/>
              <a:t>(Source, </a:t>
            </a:r>
            <a:r>
              <a:rPr lang="en-US" sz="1200" dirty="0" err="1"/>
              <a:t>Splitter.SplitTextByWhitespace</a:t>
            </a:r>
            <a:r>
              <a:rPr lang="en-US" sz="1200" dirty="0"/>
              <a:t>(), null, null, </a:t>
            </a:r>
            <a:r>
              <a:rPr lang="en-US" sz="1200" dirty="0" err="1"/>
              <a:t>ExtraValues.Error</a:t>
            </a:r>
            <a:r>
              <a:rPr lang="en-US" sz="1200" dirty="0"/>
              <a:t>),</a:t>
            </a:r>
          </a:p>
          <a:p>
            <a:r>
              <a:rPr lang="en-US" sz="1200" dirty="0"/>
              <a:t>    </a:t>
            </a:r>
            <a:r>
              <a:rPr lang="en-US" sz="1200" dirty="0" err="1"/>
              <a:t>AddedCustom</a:t>
            </a:r>
            <a:r>
              <a:rPr lang="en-US" sz="1200" dirty="0"/>
              <a:t> = </a:t>
            </a:r>
            <a:r>
              <a:rPr lang="en-US" sz="1200" dirty="0" err="1"/>
              <a:t>Table.AddColumn</a:t>
            </a:r>
            <a:r>
              <a:rPr lang="en-US" sz="1200" dirty="0"/>
              <a:t>(</a:t>
            </a:r>
            <a:r>
              <a:rPr lang="en-US" sz="1200" dirty="0" err="1"/>
              <a:t>ConvertedtoTable</a:t>
            </a:r>
            <a:r>
              <a:rPr lang="en-US" sz="1200" dirty="0"/>
              <a:t>, "Custom", each </a:t>
            </a:r>
            <a:r>
              <a:rPr lang="en-US" sz="1200" dirty="0" err="1"/>
              <a:t>Text.Lower</a:t>
            </a:r>
            <a:r>
              <a:rPr lang="en-US" sz="1200" dirty="0"/>
              <a:t>(</a:t>
            </a:r>
            <a:r>
              <a:rPr lang="en-US" sz="1200" dirty="0" err="1"/>
              <a:t>Text.Start</a:t>
            </a:r>
            <a:r>
              <a:rPr lang="en-US" sz="1200" dirty="0"/>
              <a:t>([Column1], 1))),</a:t>
            </a:r>
          </a:p>
          <a:p>
            <a:r>
              <a:rPr lang="en-US" sz="1200" dirty="0"/>
              <a:t>    </a:t>
            </a:r>
            <a:r>
              <a:rPr lang="en-US" sz="1200" dirty="0" err="1"/>
              <a:t>ChangedType</a:t>
            </a:r>
            <a:r>
              <a:rPr lang="en-US" sz="1200" dirty="0"/>
              <a:t> = </a:t>
            </a:r>
            <a:r>
              <a:rPr lang="en-US" sz="1200" dirty="0" err="1"/>
              <a:t>Table.TransformColumnTypes</a:t>
            </a:r>
            <a:r>
              <a:rPr lang="en-US" sz="1200" dirty="0"/>
              <a:t>(</a:t>
            </a:r>
            <a:r>
              <a:rPr lang="en-US" sz="1200" dirty="0" err="1"/>
              <a:t>AddedCustom</a:t>
            </a:r>
            <a:r>
              <a:rPr lang="en-US" sz="1200" dirty="0"/>
              <a:t>,{{"Custom", type text}}),</a:t>
            </a:r>
          </a:p>
          <a:p>
            <a:r>
              <a:rPr lang="en-US" sz="1200" dirty="0"/>
              <a:t>    AddedCustom1 = </a:t>
            </a:r>
            <a:r>
              <a:rPr lang="en-US" sz="1200" dirty="0" err="1"/>
              <a:t>Table.AddColumn</a:t>
            </a:r>
            <a:r>
              <a:rPr lang="en-US" sz="1200" dirty="0"/>
              <a:t>(</a:t>
            </a:r>
            <a:r>
              <a:rPr lang="en-US" sz="1200" dirty="0" err="1"/>
              <a:t>ChangedType</a:t>
            </a:r>
            <a:r>
              <a:rPr lang="en-US" sz="1200" dirty="0"/>
              <a:t>, "Custom.1", each </a:t>
            </a:r>
            <a:r>
              <a:rPr lang="en-US" sz="1200" dirty="0" err="1"/>
              <a:t>Text.End</a:t>
            </a:r>
            <a:r>
              <a:rPr lang="en-US" sz="1200" dirty="0"/>
              <a:t>([Column1],</a:t>
            </a:r>
            <a:r>
              <a:rPr lang="en-US" sz="1200" dirty="0" err="1"/>
              <a:t>Text.Length</a:t>
            </a:r>
            <a:r>
              <a:rPr lang="en-US" sz="1200" dirty="0"/>
              <a:t>([Column1])-1)),</a:t>
            </a:r>
          </a:p>
          <a:p>
            <a:r>
              <a:rPr lang="en-US" sz="1200" dirty="0"/>
              <a:t>    AddedCustom2 = </a:t>
            </a:r>
            <a:r>
              <a:rPr lang="en-US" sz="1200" dirty="0" err="1"/>
              <a:t>Table.AddColumn</a:t>
            </a:r>
            <a:r>
              <a:rPr lang="en-US" sz="1200" dirty="0"/>
              <a:t>(AddedCustom1, "Custom.2", each [Custom]&amp;""&amp;[Custom.1]),</a:t>
            </a:r>
          </a:p>
          <a:p>
            <a:r>
              <a:rPr lang="en-US" sz="1200" dirty="0"/>
              <a:t>   Custom2 = AddedCustom2[Custom.2],</a:t>
            </a:r>
          </a:p>
          <a:p>
            <a:r>
              <a:rPr lang="en-US" sz="1200" dirty="0"/>
              <a:t>    </a:t>
            </a:r>
            <a:r>
              <a:rPr lang="en-US" sz="1200" dirty="0" err="1"/>
              <a:t>stringbval</a:t>
            </a:r>
            <a:r>
              <a:rPr lang="en-US" sz="1200" dirty="0"/>
              <a:t>=</a:t>
            </a:r>
            <a:r>
              <a:rPr lang="en-US" sz="1200" dirty="0" err="1"/>
              <a:t>Text.Combine</a:t>
            </a:r>
            <a:r>
              <a:rPr lang="en-US" sz="1200" dirty="0"/>
              <a:t>(Custom2, " ")</a:t>
            </a:r>
          </a:p>
          <a:p>
            <a:r>
              <a:rPr lang="en-US" sz="1200" dirty="0"/>
              <a:t>in</a:t>
            </a:r>
          </a:p>
          <a:p>
            <a:r>
              <a:rPr lang="en-US" sz="1200" dirty="0"/>
              <a:t>    </a:t>
            </a:r>
            <a:r>
              <a:rPr lang="en-US" sz="1200" dirty="0" err="1"/>
              <a:t>stringbval</a:t>
            </a:r>
            <a:endParaRPr lang="en-US" sz="12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86601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
        <p:nvSpPr>
          <p:cNvPr id="2" name="TextBox 1"/>
          <p:cNvSpPr txBox="1"/>
          <p:nvPr/>
        </p:nvSpPr>
        <p:spPr>
          <a:xfrm>
            <a:off x="0" y="2278966"/>
            <a:ext cx="11113477" cy="1569660"/>
          </a:xfrm>
          <a:prstGeom prst="rect">
            <a:avLst/>
          </a:prstGeom>
          <a:noFill/>
        </p:spPr>
        <p:txBody>
          <a:bodyPr wrap="square" rtlCol="0">
            <a:spAutoFit/>
          </a:bodyPr>
          <a:lstStyle/>
          <a:p>
            <a:r>
              <a:rPr lang="en-US" sz="3600" dirty="0"/>
              <a:t>							</a:t>
            </a:r>
            <a:r>
              <a:rPr lang="en-US" sz="9600" dirty="0"/>
              <a:t>Power Pivot</a:t>
            </a:r>
          </a:p>
        </p:txBody>
      </p:sp>
    </p:spTree>
    <p:extLst>
      <p:ext uri="{BB962C8B-B14F-4D97-AF65-F5344CB8AC3E}">
        <p14:creationId xmlns:p14="http://schemas.microsoft.com/office/powerpoint/2010/main" val="199305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
        <p:nvSpPr>
          <p:cNvPr id="3" name="TextBox 2"/>
          <p:cNvSpPr txBox="1"/>
          <p:nvPr/>
        </p:nvSpPr>
        <p:spPr>
          <a:xfrm>
            <a:off x="393895" y="309489"/>
            <a:ext cx="11563643" cy="5262979"/>
          </a:xfrm>
          <a:prstGeom prst="rect">
            <a:avLst/>
          </a:prstGeom>
          <a:noFill/>
        </p:spPr>
        <p:txBody>
          <a:bodyPr wrap="square" rtlCol="0">
            <a:spAutoFit/>
          </a:bodyPr>
          <a:lstStyle/>
          <a:p>
            <a:pPr lvl="6"/>
            <a:r>
              <a:rPr lang="en-US" sz="2400" dirty="0"/>
              <a:t>					History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First Modeling Tool</a:t>
            </a:r>
          </a:p>
          <a:p>
            <a:pPr marL="285750" indent="-285750">
              <a:buFont typeface="Arial" panose="020B0604020202020204" pitchFamily="34" charset="0"/>
              <a:buChar char="•"/>
            </a:pPr>
            <a:endParaRPr lang="en-US" sz="2400" dirty="0"/>
          </a:p>
          <a:p>
            <a:r>
              <a:rPr lang="en-US" sz="2400" dirty="0"/>
              <a:t>		SSAS Multidimensional Model</a:t>
            </a:r>
          </a:p>
          <a:p>
            <a:endParaRPr lang="en-US" sz="2400" dirty="0"/>
          </a:p>
          <a:p>
            <a:r>
              <a:rPr lang="en-US" sz="2400" dirty="0"/>
              <a:t>		Power Pivot from SQL Server 2008 R2(a local instance SSAS inside it)</a:t>
            </a:r>
          </a:p>
          <a:p>
            <a:endParaRPr lang="en-US" sz="2400" dirty="0"/>
          </a:p>
          <a:p>
            <a:r>
              <a:rPr lang="en-US" sz="2400" dirty="0"/>
              <a:t>		SSAS Tabular Model from SQL Server 2012(Columnar Store)</a:t>
            </a:r>
          </a:p>
          <a:p>
            <a:endParaRPr lang="en-US" sz="2400" dirty="0"/>
          </a:p>
          <a:p>
            <a:r>
              <a:rPr lang="en-US" sz="2400" dirty="0"/>
              <a:t>Why Cube:	</a:t>
            </a:r>
          </a:p>
          <a:p>
            <a:r>
              <a:rPr lang="en-US" sz="2400" dirty="0"/>
              <a:t>	- Aggregations</a:t>
            </a:r>
          </a:p>
          <a:p>
            <a:r>
              <a:rPr lang="en-US" sz="2400" dirty="0"/>
              <a:t>	- Shared Metadata</a:t>
            </a:r>
          </a:p>
          <a:p>
            <a:r>
              <a:rPr lang="en-US" sz="2400" dirty="0"/>
              <a:t>	- Ad-hoc Analysis,  KPIs, Built in cals.. etc.</a:t>
            </a:r>
          </a:p>
        </p:txBody>
      </p:sp>
    </p:spTree>
    <p:extLst>
      <p:ext uri="{BB962C8B-B14F-4D97-AF65-F5344CB8AC3E}">
        <p14:creationId xmlns:p14="http://schemas.microsoft.com/office/powerpoint/2010/main" val="317809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pic>
        <p:nvPicPr>
          <p:cNvPr id="2" name="Picture 1"/>
          <p:cNvPicPr>
            <a:picLocks noChangeAspect="1"/>
          </p:cNvPicPr>
          <p:nvPr/>
        </p:nvPicPr>
        <p:blipFill>
          <a:blip r:embed="rId2"/>
          <a:stretch>
            <a:fillRect/>
          </a:stretch>
        </p:blipFill>
        <p:spPr>
          <a:xfrm>
            <a:off x="622641" y="453257"/>
            <a:ext cx="10917561" cy="4582976"/>
          </a:xfrm>
          <a:prstGeom prst="rect">
            <a:avLst/>
          </a:prstGeom>
        </p:spPr>
      </p:pic>
    </p:spTree>
    <p:extLst>
      <p:ext uri="{BB962C8B-B14F-4D97-AF65-F5344CB8AC3E}">
        <p14:creationId xmlns:p14="http://schemas.microsoft.com/office/powerpoint/2010/main" val="261221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
        <p:nvSpPr>
          <p:cNvPr id="2" name="TextBox 1"/>
          <p:cNvSpPr txBox="1"/>
          <p:nvPr/>
        </p:nvSpPr>
        <p:spPr>
          <a:xfrm>
            <a:off x="379828" y="225083"/>
            <a:ext cx="8806375" cy="5078313"/>
          </a:xfrm>
          <a:prstGeom prst="rect">
            <a:avLst/>
          </a:prstGeom>
          <a:noFill/>
        </p:spPr>
        <p:txBody>
          <a:bodyPr wrap="square" rtlCol="0">
            <a:spAutoFit/>
          </a:bodyPr>
          <a:lstStyle/>
          <a:p>
            <a:r>
              <a:rPr lang="en-US" dirty="0"/>
              <a:t>						</a:t>
            </a:r>
            <a:r>
              <a:rPr lang="en-US" b="1" dirty="0"/>
              <a:t>Power Pivot</a:t>
            </a:r>
          </a:p>
          <a:p>
            <a:endParaRPr lang="en-US" dirty="0"/>
          </a:p>
          <a:p>
            <a:r>
              <a:rPr lang="en-US" dirty="0"/>
              <a:t>	- Introduced in SQL Server 2008 R2</a:t>
            </a:r>
          </a:p>
          <a:p>
            <a:endParaRPr lang="en-US" dirty="0"/>
          </a:p>
          <a:p>
            <a:r>
              <a:rPr lang="en-US" dirty="0"/>
              <a:t>	- Available as Power Pivot for excel add in</a:t>
            </a:r>
          </a:p>
          <a:p>
            <a:endParaRPr lang="en-US" dirty="0"/>
          </a:p>
          <a:p>
            <a:r>
              <a:rPr lang="en-US" dirty="0"/>
              <a:t>	- Also available as Power Pivot Share point mode</a:t>
            </a:r>
          </a:p>
          <a:p>
            <a:endParaRPr lang="en-US" dirty="0"/>
          </a:p>
          <a:p>
            <a:r>
              <a:rPr lang="en-US" dirty="0"/>
              <a:t>	- follows </a:t>
            </a:r>
            <a:r>
              <a:rPr lang="en-US" b="1" dirty="0"/>
              <a:t>xVelocity in memory analytics engine</a:t>
            </a:r>
            <a:r>
              <a:rPr lang="en-US" dirty="0"/>
              <a:t>.</a:t>
            </a:r>
          </a:p>
          <a:p>
            <a:endParaRPr lang="en-US" dirty="0"/>
          </a:p>
          <a:p>
            <a:r>
              <a:rPr lang="en-US" dirty="0"/>
              <a:t>	- Initially it was Vertipaq engine</a:t>
            </a:r>
          </a:p>
          <a:p>
            <a:endParaRPr lang="en-US" dirty="0"/>
          </a:p>
          <a:p>
            <a:r>
              <a:rPr lang="en-US" dirty="0"/>
              <a:t>			- Column Store DB</a:t>
            </a:r>
          </a:p>
          <a:p>
            <a:endParaRPr lang="en-US" dirty="0"/>
          </a:p>
          <a:p>
            <a:r>
              <a:rPr lang="en-US" dirty="0"/>
              <a:t>			- Compression</a:t>
            </a:r>
          </a:p>
          <a:p>
            <a:endParaRPr lang="en-US" dirty="0"/>
          </a:p>
          <a:p>
            <a:r>
              <a:rPr lang="en-US" dirty="0"/>
              <a:t>	-</a:t>
            </a:r>
          </a:p>
          <a:p>
            <a:r>
              <a:rPr lang="en-US" dirty="0"/>
              <a:t>			</a:t>
            </a:r>
          </a:p>
        </p:txBody>
      </p:sp>
    </p:spTree>
    <p:extLst>
      <p:ext uri="{BB962C8B-B14F-4D97-AF65-F5344CB8AC3E}">
        <p14:creationId xmlns:p14="http://schemas.microsoft.com/office/powerpoint/2010/main" val="1332425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
        <p:nvSpPr>
          <p:cNvPr id="2" name="TextBox 1"/>
          <p:cNvSpPr txBox="1"/>
          <p:nvPr/>
        </p:nvSpPr>
        <p:spPr>
          <a:xfrm>
            <a:off x="309489" y="295422"/>
            <a:ext cx="11633982" cy="5139869"/>
          </a:xfrm>
          <a:prstGeom prst="rect">
            <a:avLst/>
          </a:prstGeom>
          <a:noFill/>
        </p:spPr>
        <p:txBody>
          <a:bodyPr wrap="square" rtlCol="0">
            <a:spAutoFit/>
          </a:bodyPr>
          <a:lstStyle/>
          <a:p>
            <a:r>
              <a:rPr lang="en-US" sz="3200" dirty="0"/>
              <a:t>Vertipaq Engine -</a:t>
            </a:r>
          </a:p>
          <a:p>
            <a:endParaRPr lang="en-US" sz="3200" dirty="0"/>
          </a:p>
          <a:p>
            <a:pPr marL="457200" indent="-457200">
              <a:buFont typeface="Arial" panose="020B0604020202020204" pitchFamily="34" charset="0"/>
              <a:buChar char="•"/>
            </a:pPr>
            <a:r>
              <a:rPr lang="en-US" sz="2400" dirty="0"/>
              <a:t>The in-memory columnar database that stores and hosts your model.</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This </a:t>
            </a:r>
            <a:r>
              <a:rPr lang="en-US" sz="2400" dirty="0" err="1"/>
              <a:t>vertipaq</a:t>
            </a:r>
            <a:r>
              <a:rPr lang="en-US" sz="2400" dirty="0"/>
              <a:t> engine executes your DAX queries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What will happen when you load into Model</a:t>
            </a:r>
          </a:p>
          <a:p>
            <a:pPr marL="457200" indent="-457200">
              <a:buFont typeface="Arial" panose="020B0604020202020204" pitchFamily="34" charset="0"/>
              <a:buChar char="•"/>
            </a:pPr>
            <a:endParaRPr lang="en-US" sz="2400" dirty="0"/>
          </a:p>
          <a:p>
            <a:pPr marL="1828800" lvl="3" indent="-457200">
              <a:buFont typeface="Arial" panose="020B0604020202020204" pitchFamily="34" charset="0"/>
              <a:buChar char="•"/>
            </a:pPr>
            <a:r>
              <a:rPr lang="en-US" sz="2400" dirty="0"/>
              <a:t>Convert it as Columnar Store of Vertipaq(Quick access </a:t>
            </a:r>
            <a:r>
              <a:rPr lang="en-US" sz="2400"/>
              <a:t>to column)</a:t>
            </a:r>
            <a:endParaRPr lang="en-US" sz="2400" dirty="0"/>
          </a:p>
          <a:p>
            <a:pPr marL="1828800" lvl="3" indent="-457200">
              <a:buFont typeface="Arial" panose="020B0604020202020204" pitchFamily="34" charset="0"/>
              <a:buChar char="•"/>
            </a:pPr>
            <a:endParaRPr lang="en-US" sz="2400" dirty="0"/>
          </a:p>
          <a:p>
            <a:pPr marL="1828800" lvl="3" indent="-457200">
              <a:buFont typeface="Arial" panose="020B0604020202020204" pitchFamily="34" charset="0"/>
              <a:buChar char="•"/>
            </a:pPr>
            <a:r>
              <a:rPr lang="en-US" sz="2400" dirty="0"/>
              <a:t>Compress it(Less scans)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406648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6566"/>
            <a:ext cx="12192000" cy="921434"/>
          </a:xfrm>
          <a:prstGeom prst="rect">
            <a:avLst/>
          </a:prstGeom>
          <a:solidFill>
            <a:srgbClr val="3366CC">
              <a:alpha val="8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6948" y="6212617"/>
            <a:ext cx="4206240" cy="369332"/>
          </a:xfrm>
          <a:prstGeom prst="rect">
            <a:avLst/>
          </a:prstGeom>
          <a:noFill/>
        </p:spPr>
        <p:txBody>
          <a:bodyPr wrap="square" rtlCol="0">
            <a:spAutoFit/>
          </a:bodyPr>
          <a:lstStyle/>
          <a:p>
            <a:r>
              <a:rPr lang="en-US" dirty="0">
                <a:solidFill>
                  <a:schemeClr val="bg1"/>
                </a:solidFill>
              </a:rPr>
              <a:t>SequelGate Technologies</a:t>
            </a:r>
          </a:p>
        </p:txBody>
      </p:sp>
      <p:sp>
        <p:nvSpPr>
          <p:cNvPr id="7" name="TextBox 6"/>
          <p:cNvSpPr txBox="1"/>
          <p:nvPr/>
        </p:nvSpPr>
        <p:spPr>
          <a:xfrm>
            <a:off x="8412480" y="6212617"/>
            <a:ext cx="3779520" cy="369332"/>
          </a:xfrm>
          <a:prstGeom prst="rect">
            <a:avLst/>
          </a:prstGeom>
          <a:noFill/>
        </p:spPr>
        <p:txBody>
          <a:bodyPr wrap="square" rtlCol="0">
            <a:spAutoFit/>
          </a:bodyPr>
          <a:lstStyle/>
          <a:p>
            <a:r>
              <a:rPr lang="en-US" dirty="0">
                <a:solidFill>
                  <a:schemeClr val="bg1"/>
                </a:solidFill>
              </a:rPr>
              <a:t>                           www.sequelgate.com</a:t>
            </a:r>
          </a:p>
        </p:txBody>
      </p:sp>
      <p:sp>
        <p:nvSpPr>
          <p:cNvPr id="2" name="TextBox 1"/>
          <p:cNvSpPr txBox="1"/>
          <p:nvPr/>
        </p:nvSpPr>
        <p:spPr>
          <a:xfrm>
            <a:off x="196948" y="225083"/>
            <a:ext cx="11995052" cy="1569660"/>
          </a:xfrm>
          <a:prstGeom prst="rect">
            <a:avLst/>
          </a:prstGeom>
          <a:noFill/>
        </p:spPr>
        <p:txBody>
          <a:bodyPr wrap="square" rtlCol="0">
            <a:spAutoFit/>
          </a:bodyPr>
          <a:lstStyle/>
          <a:p>
            <a:r>
              <a:rPr lang="en-US" sz="3200" dirty="0"/>
              <a:t>Engine Internals</a:t>
            </a:r>
          </a:p>
          <a:p>
            <a:endParaRPr lang="en-US" sz="3200" dirty="0"/>
          </a:p>
          <a:p>
            <a:endParaRPr lang="en-US" sz="3200" dirty="0"/>
          </a:p>
        </p:txBody>
      </p:sp>
      <p:pic>
        <p:nvPicPr>
          <p:cNvPr id="3" name="Picture 2"/>
          <p:cNvPicPr>
            <a:picLocks noChangeAspect="1"/>
          </p:cNvPicPr>
          <p:nvPr/>
        </p:nvPicPr>
        <p:blipFill>
          <a:blip r:embed="rId2"/>
          <a:stretch>
            <a:fillRect/>
          </a:stretch>
        </p:blipFill>
        <p:spPr>
          <a:xfrm>
            <a:off x="196948" y="1009913"/>
            <a:ext cx="5514975" cy="4114800"/>
          </a:xfrm>
          <a:prstGeom prst="rect">
            <a:avLst/>
          </a:prstGeom>
        </p:spPr>
      </p:pic>
      <p:sp>
        <p:nvSpPr>
          <p:cNvPr id="5" name="TextBox 4"/>
          <p:cNvSpPr txBox="1"/>
          <p:nvPr/>
        </p:nvSpPr>
        <p:spPr>
          <a:xfrm>
            <a:off x="5711923" y="534572"/>
            <a:ext cx="6245615" cy="4801314"/>
          </a:xfrm>
          <a:prstGeom prst="rect">
            <a:avLst/>
          </a:prstGeom>
          <a:noFill/>
        </p:spPr>
        <p:txBody>
          <a:bodyPr wrap="square" rtlCol="0">
            <a:spAutoFit/>
          </a:bodyPr>
          <a:lstStyle/>
          <a:p>
            <a:endParaRPr lang="en-US" dirty="0"/>
          </a:p>
          <a:p>
            <a:r>
              <a:rPr lang="en-US" dirty="0"/>
              <a:t>How SUM(</a:t>
            </a:r>
            <a:r>
              <a:rPr lang="en-US" dirty="0" err="1"/>
              <a:t>UnitPrice</a:t>
            </a:r>
            <a:r>
              <a:rPr lang="en-US" dirty="0"/>
              <a:t>) will be calculated by DB Engine?</a:t>
            </a:r>
          </a:p>
          <a:p>
            <a:endParaRPr lang="en-US" dirty="0"/>
          </a:p>
          <a:p>
            <a:r>
              <a:rPr lang="en-US" dirty="0"/>
              <a:t>		1. Scan All Rows</a:t>
            </a:r>
          </a:p>
          <a:p>
            <a:endParaRPr lang="en-US" dirty="0"/>
          </a:p>
          <a:p>
            <a:r>
              <a:rPr lang="en-US" dirty="0"/>
              <a:t>		2. Each Row skip id, name, color columns, you can not</a:t>
            </a:r>
          </a:p>
          <a:p>
            <a:r>
              <a:rPr lang="en-US" dirty="0"/>
              <a:t>Read unit price directly.</a:t>
            </a:r>
          </a:p>
          <a:p>
            <a:endParaRPr lang="en-US" dirty="0"/>
          </a:p>
          <a:p>
            <a:r>
              <a:rPr lang="en-US" dirty="0"/>
              <a:t>		3. Then calculate SUM</a:t>
            </a:r>
          </a:p>
          <a:p>
            <a:endParaRPr lang="en-US" dirty="0"/>
          </a:p>
          <a:p>
            <a:r>
              <a:rPr lang="en-US" dirty="0"/>
              <a:t>The Problem here is-</a:t>
            </a:r>
          </a:p>
          <a:p>
            <a:endParaRPr lang="en-US" dirty="0"/>
          </a:p>
          <a:p>
            <a:r>
              <a:rPr lang="en-US" dirty="0"/>
              <a:t>		</a:t>
            </a:r>
            <a:r>
              <a:rPr lang="en-US" dirty="0">
                <a:solidFill>
                  <a:srgbClr val="FF0000"/>
                </a:solidFill>
              </a:rPr>
              <a:t>Reading and Skipping the Cols </a:t>
            </a:r>
            <a:r>
              <a:rPr lang="en-US" dirty="0"/>
              <a:t>will take time.</a:t>
            </a:r>
            <a:endParaRPr lang="en-US" dirty="0">
              <a:solidFill>
                <a:srgbClr val="FF0000"/>
              </a:solidFill>
            </a:endParaRPr>
          </a:p>
          <a:p>
            <a:endParaRPr lang="en-US" dirty="0"/>
          </a:p>
          <a:p>
            <a:r>
              <a:rPr lang="en-US" dirty="0"/>
              <a:t>How we(humans) will calculate:</a:t>
            </a:r>
          </a:p>
          <a:p>
            <a:endParaRPr lang="en-US" dirty="0"/>
          </a:p>
          <a:p>
            <a:r>
              <a:rPr lang="en-US" dirty="0"/>
              <a:t>		we will simply skip other columns and calculate SUM.</a:t>
            </a:r>
          </a:p>
        </p:txBody>
      </p:sp>
    </p:spTree>
    <p:extLst>
      <p:ext uri="{BB962C8B-B14F-4D97-AF65-F5344CB8AC3E}">
        <p14:creationId xmlns:p14="http://schemas.microsoft.com/office/powerpoint/2010/main" val="446845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305</TotalTime>
  <Words>681</Words>
  <Application>Microsoft Office PowerPoint</Application>
  <PresentationFormat>Widescreen</PresentationFormat>
  <Paragraphs>172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ssss</dc:creator>
  <cp:lastModifiedBy>sequelgate tech</cp:lastModifiedBy>
  <cp:revision>48</cp:revision>
  <dcterms:created xsi:type="dcterms:W3CDTF">2017-06-30T04:49:00Z</dcterms:created>
  <dcterms:modified xsi:type="dcterms:W3CDTF">2017-09-20T18:32:39Z</dcterms:modified>
</cp:coreProperties>
</file>