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420" r:id="rId3"/>
    <p:sldId id="421" r:id="rId4"/>
    <p:sldId id="422" r:id="rId5"/>
    <p:sldId id="423" r:id="rId6"/>
    <p:sldId id="424" r:id="rId7"/>
    <p:sldId id="425" r:id="rId8"/>
    <p:sldId id="426" r:id="rId9"/>
    <p:sldId id="427" r:id="rId10"/>
    <p:sldId id="428" r:id="rId11"/>
    <p:sldId id="429" r:id="rId12"/>
    <p:sldId id="430" r:id="rId13"/>
    <p:sldId id="431" r:id="rId14"/>
    <p:sldId id="432" r:id="rId15"/>
    <p:sldId id="433" r:id="rId16"/>
    <p:sldId id="419"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233" autoAdjust="0"/>
    <p:restoredTop sz="94660"/>
  </p:normalViewPr>
  <p:slideViewPr>
    <p:cSldViewPr>
      <p:cViewPr>
        <p:scale>
          <a:sx n="81" d="100"/>
          <a:sy n="81" d="100"/>
        </p:scale>
        <p:origin x="-1422" y="564"/>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2/11/2018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2/11/2018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crypted-tbn0.gstatic.com/images?q=tbn:ANd9GcSJj9lLB9vU3HoGEGEIc8BWx-Mx_I-cJOTEDFAsL2_YqsMwxtGm" TargetMode="External"/><Relationship Id="rId2" Type="http://schemas.openxmlformats.org/officeDocument/2006/relationships/hyperlink" Target="http://localhost:8080/ComputerVisionWeb/ocrImage.jsp"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d1qhuz9ahqnrhh.cloudfront.net/wp-content/uploads/2014/05/handwritten-banner2.png" TargetMode="External"/><Relationship Id="rId2" Type="http://schemas.openxmlformats.org/officeDocument/2006/relationships/hyperlink" Target="http://localhost:8080/ComputerVisionWeb/handwrittenImage.jsp"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4vOerTrCDmY" TargetMode="External"/><Relationship Id="rId2" Type="http://schemas.openxmlformats.org/officeDocument/2006/relationships/hyperlink" Target="https://youtu.be/Eizzpb7XzMU"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github.com/azurelearner/DeepAzureFinalProject.git"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cognitive-services/computer-vision/home#OCR" TargetMode="External"/><Relationship Id="rId3" Type="http://schemas.openxmlformats.org/officeDocument/2006/relationships/hyperlink" Target="https://docs.microsoft.com/en-us/azure/cognitive-services/computer-vision/home#Categorizing" TargetMode="External"/><Relationship Id="rId7" Type="http://schemas.openxmlformats.org/officeDocument/2006/relationships/hyperlink" Target="https://docs.microsoft.com/en-us/azure/cognitive-services/computer-vision/home#Descriptions" TargetMode="External"/><Relationship Id="rId12" Type="http://schemas.openxmlformats.org/officeDocument/2006/relationships/hyperlink" Target="https://docs.microsoft.com/en-us/azure/cognitive-services/computer-vision/home#Thumbnails" TargetMode="External"/><Relationship Id="rId2" Type="http://schemas.openxmlformats.org/officeDocument/2006/relationships/hyperlink" Target="https://docs.microsoft.com/en-us/azure/cognitive-services/computer-vision/home#Tagging" TargetMode="External"/><Relationship Id="rId1" Type="http://schemas.openxmlformats.org/officeDocument/2006/relationships/slideLayout" Target="../slideLayouts/slideLayout2.xml"/><Relationship Id="rId6" Type="http://schemas.openxmlformats.org/officeDocument/2006/relationships/hyperlink" Target="https://docs.microsoft.com/en-us/azure/cognitive-services/computer-vision/home#Domain-Specific" TargetMode="External"/><Relationship Id="rId11" Type="http://schemas.openxmlformats.org/officeDocument/2006/relationships/hyperlink" Target="https://docs.microsoft.com/en-us/azure/cognitive-services/computer-vision/home#Adult" TargetMode="External"/><Relationship Id="rId5" Type="http://schemas.openxmlformats.org/officeDocument/2006/relationships/hyperlink" Target="https://docs.microsoft.com/en-us/azure/cognitive-services/computer-vision/home#Faces" TargetMode="External"/><Relationship Id="rId10" Type="http://schemas.openxmlformats.org/officeDocument/2006/relationships/hyperlink" Target="https://docs.microsoft.com/en-us/azure/cognitive-services/computer-vision/home#Color" TargetMode="External"/><Relationship Id="rId4" Type="http://schemas.openxmlformats.org/officeDocument/2006/relationships/hyperlink" Target="https://docs.microsoft.com/en-us/azure/cognitive-services/computer-vision/home#Identifying" TargetMode="External"/><Relationship Id="rId9" Type="http://schemas.openxmlformats.org/officeDocument/2006/relationships/hyperlink" Target="https://docs.microsoft.com/en-us/azure/cognitive-services/computer-vision/home#RecognizeTex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cognitive-services/Computer-vision/quickstarts/java#text-recognition-with-computer-vision-api-using-javaa-namerecognizetext-a" TargetMode="External"/><Relationship Id="rId7" Type="http://schemas.openxmlformats.org/officeDocument/2006/relationships/hyperlink" Target="http://www.productivity501.com/wp-content/uploads/2009/06/picture-9.png" TargetMode="External"/><Relationship Id="rId2" Type="http://schemas.openxmlformats.org/officeDocument/2006/relationships/hyperlink" Target="https://docs.microsoft.com/en-us/azure/cognitive-services/Computer-vision/quickstarts/java#optical-character-recognition-ocr-with-computer-vision-api-using-javaa-nameocr-a" TargetMode="External"/><Relationship Id="rId1" Type="http://schemas.openxmlformats.org/officeDocument/2006/relationships/slideLayout" Target="../slideLayouts/slideLayout2.xml"/><Relationship Id="rId6" Type="http://schemas.openxmlformats.org/officeDocument/2006/relationships/hyperlink" Target="https://d1qhuz9ahqnrhh.cloudfront.net/wp-content/uploads/2014/05/handwritten-banner2.png" TargetMode="External"/><Relationship Id="rId5" Type="http://schemas.openxmlformats.org/officeDocument/2006/relationships/hyperlink" Target="http://cdn.newsapi.com.au/image/v1/e10aad3abe8040f34c54ee73add530cf" TargetMode="External"/><Relationship Id="rId4" Type="http://schemas.openxmlformats.org/officeDocument/2006/relationships/hyperlink" Target="https://encrypted-tbn0.gstatic.com/images?q=tbn:ANd9GcSJj9lLB9vU3HoGEGEIc8BWx-Mx_I-cJOTEDFAsL2_YqsMwxtG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www.oracle.com/technetwork/pt/java/javase/downloads/jdk8-downloads-2133151.htm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tomcat.apache.org/download-90.cg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azure/cognitive-services/Computer-vision/quickstarts/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676400"/>
            <a:ext cx="7772400" cy="1752600"/>
          </a:xfrm>
        </p:spPr>
        <p:txBody>
          <a:bodyPr/>
          <a:lstStyle/>
          <a:p>
            <a:pPr eaLnBrk="1" hangingPunct="1"/>
            <a:r>
              <a:rPr lang="en-US" altLang="en-US" sz="3200" dirty="0" smtClean="0"/>
              <a:t/>
            </a:r>
            <a:br>
              <a:rPr lang="en-US" altLang="en-US" sz="3200" dirty="0" smtClean="0"/>
            </a:br>
            <a:r>
              <a:rPr lang="en-US" altLang="en-US" sz="2400" dirty="0" smtClean="0"/>
              <a:t>Final Project</a:t>
            </a:r>
            <a:br>
              <a:rPr lang="en-US" altLang="en-US" sz="2400" dirty="0" smtClean="0"/>
            </a:br>
            <a:r>
              <a:rPr lang="en-US" altLang="en-US" sz="3200" dirty="0" smtClean="0"/>
              <a:t/>
            </a:r>
            <a:br>
              <a:rPr lang="en-US" altLang="en-US" sz="3200" dirty="0" smtClean="0"/>
            </a:br>
            <a:r>
              <a:rPr lang="en-US" altLang="en-US" sz="3200" dirty="0" smtClean="0"/>
              <a:t> </a:t>
            </a:r>
            <a:r>
              <a:rPr lang="en-US" altLang="en-US" sz="3200" dirty="0" smtClean="0">
                <a:solidFill>
                  <a:schemeClr val="tx1"/>
                </a:solidFill>
              </a:rPr>
              <a:t>I</a:t>
            </a:r>
            <a:r>
              <a:rPr lang="en-US" sz="3200" dirty="0" smtClean="0">
                <a:solidFill>
                  <a:schemeClr val="tx1"/>
                </a:solidFill>
              </a:rPr>
              <a:t>mage Processing with </a:t>
            </a:r>
            <a:r>
              <a:rPr lang="en-US" sz="3200" dirty="0">
                <a:solidFill>
                  <a:schemeClr val="tx1"/>
                </a:solidFill>
              </a:rPr>
              <a:t>Microsoft Cognitive Services Computer Vision </a:t>
            </a:r>
            <a:r>
              <a:rPr lang="en-US" sz="3200" dirty="0" smtClean="0">
                <a:solidFill>
                  <a:schemeClr val="tx1"/>
                </a:solidFill>
              </a:rPr>
              <a:t>API</a:t>
            </a:r>
            <a:br>
              <a:rPr lang="en-US" sz="3200" dirty="0" smtClean="0">
                <a:solidFill>
                  <a:schemeClr val="tx1"/>
                </a:solidFill>
              </a:rPr>
            </a:br>
            <a:r>
              <a:rPr lang="en-US" sz="3200" dirty="0" smtClean="0">
                <a:solidFill>
                  <a:schemeClr val="tx1"/>
                </a:solidFill>
              </a:rPr>
              <a:t/>
            </a:r>
            <a:br>
              <a:rPr lang="en-US" sz="3200" dirty="0" smtClean="0">
                <a:solidFill>
                  <a:schemeClr val="tx1"/>
                </a:solidFill>
              </a:rPr>
            </a:br>
            <a:r>
              <a:rPr lang="en-US" sz="3200" dirty="0" smtClean="0"/>
              <a:t> </a:t>
            </a:r>
            <a:r>
              <a:rPr lang="en-US" altLang="en-US" sz="3200" b="1" dirty="0" smtClean="0"/>
              <a:t/>
            </a:r>
            <a:br>
              <a:rPr lang="en-US" altLang="en-US" sz="3200" b="1" dirty="0" smtClean="0"/>
            </a:br>
            <a:r>
              <a:rPr lang="en-US" altLang="en-US" sz="3200" b="1" dirty="0" smtClean="0"/>
              <a:t/>
            </a:r>
            <a:br>
              <a:rPr lang="en-US" altLang="en-US" sz="3200" b="1" dirty="0" smtClean="0"/>
            </a:br>
            <a:endParaRPr lang="en-US" altLang="en-US" sz="3200" b="1" dirty="0" smtClean="0"/>
          </a:p>
        </p:txBody>
      </p:sp>
      <p:sp>
        <p:nvSpPr>
          <p:cNvPr id="3076" name="Subtitle 2"/>
          <p:cNvSpPr>
            <a:spLocks noGrp="1"/>
          </p:cNvSpPr>
          <p:nvPr>
            <p:ph type="subTitle" idx="1"/>
          </p:nvPr>
        </p:nvSpPr>
        <p:spPr>
          <a:xfrm>
            <a:off x="1333500" y="2971800"/>
            <a:ext cx="6400800" cy="76200"/>
          </a:xfrm>
        </p:spPr>
        <p:txBody>
          <a:bodyPr/>
          <a:lstStyle/>
          <a:p>
            <a:pPr eaLnBrk="1" hangingPunct="1">
              <a:defRPr/>
            </a:pPr>
            <a:r>
              <a:rPr lang="en-US" sz="2400" dirty="0" smtClean="0">
                <a:solidFill>
                  <a:schemeClr val="tx2">
                    <a:lumMod val="75000"/>
                  </a:schemeClr>
                </a:solidFill>
              </a:rPr>
              <a:t>Xia, Ge</a:t>
            </a:r>
          </a:p>
          <a:p>
            <a:pPr eaLnBrk="1" hangingPunct="1">
              <a:defRPr/>
            </a:pPr>
            <a:endParaRPr lang="en-US" sz="2400" b="1" dirty="0" smtClean="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Ge Xia</a:t>
            </a:r>
          </a:p>
        </p:txBody>
      </p:sp>
      <p:sp>
        <p:nvSpPr>
          <p:cNvPr id="2" name="TextBox 1"/>
          <p:cNvSpPr txBox="1"/>
          <p:nvPr/>
        </p:nvSpPr>
        <p:spPr>
          <a:xfrm>
            <a:off x="2073398" y="5029199"/>
            <a:ext cx="4949825" cy="538609"/>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sz="1100" dirty="0">
                <a:solidFill>
                  <a:schemeClr val="bg2">
                    <a:lumMod val="25000"/>
                  </a:schemeClr>
                </a:solidFill>
              </a:rPr>
              <a:t>Dr. Zoran B. </a:t>
            </a:r>
            <a:r>
              <a:rPr lang="en-US" sz="1100" dirty="0" err="1">
                <a:solidFill>
                  <a:schemeClr val="bg2">
                    <a:lumMod val="25000"/>
                  </a:schemeClr>
                </a:solidFill>
              </a:rPr>
              <a:t>Djordjević</a:t>
            </a:r>
            <a:endParaRPr lang="en-US" sz="11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handwrittenImage.jsp</a:t>
            </a:r>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62" y="971550"/>
            <a:ext cx="822007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907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web application</a:t>
            </a:r>
            <a:endParaRPr lang="en-US" dirty="0"/>
          </a:p>
        </p:txBody>
      </p:sp>
      <p:sp>
        <p:nvSpPr>
          <p:cNvPr id="3" name="Content Placeholder 2"/>
          <p:cNvSpPr>
            <a:spLocks noGrp="1"/>
          </p:cNvSpPr>
          <p:nvPr>
            <p:ph idx="1"/>
          </p:nvPr>
        </p:nvSpPr>
        <p:spPr/>
        <p:txBody>
          <a:bodyPr/>
          <a:lstStyle/>
          <a:p>
            <a:r>
              <a:rPr lang="en-US" dirty="0" smtClean="0"/>
              <a:t>In eclipse, add </a:t>
            </a:r>
            <a:r>
              <a:rPr lang="en-US" dirty="0"/>
              <a:t>Apache Tomcat </a:t>
            </a:r>
            <a:r>
              <a:rPr lang="en-US" dirty="0" smtClean="0"/>
              <a:t>server to </a:t>
            </a:r>
            <a:r>
              <a:rPr lang="en-US" dirty="0"/>
              <a:t>the IDE</a:t>
            </a:r>
            <a:r>
              <a:rPr lang="en-US" dirty="0" smtClean="0"/>
              <a:t>.</a:t>
            </a:r>
          </a:p>
          <a:p>
            <a:r>
              <a:rPr lang="en-US" dirty="0"/>
              <a:t>To deploy the project on Tomcat, simply drag the project from the </a:t>
            </a:r>
            <a:r>
              <a:rPr lang="en-US" b="1" dirty="0"/>
              <a:t>Project Explorer</a:t>
            </a:r>
            <a:r>
              <a:rPr lang="en-US" dirty="0"/>
              <a:t> view to </a:t>
            </a:r>
            <a:r>
              <a:rPr lang="en-US" b="1" dirty="0"/>
              <a:t>Servers</a:t>
            </a:r>
            <a:r>
              <a:rPr lang="en-US" dirty="0"/>
              <a:t> </a:t>
            </a:r>
            <a:r>
              <a:rPr lang="en-US" dirty="0" smtClean="0"/>
              <a:t>view.</a:t>
            </a:r>
          </a:p>
          <a:p>
            <a:r>
              <a:rPr lang="en-US" dirty="0"/>
              <a:t>Right click on the server and select </a:t>
            </a:r>
            <a:r>
              <a:rPr lang="en-US" b="1" dirty="0"/>
              <a:t>Start</a:t>
            </a:r>
            <a:r>
              <a:rPr lang="en-US" dirty="0"/>
              <a:t>. Tomcat will be in Started state after few </a:t>
            </a:r>
            <a:r>
              <a:rPr lang="en-US" dirty="0" smtClean="0"/>
              <a:t>seconds.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155" y="2590800"/>
            <a:ext cx="55530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155" y="3810000"/>
            <a:ext cx="55911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638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a:t>
            </a:r>
            <a:r>
              <a:rPr lang="en-US" i="1" dirty="0" err="1"/>
              <a:t>ocrImage.jsp</a:t>
            </a:r>
            <a:endParaRPr lang="en-US" dirty="0"/>
          </a:p>
        </p:txBody>
      </p:sp>
      <p:sp>
        <p:nvSpPr>
          <p:cNvPr id="3" name="Content Placeholder 2"/>
          <p:cNvSpPr>
            <a:spLocks noGrp="1"/>
          </p:cNvSpPr>
          <p:nvPr>
            <p:ph idx="1"/>
          </p:nvPr>
        </p:nvSpPr>
        <p:spPr/>
        <p:txBody>
          <a:bodyPr/>
          <a:lstStyle/>
          <a:p>
            <a:r>
              <a:rPr lang="en-US" dirty="0" smtClean="0"/>
              <a:t>Open a browser e.g. Google Chrome and enter the following URL:</a:t>
            </a:r>
          </a:p>
          <a:p>
            <a:r>
              <a:rPr lang="en-US" dirty="0" smtClean="0">
                <a:hlinkClick r:id="rId2"/>
              </a:rPr>
              <a:t>http://localhost:8080/ComputerVisionWeb/ocrImage.jsp</a:t>
            </a:r>
            <a:endParaRPr lang="en-US" dirty="0" smtClean="0"/>
          </a:p>
          <a:p>
            <a:r>
              <a:rPr lang="en-US" dirty="0" smtClean="0"/>
              <a:t>Enter below image </a:t>
            </a:r>
            <a:r>
              <a:rPr lang="en-US" dirty="0" err="1" smtClean="0"/>
              <a:t>url</a:t>
            </a:r>
            <a:r>
              <a:rPr lang="en-US" dirty="0" smtClean="0"/>
              <a:t> in the text field and click the button on the right.</a:t>
            </a:r>
          </a:p>
          <a:p>
            <a:r>
              <a:rPr lang="en-US" sz="1200" dirty="0" smtClean="0">
                <a:hlinkClick r:id="rId3"/>
              </a:rPr>
              <a:t>https://encrypted-tbn0.gstatic.com/images?q=tbn:ANd9GcSJj9lLB9vU3HoGEGEIc8BWx-Mx_I-cJOTEDFAsL2_YqsMwxtGm</a:t>
            </a:r>
            <a:endParaRPr lang="en-US" sz="1200" dirty="0" smtClean="0"/>
          </a:p>
          <a:p>
            <a:endParaRPr lang="en-US" sz="1200" dirty="0"/>
          </a:p>
          <a:p>
            <a:endParaRPr lang="en-US" sz="1200"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7" y="2244969"/>
            <a:ext cx="9025719" cy="400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965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a:t>
            </a:r>
            <a:r>
              <a:rPr lang="en-US" i="1" dirty="0" err="1"/>
              <a:t>handwrittenImage.jsp</a:t>
            </a:r>
            <a:endParaRPr lang="en-US" dirty="0"/>
          </a:p>
        </p:txBody>
      </p:sp>
      <p:sp>
        <p:nvSpPr>
          <p:cNvPr id="3" name="Content Placeholder 2"/>
          <p:cNvSpPr>
            <a:spLocks noGrp="1"/>
          </p:cNvSpPr>
          <p:nvPr>
            <p:ph idx="1"/>
          </p:nvPr>
        </p:nvSpPr>
        <p:spPr/>
        <p:txBody>
          <a:bodyPr/>
          <a:lstStyle/>
          <a:p>
            <a:r>
              <a:rPr lang="en-US" dirty="0" smtClean="0"/>
              <a:t>Open another tab in the browser and enter this url:</a:t>
            </a:r>
          </a:p>
          <a:p>
            <a:r>
              <a:rPr lang="en-US" dirty="0">
                <a:hlinkClick r:id="rId2"/>
              </a:rPr>
              <a:t>http://</a:t>
            </a:r>
            <a:r>
              <a:rPr lang="en-US" dirty="0" smtClean="0">
                <a:hlinkClick r:id="rId2"/>
              </a:rPr>
              <a:t>localhost:8080/ComputerVisionWeb/handwrittenImage.jsp</a:t>
            </a:r>
            <a:endParaRPr lang="en-US" dirty="0" smtClean="0"/>
          </a:p>
          <a:p>
            <a:r>
              <a:rPr lang="en-US" dirty="0"/>
              <a:t>Enter below image </a:t>
            </a:r>
            <a:r>
              <a:rPr lang="en-US" dirty="0" err="1"/>
              <a:t>url</a:t>
            </a:r>
            <a:r>
              <a:rPr lang="en-US" dirty="0"/>
              <a:t> in the text field and click the button on the right.</a:t>
            </a:r>
          </a:p>
          <a:p>
            <a:r>
              <a:rPr lang="en-US" sz="1400" dirty="0">
                <a:hlinkClick r:id="rId3"/>
              </a:rPr>
              <a:t>https://</a:t>
            </a:r>
            <a:r>
              <a:rPr lang="en-US" sz="1400" dirty="0" smtClean="0">
                <a:hlinkClick r:id="rId3"/>
              </a:rPr>
              <a:t>d1qhuz9ahqnrhh.cloudfront.net/wp-content/uploads/2014/05/handwritten-banner2.png</a:t>
            </a:r>
            <a:endParaRPr lang="en-US" sz="1400" dirty="0" smtClean="0"/>
          </a:p>
          <a:p>
            <a:endParaRPr lang="en-US" sz="1400" dirty="0"/>
          </a:p>
        </p:txBody>
      </p:sp>
      <p:sp>
        <p:nvSpPr>
          <p:cNvPr id="4" name="Footer Placeholder 3"/>
          <p:cNvSpPr>
            <a:spLocks noGrp="1"/>
          </p:cNvSpPr>
          <p:nvPr>
            <p:ph type="ftr" sz="quarter" idx="11"/>
          </p:nvPr>
        </p:nvSpPr>
        <p:spPr/>
        <p:txBody>
          <a:bodyPr/>
          <a:lstStyle/>
          <a:p>
            <a:pPr>
              <a:defRPr/>
            </a:pPr>
            <a:r>
              <a:rPr lang="en-US" smtClean="0"/>
              <a:t>@Your Name</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133600"/>
            <a:ext cx="8839200" cy="4493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9146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console output</a:t>
            </a:r>
            <a:endParaRPr lang="en-US" dirty="0"/>
          </a:p>
        </p:txBody>
      </p:sp>
      <p:sp>
        <p:nvSpPr>
          <p:cNvPr id="3" name="Content Placeholder 2"/>
          <p:cNvSpPr>
            <a:spLocks noGrp="1"/>
          </p:cNvSpPr>
          <p:nvPr>
            <p:ph idx="1"/>
          </p:nvPr>
        </p:nvSpPr>
        <p:spPr/>
        <p:txBody>
          <a:bodyPr/>
          <a:lstStyle/>
          <a:p>
            <a:r>
              <a:rPr lang="en-US" dirty="0" smtClean="0"/>
              <a:t>The response from the image processing API is in JSON format.</a:t>
            </a:r>
          </a:p>
          <a:p>
            <a:r>
              <a:rPr lang="en-US" dirty="0" smtClean="0"/>
              <a:t>They are also displayed in eclipse console:</a:t>
            </a:r>
          </a:p>
          <a:p>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6438900"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1629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b="1" dirty="0" smtClean="0"/>
              <a:t>Optical </a:t>
            </a:r>
            <a:r>
              <a:rPr lang="en-US" b="1" dirty="0"/>
              <a:t>character recognition (OCR)</a:t>
            </a:r>
            <a:endParaRPr lang="en-US" dirty="0"/>
          </a:p>
          <a:p>
            <a:r>
              <a:rPr lang="en-US" dirty="0"/>
              <a:t>Benefits: This technology can detect text in an image and extract the recognized words into a machine-readable character stream. It can analyze images to detect embedded text, generate character streams, and enable searching.  It saves time and effort and can make you more productive by allowing you to take images of text, rather than having to transcribe it. </a:t>
            </a:r>
          </a:p>
          <a:p>
            <a:r>
              <a:rPr lang="en-US" dirty="0"/>
              <a:t>Limitations: On photos where text is dominant, false positives may come from partially recognized words. On some photos, especially photos without any text, precision can vary a lot depending on the type of image.</a:t>
            </a:r>
          </a:p>
          <a:p>
            <a:pPr marL="0" indent="0">
              <a:buNone/>
            </a:pPr>
            <a:endParaRPr lang="en-US" b="1" dirty="0" smtClean="0"/>
          </a:p>
          <a:p>
            <a:pPr marL="0" indent="0">
              <a:buNone/>
            </a:pPr>
            <a:r>
              <a:rPr lang="en-US" b="1" dirty="0" smtClean="0"/>
              <a:t>Recognize </a:t>
            </a:r>
            <a:r>
              <a:rPr lang="en-US" b="1" dirty="0"/>
              <a:t>Handwritten Text</a:t>
            </a:r>
            <a:endParaRPr lang="en-US" dirty="0"/>
          </a:p>
          <a:p>
            <a:r>
              <a:rPr lang="en-US" dirty="0"/>
              <a:t>Benefits: This technology makes it possible to digitize notes, which then allows you to implement quick and easy search. It also reduces paper clutter. It can be used for numerous other purposes like medical records, security, and banking.</a:t>
            </a:r>
          </a:p>
          <a:p>
            <a:r>
              <a:rPr lang="en-US" dirty="0"/>
              <a:t>Limitations: This technology is currently in preview and is only available for English text. </a:t>
            </a:r>
          </a:p>
          <a:p>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spTree>
    <p:extLst>
      <p:ext uri="{BB962C8B-B14F-4D97-AF65-F5344CB8AC3E}">
        <p14:creationId xmlns:p14="http://schemas.microsoft.com/office/powerpoint/2010/main" val="343721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YouTube URLs, GitHub URL, Last Page</a:t>
            </a:r>
            <a:endParaRPr lang="en-US" dirty="0"/>
          </a:p>
        </p:txBody>
      </p:sp>
      <p:sp>
        <p:nvSpPr>
          <p:cNvPr id="7" name="Content Placeholder 6"/>
          <p:cNvSpPr>
            <a:spLocks noGrp="1"/>
          </p:cNvSpPr>
          <p:nvPr>
            <p:ph idx="1"/>
          </p:nvPr>
        </p:nvSpPr>
        <p:spPr/>
        <p:txBody>
          <a:bodyPr/>
          <a:lstStyle/>
          <a:p>
            <a:r>
              <a:rPr lang="en-US" dirty="0" smtClean="0"/>
              <a:t>Two minute (short):  </a:t>
            </a:r>
            <a:r>
              <a:rPr lang="en-US" u="sng" dirty="0">
                <a:hlinkClick r:id="rId2"/>
              </a:rPr>
              <a:t>https://youtu.be/Eizzpb7XzMU</a:t>
            </a:r>
            <a:endParaRPr lang="en-US" dirty="0" smtClean="0"/>
          </a:p>
          <a:p>
            <a:r>
              <a:rPr lang="en-US" dirty="0" smtClean="0"/>
              <a:t>15 minutes (long</a:t>
            </a:r>
            <a:r>
              <a:rPr lang="en-US" dirty="0"/>
              <a:t>):  </a:t>
            </a:r>
            <a:r>
              <a:rPr lang="en-US" dirty="0">
                <a:hlinkClick r:id="rId3"/>
              </a:rPr>
              <a:t>https://</a:t>
            </a:r>
            <a:r>
              <a:rPr lang="en-US" dirty="0" smtClean="0">
                <a:hlinkClick r:id="rId3"/>
              </a:rPr>
              <a:t>youtu.be/4vOerTrCDmY</a:t>
            </a:r>
            <a:endParaRPr lang="en-US" dirty="0" smtClean="0"/>
          </a:p>
          <a:p>
            <a:pPr marL="0" indent="0">
              <a:buNone/>
            </a:pPr>
            <a:endParaRPr lang="en-US" dirty="0" smtClean="0"/>
          </a:p>
          <a:p>
            <a:r>
              <a:rPr lang="en-US" dirty="0" smtClean="0"/>
              <a:t>GitHub Repository with all artifacts: </a:t>
            </a:r>
            <a:endParaRPr lang="en-US" dirty="0" smtClean="0"/>
          </a:p>
          <a:p>
            <a:pPr marL="0" indent="0">
              <a:buNone/>
            </a:pPr>
            <a:r>
              <a:rPr lang="en-US" u="sng" dirty="0" smtClean="0">
                <a:hlinkClick r:id="rId4"/>
              </a:rPr>
              <a:t>https</a:t>
            </a:r>
            <a:r>
              <a:rPr lang="en-US" u="sng" dirty="0">
                <a:hlinkClick r:id="rId4"/>
              </a:rPr>
              <a:t>://github.com/azurelearner/DeepAzureFinalProject.git</a:t>
            </a:r>
            <a:endParaRPr lang="en-US" dirty="0"/>
          </a:p>
          <a:p>
            <a:pPr marL="0" indent="0">
              <a:buNone/>
            </a:pPr>
            <a:endParaRPr lang="en-US" dirty="0" smtClean="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@Ge Xia</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16</a:t>
            </a:fld>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831" y="2667000"/>
            <a:ext cx="8610600" cy="373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Introduction</a:t>
            </a:r>
            <a:endParaRPr lang="en-US" dirty="0"/>
          </a:p>
        </p:txBody>
      </p:sp>
      <p:sp>
        <p:nvSpPr>
          <p:cNvPr id="7" name="Content Placeholder 6"/>
          <p:cNvSpPr>
            <a:spLocks noGrp="1"/>
          </p:cNvSpPr>
          <p:nvPr>
            <p:ph idx="1"/>
          </p:nvPr>
        </p:nvSpPr>
        <p:spPr/>
        <p:txBody>
          <a:bodyPr/>
          <a:lstStyle/>
          <a:p>
            <a:r>
              <a:rPr lang="en-US" dirty="0" smtClean="0"/>
              <a:t>Microsoft </a:t>
            </a:r>
            <a:r>
              <a:rPr lang="en-US" dirty="0"/>
              <a:t> </a:t>
            </a:r>
            <a:r>
              <a:rPr lang="en-US" dirty="0" smtClean="0"/>
              <a:t>Azure cloud-based Computer </a:t>
            </a:r>
            <a:r>
              <a:rPr lang="en-US" dirty="0"/>
              <a:t>Vision API provides developers with access to advanced algorithms for processing images and returning </a:t>
            </a:r>
            <a:r>
              <a:rPr lang="en-US" dirty="0" smtClean="0"/>
              <a:t>useful information</a:t>
            </a:r>
            <a:r>
              <a:rPr lang="en-US" dirty="0"/>
              <a:t> </a:t>
            </a:r>
            <a:r>
              <a:rPr lang="en-US" dirty="0" smtClean="0"/>
              <a:t>of the images.</a:t>
            </a:r>
          </a:p>
          <a:p>
            <a:r>
              <a:rPr lang="en-US" dirty="0" smtClean="0"/>
              <a:t>The smart Computer </a:t>
            </a:r>
            <a:r>
              <a:rPr lang="en-US" dirty="0"/>
              <a:t>Vision algorithms can analyze visual content in different ways based on inputs and user </a:t>
            </a:r>
            <a:r>
              <a:rPr lang="en-US" dirty="0" smtClean="0"/>
              <a:t>choices. Users can get processed image data by uploading </a:t>
            </a:r>
            <a:r>
              <a:rPr lang="en-US" dirty="0"/>
              <a:t>an image or specifying an image </a:t>
            </a:r>
            <a:r>
              <a:rPr lang="en-US" dirty="0" smtClean="0"/>
              <a:t>URL.</a:t>
            </a:r>
            <a:endParaRPr lang="en-US" dirty="0"/>
          </a:p>
          <a:p>
            <a:r>
              <a:rPr lang="en-US" dirty="0"/>
              <a:t>With the Computer Vision API users can analyze images to:</a:t>
            </a:r>
          </a:p>
          <a:p>
            <a:pPr marL="1085850" lvl="2" indent="-285750">
              <a:buClr>
                <a:schemeClr val="tx1"/>
              </a:buClr>
            </a:pPr>
            <a:r>
              <a:rPr lang="en-US" sz="1400" dirty="0">
                <a:hlinkClick r:id="rId2"/>
              </a:rPr>
              <a:t>Tag images based on content.</a:t>
            </a:r>
            <a:endParaRPr lang="en-US" sz="1400" dirty="0"/>
          </a:p>
          <a:p>
            <a:pPr marL="1085850" lvl="2" indent="-285750">
              <a:buClr>
                <a:schemeClr val="tx1"/>
              </a:buClr>
            </a:pPr>
            <a:r>
              <a:rPr lang="en-US" sz="1400" dirty="0">
                <a:hlinkClick r:id="rId3"/>
              </a:rPr>
              <a:t>Categorize images.</a:t>
            </a:r>
            <a:endParaRPr lang="en-US" sz="1400" dirty="0"/>
          </a:p>
          <a:p>
            <a:pPr marL="1085850" lvl="2" indent="-285750">
              <a:buClr>
                <a:schemeClr val="tx1"/>
              </a:buClr>
            </a:pPr>
            <a:r>
              <a:rPr lang="en-US" sz="1400" dirty="0">
                <a:hlinkClick r:id="rId4"/>
              </a:rPr>
              <a:t>Identify the type and quality of images.</a:t>
            </a:r>
            <a:endParaRPr lang="en-US" sz="1400" dirty="0"/>
          </a:p>
          <a:p>
            <a:pPr marL="1085850" lvl="2" indent="-285750">
              <a:buClr>
                <a:schemeClr val="tx1"/>
              </a:buClr>
            </a:pPr>
            <a:r>
              <a:rPr lang="en-US" sz="1400" dirty="0">
                <a:hlinkClick r:id="rId5"/>
              </a:rPr>
              <a:t>Detect human faces and return their coordinates.</a:t>
            </a:r>
            <a:endParaRPr lang="en-US" sz="1400" dirty="0"/>
          </a:p>
          <a:p>
            <a:pPr marL="1085850" lvl="2" indent="-285750">
              <a:buClr>
                <a:schemeClr val="tx1"/>
              </a:buClr>
            </a:pPr>
            <a:r>
              <a:rPr lang="en-US" sz="1400" dirty="0">
                <a:hlinkClick r:id="rId6"/>
              </a:rPr>
              <a:t>Recognize domain-specific content.</a:t>
            </a:r>
            <a:endParaRPr lang="en-US" sz="1400" dirty="0"/>
          </a:p>
          <a:p>
            <a:pPr marL="1085850" lvl="2" indent="-285750">
              <a:buClr>
                <a:schemeClr val="tx1"/>
              </a:buClr>
            </a:pPr>
            <a:r>
              <a:rPr lang="en-US" sz="1400" dirty="0">
                <a:hlinkClick r:id="rId7"/>
              </a:rPr>
              <a:t>Generate descriptions of the content.</a:t>
            </a:r>
            <a:endParaRPr lang="en-US" sz="1400" dirty="0"/>
          </a:p>
          <a:p>
            <a:pPr marL="1085850" lvl="2" indent="-285750">
              <a:buClr>
                <a:schemeClr val="tx1"/>
              </a:buClr>
            </a:pPr>
            <a:r>
              <a:rPr lang="en-US" sz="1400" dirty="0">
                <a:hlinkClick r:id="rId8"/>
              </a:rPr>
              <a:t>Use optical character recognition to identify printed text found in images.</a:t>
            </a:r>
            <a:endParaRPr lang="en-US" sz="1400" dirty="0"/>
          </a:p>
          <a:p>
            <a:pPr marL="1085850" lvl="2" indent="-285750">
              <a:buClr>
                <a:schemeClr val="tx1"/>
              </a:buClr>
            </a:pPr>
            <a:r>
              <a:rPr lang="en-US" sz="1400" dirty="0">
                <a:hlinkClick r:id="rId9"/>
              </a:rPr>
              <a:t>Recognize handwritten text.</a:t>
            </a:r>
            <a:endParaRPr lang="en-US" sz="1400" dirty="0"/>
          </a:p>
          <a:p>
            <a:pPr marL="1085850" lvl="2" indent="-285750">
              <a:buClr>
                <a:schemeClr val="tx1"/>
              </a:buClr>
            </a:pPr>
            <a:r>
              <a:rPr lang="en-US" sz="1400" dirty="0">
                <a:hlinkClick r:id="rId10"/>
              </a:rPr>
              <a:t>Distinguish color schemes.</a:t>
            </a:r>
            <a:endParaRPr lang="en-US" sz="1400" dirty="0"/>
          </a:p>
          <a:p>
            <a:pPr marL="1085850" lvl="2" indent="-285750">
              <a:buClr>
                <a:schemeClr val="tx1"/>
              </a:buClr>
            </a:pPr>
            <a:r>
              <a:rPr lang="en-US" sz="1400" dirty="0">
                <a:hlinkClick r:id="rId11"/>
              </a:rPr>
              <a:t>Flag adult content.</a:t>
            </a:r>
            <a:endParaRPr lang="en-US" sz="1400" dirty="0"/>
          </a:p>
          <a:p>
            <a:pPr marL="1085850" lvl="2" indent="-285750">
              <a:buClr>
                <a:schemeClr val="tx1"/>
              </a:buClr>
            </a:pPr>
            <a:r>
              <a:rPr lang="en-US" sz="1400" dirty="0">
                <a:hlinkClick r:id="rId12"/>
              </a:rPr>
              <a:t>Crop photos to be used as thumbnails.</a:t>
            </a:r>
            <a:endParaRPr lang="en-US" sz="1400" dirty="0"/>
          </a:p>
          <a:p>
            <a:pPr marL="0" indent="0">
              <a:buNone/>
            </a:pPr>
            <a:endParaRPr lang="en-US" dirty="0" smtClean="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Ge Xia</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a:t>In this project, I created </a:t>
            </a:r>
            <a:r>
              <a:rPr lang="en-US" dirty="0" smtClean="0"/>
              <a:t>two JSP pages </a:t>
            </a:r>
            <a:r>
              <a:rPr lang="en-US" dirty="0"/>
              <a:t>using </a:t>
            </a:r>
            <a:r>
              <a:rPr lang="en-US" dirty="0" smtClean="0"/>
              <a:t>Computer </a:t>
            </a:r>
            <a:r>
              <a:rPr lang="en-US" dirty="0"/>
              <a:t>Vision API to accomplish the following tasks:</a:t>
            </a:r>
          </a:p>
          <a:p>
            <a:pPr marL="1085850" lvl="2" indent="-285750">
              <a:buClr>
                <a:schemeClr val="tx1"/>
              </a:buClr>
            </a:pPr>
            <a:r>
              <a:rPr lang="en-US" dirty="0"/>
              <a:t>Detect and extract printed text from an </a:t>
            </a:r>
            <a:r>
              <a:rPr lang="en-US" dirty="0" smtClean="0"/>
              <a:t>image (OCR)</a:t>
            </a:r>
          </a:p>
          <a:p>
            <a:pPr marL="800100" lvl="2" indent="0">
              <a:buClr>
                <a:schemeClr val="tx1"/>
              </a:buClr>
              <a:buNone/>
            </a:pPr>
            <a:r>
              <a:rPr lang="en-US" sz="1400" dirty="0" smtClean="0"/>
              <a:t>Reference:</a:t>
            </a:r>
            <a:r>
              <a:rPr lang="en-US" sz="1400" dirty="0" smtClean="0">
                <a:hlinkClick r:id="rId2"/>
              </a:rPr>
              <a:t> https</a:t>
            </a:r>
            <a:r>
              <a:rPr lang="en-US" sz="1400" dirty="0">
                <a:hlinkClick r:id="rId2"/>
              </a:rPr>
              <a:t>://</a:t>
            </a:r>
            <a:r>
              <a:rPr lang="en-US" sz="1400" dirty="0" smtClean="0">
                <a:hlinkClick r:id="rId2"/>
              </a:rPr>
              <a:t>docs.microsoft.com/en-us/azure/cognitive-services/Computer-vision/quickstarts/java#optical-character-recognition-ocr-with-computer-vision-api-using-javaa-nameocr-a</a:t>
            </a:r>
            <a:endParaRPr lang="en-US" sz="1400" dirty="0" smtClean="0"/>
          </a:p>
          <a:p>
            <a:pPr marL="1085850" lvl="2" indent="-285750">
              <a:buClr>
                <a:schemeClr val="tx1"/>
              </a:buClr>
            </a:pPr>
            <a:r>
              <a:rPr lang="en-US" dirty="0" smtClean="0"/>
              <a:t>Detect </a:t>
            </a:r>
            <a:r>
              <a:rPr lang="en-US" dirty="0"/>
              <a:t>and extract handwritten text from an </a:t>
            </a:r>
            <a:r>
              <a:rPr lang="en-US" dirty="0" smtClean="0"/>
              <a:t>image</a:t>
            </a:r>
          </a:p>
          <a:p>
            <a:pPr marL="800100" lvl="2" indent="0">
              <a:buClr>
                <a:schemeClr val="tx1"/>
              </a:buClr>
              <a:buNone/>
            </a:pPr>
            <a:r>
              <a:rPr lang="en-US" sz="1400" dirty="0"/>
              <a:t>Reference: </a:t>
            </a:r>
            <a:r>
              <a:rPr lang="en-US" sz="1400" dirty="0" smtClean="0">
                <a:hlinkClick r:id="rId3"/>
              </a:rPr>
              <a:t>https</a:t>
            </a:r>
            <a:r>
              <a:rPr lang="en-US" sz="1400" dirty="0">
                <a:hlinkClick r:id="rId3"/>
              </a:rPr>
              <a:t>://</a:t>
            </a:r>
            <a:r>
              <a:rPr lang="en-US" sz="1400" dirty="0" smtClean="0">
                <a:hlinkClick r:id="rId3"/>
              </a:rPr>
              <a:t>docs.microsoft.com/en-us/azure/cognitive-services/Computer-vision/quickstarts/java#text-recognition-with-computer-vision-api-using-javaa-namerecognizetext-a</a:t>
            </a:r>
            <a:endParaRPr lang="en-US" dirty="0"/>
          </a:p>
          <a:p>
            <a:r>
              <a:rPr lang="en-US" dirty="0" smtClean="0"/>
              <a:t>Input data set</a:t>
            </a:r>
            <a:endParaRPr lang="en-US" dirty="0"/>
          </a:p>
          <a:p>
            <a:pPr marL="1085850" lvl="2" indent="-285750">
              <a:buClr>
                <a:schemeClr val="tx1"/>
              </a:buClr>
            </a:pPr>
            <a:r>
              <a:rPr lang="en-US" sz="1200" dirty="0"/>
              <a:t>I</a:t>
            </a:r>
            <a:r>
              <a:rPr lang="en-US" sz="1200" dirty="0" smtClean="0"/>
              <a:t>nput method: image </a:t>
            </a:r>
            <a:r>
              <a:rPr lang="en-US" sz="1200" dirty="0"/>
              <a:t>URL.</a:t>
            </a:r>
          </a:p>
          <a:p>
            <a:pPr marL="1085850" lvl="2" indent="-285750">
              <a:buClr>
                <a:schemeClr val="tx1"/>
              </a:buClr>
            </a:pPr>
            <a:r>
              <a:rPr lang="en-US" sz="1200" dirty="0"/>
              <a:t>Supported image formats: JPEG, PNG, GIF, BMP.</a:t>
            </a:r>
          </a:p>
          <a:p>
            <a:pPr marL="1085850" lvl="2" indent="-285750">
              <a:buClr>
                <a:schemeClr val="tx1"/>
              </a:buClr>
            </a:pPr>
            <a:r>
              <a:rPr lang="en-US" sz="1200" dirty="0"/>
              <a:t>Image file size: </a:t>
            </a:r>
            <a:r>
              <a:rPr lang="en-US" sz="1200" dirty="0" smtClean="0"/>
              <a:t>Less than 4 MB.</a:t>
            </a:r>
          </a:p>
          <a:p>
            <a:pPr marL="1085850" lvl="2" indent="-285750">
              <a:buClr>
                <a:schemeClr val="tx1"/>
              </a:buClr>
            </a:pPr>
            <a:r>
              <a:rPr lang="en-US" sz="1200" dirty="0" smtClean="0"/>
              <a:t>Image dimension: must be between 40 x 40 and 3200 x 3200 pixels.</a:t>
            </a:r>
          </a:p>
          <a:p>
            <a:pPr marL="800100" lvl="2" indent="0">
              <a:buNone/>
            </a:pPr>
            <a:r>
              <a:rPr lang="en-US" sz="1200" dirty="0" smtClean="0"/>
              <a:t>Image </a:t>
            </a:r>
            <a:r>
              <a:rPr lang="en-US" sz="1200" dirty="0"/>
              <a:t>URLs with printed </a:t>
            </a:r>
            <a:r>
              <a:rPr lang="en-US" sz="1200" dirty="0" smtClean="0"/>
              <a:t>text that I used:</a:t>
            </a:r>
            <a:endParaRPr lang="en-US" sz="1200" dirty="0"/>
          </a:p>
          <a:p>
            <a:pPr marL="800100" lvl="2" indent="0">
              <a:buNone/>
            </a:pPr>
            <a:r>
              <a:rPr lang="en-US" sz="1200" u="sng" dirty="0">
                <a:hlinkClick r:id="rId4"/>
              </a:rPr>
              <a:t>https://encrypted-tbn0.gstatic.com/images?q=tbn:ANd9GcSJj9lLB9vU3HoGEGEIc8BWx-Mx_I-cJOTEDFAsL2_YqsMwxtGm</a:t>
            </a:r>
            <a:endParaRPr lang="en-US" sz="1200" dirty="0"/>
          </a:p>
          <a:p>
            <a:pPr marL="800100" lvl="2" indent="0">
              <a:buNone/>
            </a:pPr>
            <a:r>
              <a:rPr lang="en-US" sz="1200" u="sng" dirty="0">
                <a:hlinkClick r:id="rId5"/>
              </a:rPr>
              <a:t>http://cdn.newsapi.com.au/image/v1/e10aad3abe8040f34c54ee73add530cf</a:t>
            </a:r>
            <a:endParaRPr lang="en-US" sz="1200" dirty="0"/>
          </a:p>
          <a:p>
            <a:pPr marL="800100" lvl="2" indent="0">
              <a:buNone/>
            </a:pPr>
            <a:r>
              <a:rPr lang="en-US" sz="1200" dirty="0"/>
              <a:t>Image URLs with handwritten </a:t>
            </a:r>
            <a:r>
              <a:rPr lang="en-US" sz="1200" dirty="0" smtClean="0"/>
              <a:t>text that I used:</a:t>
            </a:r>
            <a:endParaRPr lang="en-US" sz="1200" dirty="0"/>
          </a:p>
          <a:p>
            <a:pPr marL="800100" lvl="2" indent="0">
              <a:buNone/>
            </a:pPr>
            <a:r>
              <a:rPr lang="en-US" sz="1200" u="sng" dirty="0">
                <a:hlinkClick r:id="rId6"/>
              </a:rPr>
              <a:t>https://d1qhuz9ahqnrhh.cloudfront.net/wp-content/uploads/2014/05/handwritten-banner2.png</a:t>
            </a:r>
            <a:endParaRPr lang="en-US" sz="1200" dirty="0"/>
          </a:p>
          <a:p>
            <a:pPr marL="800100" lvl="2" indent="0">
              <a:buNone/>
            </a:pPr>
            <a:r>
              <a:rPr lang="en-US" sz="1200" u="sng" dirty="0">
                <a:hlinkClick r:id="rId7"/>
              </a:rPr>
              <a:t>http://www.productivity501.com/wp-content/uploads/2009/06/picture-9.png</a:t>
            </a:r>
            <a:endParaRPr lang="en-US" sz="1200" dirty="0"/>
          </a:p>
          <a:p>
            <a:pPr marL="1085850" lvl="2" indent="-285750">
              <a:buClr>
                <a:schemeClr val="tx1"/>
              </a:buClr>
            </a:pPr>
            <a:endParaRPr lang="en-US" dirty="0"/>
          </a:p>
          <a:p>
            <a:pPr>
              <a:buClr>
                <a:schemeClr val="tx1"/>
              </a:buClr>
            </a:pPr>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10447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Install/</a:t>
            </a:r>
            <a:r>
              <a:rPr lang="en-US" dirty="0" err="1"/>
              <a:t>Config</a:t>
            </a:r>
            <a:r>
              <a:rPr lang="en-US" dirty="0"/>
              <a:t>/Set up</a:t>
            </a:r>
          </a:p>
        </p:txBody>
      </p:sp>
      <p:sp>
        <p:nvSpPr>
          <p:cNvPr id="5" name="Content Placeholder 4"/>
          <p:cNvSpPr>
            <a:spLocks noGrp="1"/>
          </p:cNvSpPr>
          <p:nvPr>
            <p:ph idx="1"/>
          </p:nvPr>
        </p:nvSpPr>
        <p:spPr/>
        <p:txBody>
          <a:bodyPr/>
          <a:lstStyle/>
          <a:p>
            <a:pPr lvl="0"/>
            <a:r>
              <a:rPr lang="en-US" dirty="0" smtClean="0"/>
              <a:t>Download and install JDK 8:</a:t>
            </a:r>
          </a:p>
          <a:p>
            <a:pPr marL="400050" lvl="1" indent="0">
              <a:buNone/>
            </a:pPr>
            <a:r>
              <a:rPr lang="en-US" dirty="0">
                <a:hlinkClick r:id="rId2"/>
              </a:rPr>
              <a:t>http://</a:t>
            </a:r>
            <a:r>
              <a:rPr lang="en-US" dirty="0" smtClean="0">
                <a:hlinkClick r:id="rId2"/>
              </a:rPr>
              <a:t>www.oracle.com/technetwork/pt/java/javase/downloads/jdk8-downloads-2133151.html</a:t>
            </a:r>
            <a:endParaRPr lang="en-US" dirty="0"/>
          </a:p>
          <a:p>
            <a:pPr lvl="0"/>
            <a:r>
              <a:rPr lang="en-US" dirty="0" smtClean="0"/>
              <a:t>Get Eclipse Oxygen IDE:</a:t>
            </a:r>
          </a:p>
          <a:p>
            <a:pPr marL="0" lvl="0" indent="0">
              <a:buNone/>
            </a:pPr>
            <a:r>
              <a:rPr lang="en-US" dirty="0" smtClean="0"/>
              <a:t>	</a:t>
            </a:r>
            <a:r>
              <a:rPr lang="en-US" dirty="0" smtClean="0">
                <a:hlinkClick r:id="rId3"/>
              </a:rPr>
              <a:t>http</a:t>
            </a:r>
            <a:r>
              <a:rPr lang="en-US" dirty="0">
                <a:hlinkClick r:id="rId3"/>
              </a:rPr>
              <a:t>://www.eclipse.org/downloads</a:t>
            </a:r>
            <a:r>
              <a:rPr lang="en-US" dirty="0" smtClean="0">
                <a:hlinkClick r:id="rId3"/>
              </a:rPr>
              <a:t>/</a:t>
            </a:r>
            <a:endParaRPr lang="en-US" dirty="0"/>
          </a:p>
          <a:p>
            <a:r>
              <a:rPr lang="en-US" dirty="0" smtClean="0"/>
              <a:t>Download Apache Tomcat  9:</a:t>
            </a:r>
          </a:p>
          <a:p>
            <a:pPr marL="457200" lvl="1" indent="0">
              <a:buNone/>
            </a:pPr>
            <a:r>
              <a:rPr lang="en-US" dirty="0" smtClean="0"/>
              <a:t>	</a:t>
            </a:r>
            <a:r>
              <a:rPr lang="en-US" dirty="0" smtClean="0">
                <a:hlinkClick r:id="rId4"/>
              </a:rPr>
              <a:t>https</a:t>
            </a:r>
            <a:r>
              <a:rPr lang="en-US" dirty="0">
                <a:hlinkClick r:id="rId4"/>
              </a:rPr>
              <a:t>://</a:t>
            </a:r>
            <a:r>
              <a:rPr lang="en-US" dirty="0" smtClean="0">
                <a:hlinkClick r:id="rId4"/>
              </a:rPr>
              <a:t>tomcat.apache.org/download-90.cgi</a:t>
            </a:r>
            <a:endParaRPr lang="en-US" dirty="0"/>
          </a:p>
          <a:p>
            <a:pPr lvl="0"/>
            <a:r>
              <a:rPr lang="en-US" dirty="0"/>
              <a:t>O</a:t>
            </a:r>
            <a:r>
              <a:rPr lang="en-US" dirty="0" smtClean="0"/>
              <a:t>btain Endpoint </a:t>
            </a:r>
            <a:r>
              <a:rPr lang="en-US" dirty="0" err="1" smtClean="0"/>
              <a:t>url</a:t>
            </a:r>
            <a:r>
              <a:rPr lang="en-US" dirty="0" smtClean="0"/>
              <a:t> and subscription </a:t>
            </a:r>
            <a:r>
              <a:rPr lang="en-US" dirty="0"/>
              <a:t>keys to Azure Cognitive Services</a:t>
            </a:r>
          </a:p>
          <a:p>
            <a:pPr marL="400050" lvl="1" indent="0">
              <a:buNone/>
            </a:pPr>
            <a:r>
              <a:rPr lang="en-US" sz="1100" dirty="0">
                <a:solidFill>
                  <a:srgbClr val="FF0000"/>
                </a:solidFill>
              </a:rPr>
              <a:t>Endpoint: https://</a:t>
            </a:r>
            <a:r>
              <a:rPr lang="en-US" sz="1100" dirty="0" smtClean="0">
                <a:solidFill>
                  <a:srgbClr val="FF0000"/>
                </a:solidFill>
              </a:rPr>
              <a:t>westcentralus.api.cognitive.microsoft.com/vision/v1.0</a:t>
            </a:r>
            <a:endParaRPr lang="en-US" sz="1100" dirty="0">
              <a:solidFill>
                <a:srgbClr val="FF0000"/>
              </a:solidFill>
            </a:endParaRPr>
          </a:p>
        </p:txBody>
      </p:sp>
      <p:sp>
        <p:nvSpPr>
          <p:cNvPr id="3" name="Footer Placeholder 2"/>
          <p:cNvSpPr>
            <a:spLocks noGrp="1"/>
          </p:cNvSpPr>
          <p:nvPr>
            <p:ph type="ftr" sz="quarter" idx="11"/>
          </p:nvPr>
        </p:nvSpPr>
        <p:spPr/>
        <p:txBody>
          <a:bodyPr/>
          <a:lstStyle/>
          <a:p>
            <a:r>
              <a:rPr lang="en-US" dirty="0" smtClean="0"/>
              <a:t>@</a:t>
            </a:r>
            <a:r>
              <a:rPr lang="en-US" altLang="en-US" dirty="0"/>
              <a:t>Ge Xia</a:t>
            </a:r>
          </a:p>
        </p:txBody>
      </p:sp>
      <p:sp>
        <p:nvSpPr>
          <p:cNvPr id="4" name="Slide Number Placeholder 3"/>
          <p:cNvSpPr>
            <a:spLocks noGrp="1"/>
          </p:cNvSpPr>
          <p:nvPr>
            <p:ph type="sldNum" sz="quarter" idx="12"/>
          </p:nvPr>
        </p:nvSpPr>
        <p:spPr/>
        <p:txBody>
          <a:bodyPr/>
          <a:lstStyle/>
          <a:p>
            <a:pPr>
              <a:defRPr/>
            </a:pPr>
            <a:fld id="{E9C73807-B068-4863-956B-F1B336131749}" type="slidenum">
              <a:rPr lang="en-US" smtClean="0"/>
              <a:pPr>
                <a:defRPr/>
              </a:pPr>
              <a:t>4</a:t>
            </a:fld>
            <a:endParaRPr lang="en-US"/>
          </a:p>
        </p:txBody>
      </p:sp>
      <p:pic>
        <p:nvPicPr>
          <p:cNvPr id="6" name="Picture 5"/>
          <p:cNvPicPr/>
          <p:nvPr/>
        </p:nvPicPr>
        <p:blipFill>
          <a:blip r:embed="rId5"/>
          <a:stretch>
            <a:fillRect/>
          </a:stretch>
        </p:blipFill>
        <p:spPr>
          <a:xfrm>
            <a:off x="996462" y="3927231"/>
            <a:ext cx="5943600" cy="2382520"/>
          </a:xfrm>
          <a:prstGeom prst="rect">
            <a:avLst/>
          </a:prstGeom>
        </p:spPr>
      </p:pic>
    </p:spTree>
    <p:extLst>
      <p:ext uri="{BB962C8B-B14F-4D97-AF65-F5344CB8AC3E}">
        <p14:creationId xmlns:p14="http://schemas.microsoft.com/office/powerpoint/2010/main" val="365684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project set up</a:t>
            </a:r>
            <a:endParaRPr lang="en-US" dirty="0"/>
          </a:p>
        </p:txBody>
      </p:sp>
      <p:sp>
        <p:nvSpPr>
          <p:cNvPr id="3" name="Content Placeholder 2"/>
          <p:cNvSpPr>
            <a:spLocks noGrp="1"/>
          </p:cNvSpPr>
          <p:nvPr>
            <p:ph idx="1"/>
          </p:nvPr>
        </p:nvSpPr>
        <p:spPr/>
        <p:txBody>
          <a:bodyPr/>
          <a:lstStyle/>
          <a:p>
            <a:r>
              <a:rPr lang="en-US" dirty="0" smtClean="0"/>
              <a:t>Create a Dynamic Web Project in Eclipse IDE called </a:t>
            </a:r>
            <a:r>
              <a:rPr lang="en-US" b="1" dirty="0" err="1" smtClean="0"/>
              <a:t>ComputerVisionWeb</a:t>
            </a:r>
            <a:endParaRPr lang="en-US" b="1" dirty="0" smtClean="0"/>
          </a:p>
          <a:p>
            <a:r>
              <a:rPr lang="en-US" dirty="0" smtClean="0"/>
              <a:t>To add </a:t>
            </a:r>
            <a:r>
              <a:rPr lang="en-US" dirty="0"/>
              <a:t>Maven as a build manager for </a:t>
            </a:r>
            <a:r>
              <a:rPr lang="en-US" dirty="0" smtClean="0"/>
              <a:t>the project, right </a:t>
            </a:r>
            <a:r>
              <a:rPr lang="en-US" dirty="0"/>
              <a:t>click on the project and select </a:t>
            </a:r>
            <a:r>
              <a:rPr lang="en-US" b="1" dirty="0"/>
              <a:t>Configure &gt; Convert to Maven</a:t>
            </a:r>
            <a:r>
              <a:rPr lang="en-US" dirty="0"/>
              <a:t> project. The </a:t>
            </a:r>
            <a:r>
              <a:rPr lang="en-US" i="1" dirty="0"/>
              <a:t>Create New POM</a:t>
            </a:r>
            <a:r>
              <a:rPr lang="en-US" dirty="0"/>
              <a:t> dialog appears, enter the following information</a:t>
            </a:r>
            <a:r>
              <a:rPr lang="en-US"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@Your Name</a:t>
            </a:r>
            <a:endParaRPr lang="en-US"/>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6" name="Picture 5"/>
          <p:cNvPicPr/>
          <p:nvPr/>
        </p:nvPicPr>
        <p:blipFill>
          <a:blip r:embed="rId2"/>
          <a:stretch>
            <a:fillRect/>
          </a:stretch>
        </p:blipFill>
        <p:spPr>
          <a:xfrm>
            <a:off x="1600200" y="2209800"/>
            <a:ext cx="6324600" cy="4370705"/>
          </a:xfrm>
          <a:prstGeom prst="rect">
            <a:avLst/>
          </a:prstGeom>
        </p:spPr>
      </p:pic>
    </p:spTree>
    <p:extLst>
      <p:ext uri="{BB962C8B-B14F-4D97-AF65-F5344CB8AC3E}">
        <p14:creationId xmlns:p14="http://schemas.microsoft.com/office/powerpoint/2010/main" val="762469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project set up (continued)</a:t>
            </a:r>
            <a:endParaRPr lang="en-US" dirty="0"/>
          </a:p>
        </p:txBody>
      </p:sp>
      <p:sp>
        <p:nvSpPr>
          <p:cNvPr id="3" name="Content Placeholder 2"/>
          <p:cNvSpPr>
            <a:spLocks noGrp="1"/>
          </p:cNvSpPr>
          <p:nvPr>
            <p:ph idx="1"/>
          </p:nvPr>
        </p:nvSpPr>
        <p:spPr/>
        <p:txBody>
          <a:bodyPr/>
          <a:lstStyle/>
          <a:p>
            <a:r>
              <a:rPr lang="en-US" dirty="0" smtClean="0"/>
              <a:t>Add dependencies in </a:t>
            </a:r>
            <a:r>
              <a:rPr lang="en-US" dirty="0" err="1" smtClean="0"/>
              <a:t>ComputerVisionWeb</a:t>
            </a:r>
            <a:r>
              <a:rPr lang="en-US" dirty="0" smtClean="0"/>
              <a:t>/pom.xml</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295400"/>
            <a:ext cx="5391150"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97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project set up (continued)</a:t>
            </a:r>
          </a:p>
        </p:txBody>
      </p:sp>
      <p:sp>
        <p:nvSpPr>
          <p:cNvPr id="3" name="Content Placeholder 2"/>
          <p:cNvSpPr>
            <a:spLocks noGrp="1"/>
          </p:cNvSpPr>
          <p:nvPr>
            <p:ph idx="1"/>
          </p:nvPr>
        </p:nvSpPr>
        <p:spPr/>
        <p:txBody>
          <a:bodyPr/>
          <a:lstStyle/>
          <a:p>
            <a:r>
              <a:rPr lang="en-US" dirty="0"/>
              <a:t> Maven will download the dependent JAR files in few seconds, as you can see under the </a:t>
            </a:r>
            <a:r>
              <a:rPr lang="en-US" b="1" dirty="0" smtClean="0"/>
              <a:t>Libraries</a:t>
            </a:r>
            <a:r>
              <a:rPr lang="en-US" dirty="0"/>
              <a:t> section of the project</a:t>
            </a:r>
            <a:r>
              <a:rPr lang="en-US" dirty="0" smtClean="0"/>
              <a:t>:</a:t>
            </a:r>
          </a:p>
          <a:p>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862138"/>
            <a:ext cx="628650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181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6612"/>
          </a:xfrm>
        </p:spPr>
        <p:txBody>
          <a:bodyPr>
            <a:normAutofit fontScale="90000"/>
          </a:bodyPr>
          <a:lstStyle/>
          <a:p>
            <a:r>
              <a:rPr lang="en-US" b="1" dirty="0" smtClean="0"/>
              <a:t/>
            </a:r>
            <a:br>
              <a:rPr lang="en-US" b="1" dirty="0" smtClean="0"/>
            </a:br>
            <a:r>
              <a:rPr lang="en-US" b="1" dirty="0" smtClean="0"/>
              <a:t>Creating JSP Pages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Right click on the </a:t>
            </a:r>
            <a:r>
              <a:rPr lang="en-US" dirty="0" smtClean="0"/>
              <a:t>web project </a:t>
            </a:r>
            <a:r>
              <a:rPr lang="en-US" dirty="0"/>
              <a:t>and select </a:t>
            </a:r>
            <a:r>
              <a:rPr lang="en-US" b="1" dirty="0"/>
              <a:t>New &gt; JSP File</a:t>
            </a:r>
            <a:r>
              <a:rPr lang="en-US" dirty="0"/>
              <a:t>. Enter </a:t>
            </a:r>
            <a:r>
              <a:rPr lang="en-US" b="1" dirty="0" err="1"/>
              <a:t>ocrImage.jsp</a:t>
            </a:r>
            <a:r>
              <a:rPr lang="en-US" dirty="0"/>
              <a:t> as the file name in the </a:t>
            </a:r>
            <a:r>
              <a:rPr lang="en-US" i="1" dirty="0"/>
              <a:t>New JSP File</a:t>
            </a:r>
            <a:r>
              <a:rPr lang="en-US" dirty="0"/>
              <a:t> </a:t>
            </a:r>
            <a:r>
              <a:rPr lang="en-US" dirty="0" smtClean="0"/>
              <a:t>dialog.</a:t>
            </a:r>
          </a:p>
          <a:p>
            <a:r>
              <a:rPr lang="en-US" dirty="0"/>
              <a:t>Click </a:t>
            </a:r>
            <a:r>
              <a:rPr lang="en-US" b="1" dirty="0" smtClean="0"/>
              <a:t>Finish</a:t>
            </a:r>
            <a:r>
              <a:rPr lang="en-US" dirty="0" smtClean="0"/>
              <a:t>. Eclipse created</a:t>
            </a:r>
            <a:r>
              <a:rPr lang="en-US" dirty="0"/>
              <a:t> </a:t>
            </a:r>
            <a:r>
              <a:rPr lang="en-US" b="1" dirty="0" err="1" smtClean="0"/>
              <a:t>ocrImage.jsp</a:t>
            </a:r>
            <a:r>
              <a:rPr lang="en-US" dirty="0"/>
              <a:t> file under the </a:t>
            </a:r>
            <a:r>
              <a:rPr lang="en-US" b="1" dirty="0" err="1"/>
              <a:t>WebContent</a:t>
            </a:r>
            <a:r>
              <a:rPr lang="en-US" dirty="0"/>
              <a:t> </a:t>
            </a:r>
            <a:r>
              <a:rPr lang="en-US" dirty="0" smtClean="0"/>
              <a:t>directory</a:t>
            </a:r>
            <a:r>
              <a:rPr lang="en-US" dirty="0"/>
              <a:t> </a:t>
            </a:r>
            <a:r>
              <a:rPr lang="en-US" dirty="0" smtClean="0"/>
              <a:t>with some default code.</a:t>
            </a:r>
          </a:p>
          <a:p>
            <a:r>
              <a:rPr lang="en-US" dirty="0" smtClean="0"/>
              <a:t>Modify the code using Azure Computer Vision Java API.</a:t>
            </a:r>
          </a:p>
          <a:p>
            <a:r>
              <a:rPr lang="en-US" dirty="0" smtClean="0"/>
              <a:t>Using the same way, create a </a:t>
            </a:r>
            <a:r>
              <a:rPr lang="en-US" dirty="0" err="1" smtClean="0"/>
              <a:t>jsp</a:t>
            </a:r>
            <a:r>
              <a:rPr lang="en-US" dirty="0" smtClean="0"/>
              <a:t> file </a:t>
            </a:r>
            <a:r>
              <a:rPr lang="en-US" b="1" dirty="0" err="1"/>
              <a:t>h</a:t>
            </a:r>
            <a:r>
              <a:rPr lang="en-US" b="1" dirty="0" err="1" smtClean="0"/>
              <a:t>andwrittenImage.jsp</a:t>
            </a:r>
            <a:endParaRPr lang="en-US" b="1" dirty="0" smtClean="0"/>
          </a:p>
          <a:p>
            <a:r>
              <a:rPr lang="en-US" dirty="0" smtClean="0"/>
              <a:t>Here is the API and sample code reference online:</a:t>
            </a:r>
            <a:endParaRPr lang="en-US" dirty="0" smtClean="0">
              <a:hlinkClick r:id="rId2"/>
            </a:endParaRPr>
          </a:p>
          <a:p>
            <a:pPr marL="400050" lvl="1" indent="0">
              <a:buNone/>
            </a:pPr>
            <a:r>
              <a:rPr lang="en-US" dirty="0" smtClean="0">
                <a:hlinkClick r:id="rId2"/>
              </a:rPr>
              <a:t>https</a:t>
            </a:r>
            <a:r>
              <a:rPr lang="en-US" dirty="0">
                <a:hlinkClick r:id="rId2"/>
              </a:rPr>
              <a:t>://</a:t>
            </a:r>
            <a:r>
              <a:rPr lang="en-US" dirty="0" smtClean="0">
                <a:hlinkClick r:id="rId2"/>
              </a:rPr>
              <a:t>docs.microsoft.com/en-us/azure/cognitive-services/Computer-vision/quickstarts/java</a:t>
            </a: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spTree>
    <p:extLst>
      <p:ext uri="{BB962C8B-B14F-4D97-AF65-F5344CB8AC3E}">
        <p14:creationId xmlns:p14="http://schemas.microsoft.com/office/powerpoint/2010/main" val="4288975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ocrImage.jsp</a:t>
            </a:r>
            <a:endParaRPr lang="en-US" dirty="0"/>
          </a:p>
        </p:txBody>
      </p:sp>
      <p:sp>
        <p:nvSpPr>
          <p:cNvPr id="4" name="Footer Placeholder 3"/>
          <p:cNvSpPr>
            <a:spLocks noGrp="1"/>
          </p:cNvSpPr>
          <p:nvPr>
            <p:ph type="ftr" sz="quarter" idx="11"/>
          </p:nvPr>
        </p:nvSpPr>
        <p:spPr/>
        <p:txBody>
          <a:bodyPr/>
          <a:lstStyle/>
          <a:p>
            <a:r>
              <a:rPr lang="en-US" dirty="0" smtClean="0"/>
              <a:t>@</a:t>
            </a:r>
            <a:r>
              <a:rPr lang="en-US" altLang="en-US" dirty="0"/>
              <a:t>Ge Xia</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912" y="985837"/>
            <a:ext cx="7496175"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8326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11540</TotalTime>
  <Words>745</Words>
  <Application>Microsoft Office PowerPoint</Application>
  <PresentationFormat>On-screen Show (4:3)</PresentationFormat>
  <Paragraphs>136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Final Project   Image Processing with Microsoft Cognitive Services Computer Vision API     </vt:lpstr>
      <vt:lpstr>Introduction</vt:lpstr>
      <vt:lpstr>Project Overview</vt:lpstr>
      <vt:lpstr>Project Install/Config/Set up</vt:lpstr>
      <vt:lpstr>Eclipse project set up</vt:lpstr>
      <vt:lpstr>Eclipse project set up (continued)</vt:lpstr>
      <vt:lpstr>Eclipse project set up (continued)</vt:lpstr>
      <vt:lpstr> Creating JSP Pages </vt:lpstr>
      <vt:lpstr>ocrImage.jsp</vt:lpstr>
      <vt:lpstr>handwrittenImage.jsp</vt:lpstr>
      <vt:lpstr>Deploy web application</vt:lpstr>
      <vt:lpstr>Launch ocrImage.jsp</vt:lpstr>
      <vt:lpstr>Launch handwrittenImage.jsp</vt:lpstr>
      <vt:lpstr>Eclipse console output</vt:lpstr>
      <vt:lpstr>Summary</vt:lpstr>
      <vt:lpstr>YouTube URLs, GitHub URL, Last 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 Xia</dc:creator>
  <cp:lastModifiedBy>GXia</cp:lastModifiedBy>
  <cp:revision>942</cp:revision>
  <cp:lastPrinted>2012-11-30T20:59:45Z</cp:lastPrinted>
  <dcterms:created xsi:type="dcterms:W3CDTF">2006-08-16T00:00:00Z</dcterms:created>
  <dcterms:modified xsi:type="dcterms:W3CDTF">2018-02-11T18:32:28Z</dcterms:modified>
</cp:coreProperties>
</file>