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omfortaa" panose="020B0600000101010101" charset="0"/>
      <p:regular r:id="rId12"/>
      <p:bold r:id="rId13"/>
    </p:embeddedFont>
    <p:embeddedFont>
      <p:font typeface="Open Sans" panose="020B0600000101010101" charset="0"/>
      <p:regular r:id="rId14"/>
      <p:bold r:id="rId15"/>
      <p:italic r:id="rId16"/>
      <p:boldItalic r:id="rId17"/>
    </p:embeddedFont>
    <p:embeddedFont>
      <p:font typeface="Roboto" panose="020B0600000101010101"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d2cc8e868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d2cc8e868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my name is Victoria and today I’ll be talking about the solution that my team and I put together for this hackathon to battle loneliness, which according to Mother Teresa, is the most terrible poverty.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d2cc8e868_0_8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d2cc8e868_0_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short, our society is now facing the age of loneliness crisis. The Maslow’s Hierarchy of Needs illustrates that our need for a sense of belonging comes right after our physiological (food, sleep, water) and safety (finance, security) needs are met. 20 years ago, there may be more people just trying to achieve the first 2 needs but today, with our 1st 2 needs being met so easily, people began desiring a need for belonging. According to a 2014 study,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2cc8e868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2cc8e868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d2cc8e868_0_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d2cc8e868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see 2 values from our proposed solution. One is preventing loneliness, which naturally promotes mental care. And this ties to the 2nd value, sustainability, as one of UN’s SDGs is to reduce premature mortality by promote mental health and well being.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d2cc8e868_0_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d2cc8e868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these values, pavilion promotes that human to human interaction which are slowly lacking in today’s society due to the increased in online activities. N studies have shown that online interaction does not affect one’s well being while having offline friends or face-to-face social interaction boost positive emotions. Our platform also emphasizes on its spontaneity by matching with people very near from each other so you can meet up anytime, anywhere whenever u want to meet. By connecting ppl with similar interests, they can meet others outside their usual social circle and meet diverse ppl that they would not meet. For lack of better words, this platform gives people a reason to meet and make new connections that forsters belonging. despite different careers age gender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d2cc8e868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d2cc8e868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Radar: track user location</a:t>
            </a:r>
            <a:endParaRPr/>
          </a:p>
          <a:p>
            <a:pPr marL="0" lvl="0" indent="0" algn="l" rtl="0">
              <a:spcBef>
                <a:spcPts val="0"/>
              </a:spcBef>
              <a:spcAft>
                <a:spcPts val="0"/>
              </a:spcAft>
              <a:buNone/>
            </a:pPr>
            <a:r>
              <a:rPr lang="en"/>
              <a:t>MongoDB: store user data, profiling information such as age, gender, address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d2cc8e868_0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d2cc8e86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d2cc8e868_0_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d2cc8e868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STEFFY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who.int/mental_health/SDGs/e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avilionbyllk.herokuapp.com/" TargetMode="Externa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p:nvPr/>
        </p:nvSpPr>
        <p:spPr>
          <a:xfrm>
            <a:off x="2516088" y="235875"/>
            <a:ext cx="4213500" cy="5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Droid Sans"/>
                <a:ea typeface="Droid Sans"/>
                <a:cs typeface="Droid Sans"/>
                <a:sym typeface="Droid Sans"/>
              </a:rPr>
              <a:t>The Pavilion Team</a:t>
            </a:r>
            <a:endParaRPr sz="2400" b="1">
              <a:solidFill>
                <a:schemeClr val="dk1"/>
              </a:solidFill>
              <a:latin typeface="Droid Sans"/>
              <a:ea typeface="Droid Sans"/>
              <a:cs typeface="Droid Sans"/>
              <a:sym typeface="Droid Sans"/>
            </a:endParaRPr>
          </a:p>
          <a:p>
            <a:pPr marL="457200" lvl="0" indent="0" algn="ctr" rtl="0">
              <a:lnSpc>
                <a:spcPct val="115000"/>
              </a:lnSpc>
              <a:spcBef>
                <a:spcPts val="0"/>
              </a:spcBef>
              <a:spcAft>
                <a:spcPts val="0"/>
              </a:spcAft>
              <a:buNone/>
            </a:pPr>
            <a:endParaRPr sz="1800">
              <a:solidFill>
                <a:schemeClr val="dk1"/>
              </a:solidFill>
              <a:latin typeface="Roboto"/>
              <a:ea typeface="Roboto"/>
              <a:cs typeface="Roboto"/>
              <a:sym typeface="Roboto"/>
            </a:endParaRPr>
          </a:p>
          <a:p>
            <a:pPr marL="457200" lvl="0" indent="0" algn="ctr" rtl="0">
              <a:lnSpc>
                <a:spcPct val="115000"/>
              </a:lnSpc>
              <a:spcBef>
                <a:spcPts val="0"/>
              </a:spcBef>
              <a:spcAft>
                <a:spcPts val="0"/>
              </a:spcAft>
              <a:buNone/>
            </a:pPr>
            <a:endParaRPr sz="1800">
              <a:solidFill>
                <a:schemeClr val="dk1"/>
              </a:solidFill>
              <a:latin typeface="Roboto"/>
              <a:ea typeface="Roboto"/>
              <a:cs typeface="Roboto"/>
              <a:sym typeface="Roboto"/>
            </a:endParaRPr>
          </a:p>
        </p:txBody>
      </p:sp>
      <p:pic>
        <p:nvPicPr>
          <p:cNvPr id="161" name="Google Shape;161;p21"/>
          <p:cNvPicPr preferRelativeResize="0"/>
          <p:nvPr/>
        </p:nvPicPr>
        <p:blipFill>
          <a:blip r:embed="rId3">
            <a:alphaModFix/>
          </a:blip>
          <a:stretch>
            <a:fillRect/>
          </a:stretch>
        </p:blipFill>
        <p:spPr>
          <a:xfrm>
            <a:off x="387425" y="4344975"/>
            <a:ext cx="520800" cy="520800"/>
          </a:xfrm>
          <a:prstGeom prst="rect">
            <a:avLst/>
          </a:prstGeom>
          <a:noFill/>
          <a:ln>
            <a:noFill/>
          </a:ln>
        </p:spPr>
      </p:pic>
      <p:sp>
        <p:nvSpPr>
          <p:cNvPr id="162" name="Google Shape;162;p21"/>
          <p:cNvSpPr txBox="1"/>
          <p:nvPr/>
        </p:nvSpPr>
        <p:spPr>
          <a:xfrm>
            <a:off x="966375" y="4150718"/>
            <a:ext cx="1368600" cy="7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mfortaa"/>
                <a:ea typeface="Comfortaa"/>
                <a:cs typeface="Comfortaa"/>
                <a:sym typeface="Comfortaa"/>
              </a:rPr>
              <a:t>/eunbeek</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/azurerr</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/steffy-lo</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/victoria-lo</a:t>
            </a:r>
            <a:endParaRPr sz="1200">
              <a:latin typeface="Comfortaa"/>
              <a:ea typeface="Comfortaa"/>
              <a:cs typeface="Comfortaa"/>
              <a:sym typeface="Comfortaa"/>
            </a:endParaRPr>
          </a:p>
        </p:txBody>
      </p:sp>
      <p:pic>
        <p:nvPicPr>
          <p:cNvPr id="163" name="Google Shape;163;p21"/>
          <p:cNvPicPr preferRelativeResize="0"/>
          <p:nvPr/>
        </p:nvPicPr>
        <p:blipFill>
          <a:blip r:embed="rId4">
            <a:alphaModFix/>
          </a:blip>
          <a:stretch>
            <a:fillRect/>
          </a:stretch>
        </p:blipFill>
        <p:spPr>
          <a:xfrm>
            <a:off x="2624675" y="814863"/>
            <a:ext cx="3894638" cy="3894661"/>
          </a:xfrm>
          <a:prstGeom prst="rect">
            <a:avLst/>
          </a:prstGeom>
          <a:noFill/>
          <a:ln>
            <a:noFill/>
          </a:ln>
          <a:effectLst>
            <a:outerShdw blurRad="142875" dist="38100" dir="5400000" algn="bl" rotWithShape="0">
              <a:schemeClr val="dk1">
                <a:alpha val="50000"/>
              </a:schemeClr>
            </a:outerShdw>
          </a:effectLst>
        </p:spPr>
      </p:pic>
      <p:sp>
        <p:nvSpPr>
          <p:cNvPr id="164" name="Google Shape;164;p21"/>
          <p:cNvSpPr txBox="1"/>
          <p:nvPr/>
        </p:nvSpPr>
        <p:spPr>
          <a:xfrm>
            <a:off x="589975" y="1475425"/>
            <a:ext cx="4786200" cy="55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65" name="Google Shape;165;p21"/>
          <p:cNvSpPr txBox="1"/>
          <p:nvPr/>
        </p:nvSpPr>
        <p:spPr>
          <a:xfrm>
            <a:off x="387425" y="1145800"/>
            <a:ext cx="1897200" cy="16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omfortaa"/>
                <a:ea typeface="Comfortaa"/>
                <a:cs typeface="Comfortaa"/>
                <a:sym typeface="Comfortaa"/>
              </a:rPr>
              <a:t>Back-End</a:t>
            </a:r>
            <a:endParaRPr sz="2400" b="1">
              <a:latin typeface="Comfortaa"/>
              <a:ea typeface="Comfortaa"/>
              <a:cs typeface="Comfortaa"/>
              <a:sym typeface="Comfortaa"/>
            </a:endParaRPr>
          </a:p>
          <a:p>
            <a:pPr marL="0" lvl="0" indent="0" algn="l" rtl="0">
              <a:spcBef>
                <a:spcPts val="0"/>
              </a:spcBef>
              <a:spcAft>
                <a:spcPts val="0"/>
              </a:spcAft>
              <a:buNone/>
            </a:pPr>
            <a:endParaRPr sz="1100" b="1">
              <a:latin typeface="Comfortaa"/>
              <a:ea typeface="Comfortaa"/>
              <a:cs typeface="Comfortaa"/>
              <a:sym typeface="Comfortaa"/>
            </a:endParaRPr>
          </a:p>
          <a:p>
            <a:pPr marL="0" lvl="0" indent="0" algn="l" rtl="0">
              <a:lnSpc>
                <a:spcPct val="115000"/>
              </a:lnSpc>
              <a:spcBef>
                <a:spcPts val="0"/>
              </a:spcBef>
              <a:spcAft>
                <a:spcPts val="0"/>
              </a:spcAft>
              <a:buNone/>
            </a:pPr>
            <a:r>
              <a:rPr lang="en" sz="1800">
                <a:latin typeface="Comfortaa"/>
                <a:ea typeface="Comfortaa"/>
                <a:cs typeface="Comfortaa"/>
                <a:sym typeface="Comfortaa"/>
              </a:rPr>
              <a:t>Eunbee Kim</a:t>
            </a:r>
            <a:endParaRPr sz="1800">
              <a:latin typeface="Comfortaa"/>
              <a:ea typeface="Comfortaa"/>
              <a:cs typeface="Comfortaa"/>
              <a:sym typeface="Comfortaa"/>
            </a:endParaRPr>
          </a:p>
          <a:p>
            <a:pPr marL="0" lvl="0" indent="0" algn="l" rtl="0">
              <a:lnSpc>
                <a:spcPct val="115000"/>
              </a:lnSpc>
              <a:spcBef>
                <a:spcPts val="0"/>
              </a:spcBef>
              <a:spcAft>
                <a:spcPts val="0"/>
              </a:spcAft>
              <a:buNone/>
            </a:pPr>
            <a:r>
              <a:rPr lang="en" sz="1800">
                <a:latin typeface="Comfortaa"/>
                <a:ea typeface="Comfortaa"/>
                <a:cs typeface="Comfortaa"/>
                <a:sym typeface="Comfortaa"/>
              </a:rPr>
              <a:t>Steffy Lo</a:t>
            </a:r>
            <a:endParaRPr sz="1800">
              <a:latin typeface="Comfortaa"/>
              <a:ea typeface="Comfortaa"/>
              <a:cs typeface="Comfortaa"/>
              <a:sym typeface="Comfortaa"/>
            </a:endParaRPr>
          </a:p>
        </p:txBody>
      </p:sp>
      <p:sp>
        <p:nvSpPr>
          <p:cNvPr id="166" name="Google Shape;166;p21"/>
          <p:cNvSpPr txBox="1"/>
          <p:nvPr/>
        </p:nvSpPr>
        <p:spPr>
          <a:xfrm>
            <a:off x="6729600" y="1962925"/>
            <a:ext cx="2190000" cy="16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omfortaa"/>
                <a:ea typeface="Comfortaa"/>
                <a:cs typeface="Comfortaa"/>
                <a:sym typeface="Comfortaa"/>
              </a:rPr>
              <a:t>Front-End</a:t>
            </a:r>
            <a:endParaRPr sz="2400" b="1">
              <a:latin typeface="Comfortaa"/>
              <a:ea typeface="Comfortaa"/>
              <a:cs typeface="Comfortaa"/>
              <a:sym typeface="Comfortaa"/>
            </a:endParaRPr>
          </a:p>
          <a:p>
            <a:pPr marL="0" lvl="0" indent="0" algn="l" rtl="0">
              <a:spcBef>
                <a:spcPts val="0"/>
              </a:spcBef>
              <a:spcAft>
                <a:spcPts val="0"/>
              </a:spcAft>
              <a:buNone/>
            </a:pPr>
            <a:endParaRPr sz="1100" b="1">
              <a:latin typeface="Comfortaa"/>
              <a:ea typeface="Comfortaa"/>
              <a:cs typeface="Comfortaa"/>
              <a:sym typeface="Comfortaa"/>
            </a:endParaRPr>
          </a:p>
          <a:p>
            <a:pPr marL="0" lvl="0" indent="0" algn="l" rtl="0">
              <a:lnSpc>
                <a:spcPct val="115000"/>
              </a:lnSpc>
              <a:spcBef>
                <a:spcPts val="0"/>
              </a:spcBef>
              <a:spcAft>
                <a:spcPts val="0"/>
              </a:spcAft>
              <a:buNone/>
            </a:pPr>
            <a:r>
              <a:rPr lang="en" sz="1800">
                <a:latin typeface="Comfortaa"/>
                <a:ea typeface="Comfortaa"/>
                <a:cs typeface="Comfortaa"/>
                <a:sym typeface="Comfortaa"/>
              </a:rPr>
              <a:t>Jihyun Lee</a:t>
            </a:r>
            <a:endParaRPr sz="1800">
              <a:latin typeface="Comfortaa"/>
              <a:ea typeface="Comfortaa"/>
              <a:cs typeface="Comfortaa"/>
              <a:sym typeface="Comfortaa"/>
            </a:endParaRPr>
          </a:p>
          <a:p>
            <a:pPr marL="0" lvl="0" indent="0" algn="l" rtl="0">
              <a:lnSpc>
                <a:spcPct val="115000"/>
              </a:lnSpc>
              <a:spcBef>
                <a:spcPts val="0"/>
              </a:spcBef>
              <a:spcAft>
                <a:spcPts val="0"/>
              </a:spcAft>
              <a:buNone/>
            </a:pPr>
            <a:r>
              <a:rPr lang="en" sz="1800">
                <a:latin typeface="Comfortaa"/>
                <a:ea typeface="Comfortaa"/>
                <a:cs typeface="Comfortaa"/>
                <a:sym typeface="Comfortaa"/>
              </a:rPr>
              <a:t>Victoria Lo</a:t>
            </a:r>
            <a:endParaRPr sz="1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52565A"/>
                </a:solidFill>
                <a:highlight>
                  <a:srgbClr val="FFFFFF"/>
                </a:highlight>
                <a:latin typeface="Droid Sans"/>
                <a:ea typeface="Droid Sans"/>
                <a:cs typeface="Droid Sans"/>
                <a:sym typeface="Droid Sans"/>
              </a:rPr>
              <a:t>“Loneliness</a:t>
            </a:r>
            <a:r>
              <a:rPr lang="en" sz="2400">
                <a:solidFill>
                  <a:srgbClr val="3C4043"/>
                </a:solidFill>
                <a:highlight>
                  <a:srgbClr val="FFFFFF"/>
                </a:highlight>
                <a:latin typeface="Droid Sans"/>
                <a:ea typeface="Droid Sans"/>
                <a:cs typeface="Droid Sans"/>
                <a:sym typeface="Droid Sans"/>
              </a:rPr>
              <a:t> and the feeling of being </a:t>
            </a:r>
            <a:r>
              <a:rPr lang="en" sz="2400" u="sng">
                <a:solidFill>
                  <a:srgbClr val="3C4043"/>
                </a:solidFill>
                <a:highlight>
                  <a:srgbClr val="FFFFFF"/>
                </a:highlight>
                <a:latin typeface="Droid Sans"/>
                <a:ea typeface="Droid Sans"/>
                <a:cs typeface="Droid Sans"/>
                <a:sym typeface="Droid Sans"/>
              </a:rPr>
              <a:t>unwanted</a:t>
            </a:r>
            <a:r>
              <a:rPr lang="en" sz="2400">
                <a:solidFill>
                  <a:srgbClr val="3C4043"/>
                </a:solidFill>
                <a:highlight>
                  <a:srgbClr val="FFFFFF"/>
                </a:highlight>
                <a:latin typeface="Droid Sans"/>
                <a:ea typeface="Droid Sans"/>
                <a:cs typeface="Droid Sans"/>
                <a:sym typeface="Droid Sans"/>
              </a:rPr>
              <a:t> is the most terrible poverty.” </a:t>
            </a:r>
            <a:endParaRPr sz="2400">
              <a:solidFill>
                <a:srgbClr val="3C4043"/>
              </a:solidFill>
              <a:highlight>
                <a:srgbClr val="FFFFFF"/>
              </a:highlight>
              <a:latin typeface="Droid Sans"/>
              <a:ea typeface="Droid Sans"/>
              <a:cs typeface="Droid Sans"/>
              <a:sym typeface="Droid Sans"/>
            </a:endParaRPr>
          </a:p>
          <a:p>
            <a:pPr marL="0" lvl="0" indent="0" algn="l" rtl="0">
              <a:spcBef>
                <a:spcPts val="0"/>
              </a:spcBef>
              <a:spcAft>
                <a:spcPts val="0"/>
              </a:spcAft>
              <a:buNone/>
            </a:pPr>
            <a:endParaRPr sz="1800" i="1">
              <a:solidFill>
                <a:srgbClr val="3C4043"/>
              </a:solidFill>
              <a:highlight>
                <a:srgbClr val="FFFFFF"/>
              </a:highlight>
              <a:latin typeface="Droid Sans"/>
              <a:ea typeface="Droid Sans"/>
              <a:cs typeface="Droid Sans"/>
              <a:sym typeface="Droid Sans"/>
            </a:endParaRPr>
          </a:p>
          <a:p>
            <a:pPr marL="0" lvl="0" indent="0" algn="l" rtl="0">
              <a:spcBef>
                <a:spcPts val="0"/>
              </a:spcBef>
              <a:spcAft>
                <a:spcPts val="0"/>
              </a:spcAft>
              <a:buNone/>
            </a:pPr>
            <a:r>
              <a:rPr lang="en" sz="1800" i="1">
                <a:solidFill>
                  <a:srgbClr val="3C4043"/>
                </a:solidFill>
                <a:highlight>
                  <a:srgbClr val="FFFFFF"/>
                </a:highlight>
                <a:latin typeface="Droid Sans"/>
                <a:ea typeface="Droid Sans"/>
                <a:cs typeface="Droid Sans"/>
                <a:sym typeface="Droid Sans"/>
              </a:rPr>
              <a:t>Mother Teresa</a:t>
            </a:r>
            <a:endParaRPr sz="1800" i="1">
              <a:latin typeface="Droid Sans"/>
              <a:ea typeface="Droid Sans"/>
              <a:cs typeface="Droid Sans"/>
              <a:sym typeface="Droid Sans"/>
            </a:endParaRPr>
          </a:p>
        </p:txBody>
      </p:sp>
      <p:sp>
        <p:nvSpPr>
          <p:cNvPr id="86" name="Google Shape;86;p13"/>
          <p:cNvSpPr txBox="1">
            <a:spLocks noGrp="1"/>
          </p:cNvSpPr>
          <p:nvPr>
            <p:ph type="subTitle" idx="4294967295"/>
          </p:nvPr>
        </p:nvSpPr>
        <p:spPr>
          <a:xfrm>
            <a:off x="2543400" y="4086925"/>
            <a:ext cx="4057200" cy="88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mfortaa"/>
                <a:ea typeface="Comfortaa"/>
                <a:cs typeface="Comfortaa"/>
                <a:sym typeface="Comfortaa"/>
              </a:rPr>
              <a:t>A Presentation by The Pavilion Team</a:t>
            </a:r>
            <a:endParaRPr sz="1200">
              <a:latin typeface="Comfortaa"/>
              <a:ea typeface="Comfortaa"/>
              <a:cs typeface="Comfortaa"/>
              <a:sym typeface="Comfortaa"/>
            </a:endParaRPr>
          </a:p>
          <a:p>
            <a:pPr marL="0" lvl="0" indent="0" algn="ctr" rtl="0">
              <a:spcBef>
                <a:spcPts val="1600"/>
              </a:spcBef>
              <a:spcAft>
                <a:spcPts val="1600"/>
              </a:spcAft>
              <a:buNone/>
            </a:pPr>
            <a:r>
              <a:rPr lang="en" sz="1200">
                <a:latin typeface="Comfortaa"/>
                <a:ea typeface="Comfortaa"/>
                <a:cs typeface="Comfortaa"/>
                <a:sym typeface="Comfortaa"/>
              </a:rPr>
              <a:t>ElleHacks 2020</a:t>
            </a:r>
            <a:endParaRPr sz="12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The Age of Loneliness</a:t>
            </a:r>
            <a:endParaRPr sz="2400" b="1"/>
          </a:p>
        </p:txBody>
      </p:sp>
      <p:sp>
        <p:nvSpPr>
          <p:cNvPr id="92" name="Google Shape;92;p14"/>
          <p:cNvSpPr txBox="1">
            <a:spLocks noGrp="1"/>
          </p:cNvSpPr>
          <p:nvPr>
            <p:ph type="body" idx="1"/>
          </p:nvPr>
        </p:nvSpPr>
        <p:spPr>
          <a:xfrm>
            <a:off x="311700" y="1191425"/>
            <a:ext cx="4526700" cy="33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
                <a:solidFill>
                  <a:srgbClr val="222222"/>
                </a:solidFill>
                <a:highlight>
                  <a:srgbClr val="FFFFFF"/>
                </a:highlight>
                <a:latin typeface="Arial"/>
                <a:ea typeface="Arial"/>
                <a:cs typeface="Arial"/>
                <a:sym typeface="Arial"/>
              </a:rPr>
              <a:t>Impact on Mental Health</a:t>
            </a:r>
            <a:endParaRPr>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222222"/>
                </a:solidFill>
                <a:highlight>
                  <a:srgbClr val="FFFFFF"/>
                </a:highlight>
                <a:latin typeface="Arial"/>
                <a:ea typeface="Arial"/>
                <a:cs typeface="Arial"/>
                <a:sym typeface="Arial"/>
              </a:rPr>
              <a:t>&gt; Depression, Alzheimer’s, Substance Abuse, Personality Disorders, Premature Deaths, etc.</a:t>
            </a:r>
            <a:endParaRPr sz="100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endParaRPr sz="100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endParaRPr sz="1000">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r>
              <a:rPr lang="en" sz="1000">
                <a:solidFill>
                  <a:srgbClr val="222222"/>
                </a:solidFill>
                <a:highlight>
                  <a:srgbClr val="FFFFFF"/>
                </a:highlight>
                <a:latin typeface="Arial"/>
                <a:ea typeface="Arial"/>
                <a:cs typeface="Arial"/>
                <a:sym typeface="Arial"/>
              </a:rPr>
              <a:t>Source: </a:t>
            </a:r>
            <a:r>
              <a:rPr lang="en" sz="1000">
                <a:solidFill>
                  <a:srgbClr val="333333"/>
                </a:solidFill>
                <a:latin typeface="Arial"/>
                <a:ea typeface="Arial"/>
                <a:cs typeface="Arial"/>
                <a:sym typeface="Arial"/>
              </a:rPr>
              <a:t>Mushtaq, R. (2014). Relationship Between Loneliness, Psychiatric Disorders and Physical Health. </a:t>
            </a:r>
            <a:r>
              <a:rPr lang="en" sz="1000" i="1">
                <a:solidFill>
                  <a:srgbClr val="333333"/>
                </a:solidFill>
                <a:latin typeface="Arial"/>
                <a:ea typeface="Arial"/>
                <a:cs typeface="Arial"/>
                <a:sym typeface="Arial"/>
              </a:rPr>
              <a:t>Journal Of Clinical And Diagnostic Research</a:t>
            </a:r>
            <a:r>
              <a:rPr lang="en" sz="1000">
                <a:solidFill>
                  <a:srgbClr val="333333"/>
                </a:solidFill>
                <a:latin typeface="Arial"/>
                <a:ea typeface="Arial"/>
                <a:cs typeface="Arial"/>
                <a:sym typeface="Arial"/>
              </a:rPr>
              <a:t>. doi: 10.7860/jcdr/2014/10077.4828</a:t>
            </a:r>
            <a:endParaRPr sz="1000">
              <a:solidFill>
                <a:srgbClr val="222222"/>
              </a:solidFill>
              <a:latin typeface="Arial"/>
              <a:ea typeface="Arial"/>
              <a:cs typeface="Arial"/>
              <a:sym typeface="Arial"/>
            </a:endParaRPr>
          </a:p>
        </p:txBody>
      </p:sp>
      <p:sp>
        <p:nvSpPr>
          <p:cNvPr id="93" name="Google Shape;93;p14"/>
          <p:cNvSpPr txBox="1"/>
          <p:nvPr/>
        </p:nvSpPr>
        <p:spPr>
          <a:xfrm>
            <a:off x="5032800" y="492350"/>
            <a:ext cx="3668700" cy="44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Maslow’s Hierarchy of Needs</a:t>
            </a:r>
            <a:endParaRPr b="1">
              <a:latin typeface="Roboto"/>
              <a:ea typeface="Roboto"/>
              <a:cs typeface="Roboto"/>
              <a:sym typeface="Roboto"/>
            </a:endParaRPr>
          </a:p>
        </p:txBody>
      </p:sp>
      <p:pic>
        <p:nvPicPr>
          <p:cNvPr id="94" name="Google Shape;94;p14"/>
          <p:cNvPicPr preferRelativeResize="0"/>
          <p:nvPr/>
        </p:nvPicPr>
        <p:blipFill rotWithShape="1">
          <a:blip r:embed="rId3">
            <a:alphaModFix/>
          </a:blip>
          <a:srcRect l="-1130" t="2299" r="1129" b="-3617"/>
          <a:stretch/>
        </p:blipFill>
        <p:spPr>
          <a:xfrm>
            <a:off x="4770050" y="935450"/>
            <a:ext cx="4123225" cy="3497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52125" y="373675"/>
            <a:ext cx="2157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Our Solution</a:t>
            </a:r>
            <a:endParaRPr sz="2400" b="1"/>
          </a:p>
        </p:txBody>
      </p:sp>
      <p:sp>
        <p:nvSpPr>
          <p:cNvPr id="100" name="Google Shape;100;p15"/>
          <p:cNvSpPr txBox="1">
            <a:spLocks noGrp="1"/>
          </p:cNvSpPr>
          <p:nvPr>
            <p:ph type="body" idx="1"/>
          </p:nvPr>
        </p:nvSpPr>
        <p:spPr>
          <a:xfrm>
            <a:off x="3944700" y="1433850"/>
            <a:ext cx="4887600" cy="22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Droid Sans"/>
                <a:ea typeface="Droid Sans"/>
                <a:cs typeface="Droid Sans"/>
                <a:sym typeface="Droid Sans"/>
              </a:rPr>
              <a:t>Pavilion</a:t>
            </a:r>
            <a:r>
              <a:rPr lang="en">
                <a:latin typeface="Droid Sans"/>
                <a:ea typeface="Droid Sans"/>
                <a:cs typeface="Droid Sans"/>
                <a:sym typeface="Droid Sans"/>
              </a:rPr>
              <a:t> </a:t>
            </a:r>
            <a:r>
              <a:rPr lang="en" sz="1200">
                <a:solidFill>
                  <a:srgbClr val="70757A"/>
                </a:solidFill>
                <a:highlight>
                  <a:srgbClr val="FFFFFF"/>
                </a:highlight>
                <a:latin typeface="Arial"/>
                <a:ea typeface="Arial"/>
                <a:cs typeface="Arial"/>
                <a:sym typeface="Arial"/>
              </a:rPr>
              <a:t>/pəˈvilyən/</a:t>
            </a:r>
            <a:endParaRPr sz="1200">
              <a:latin typeface="Droid Sans"/>
              <a:ea typeface="Droid Sans"/>
              <a:cs typeface="Droid Sans"/>
              <a:sym typeface="Droid Sans"/>
            </a:endParaRPr>
          </a:p>
          <a:p>
            <a:pPr marL="0" lvl="0" indent="0" algn="l" rtl="0">
              <a:spcBef>
                <a:spcPts val="1600"/>
              </a:spcBef>
              <a:spcAft>
                <a:spcPts val="1600"/>
              </a:spcAft>
              <a:buNone/>
            </a:pPr>
            <a:r>
              <a:rPr lang="en">
                <a:latin typeface="Droid Sans"/>
                <a:ea typeface="Droid Sans"/>
                <a:cs typeface="Droid Sans"/>
                <a:sym typeface="Droid Sans"/>
              </a:rPr>
              <a:t>an </a:t>
            </a:r>
            <a:r>
              <a:rPr lang="en" b="1">
                <a:latin typeface="Droid Sans"/>
                <a:ea typeface="Droid Sans"/>
                <a:cs typeface="Droid Sans"/>
                <a:sym typeface="Droid Sans"/>
              </a:rPr>
              <a:t>easy-to-use</a:t>
            </a:r>
            <a:r>
              <a:rPr lang="en">
                <a:latin typeface="Droid Sans"/>
                <a:ea typeface="Droid Sans"/>
                <a:cs typeface="Droid Sans"/>
                <a:sym typeface="Droid Sans"/>
              </a:rPr>
              <a:t>, </a:t>
            </a:r>
            <a:r>
              <a:rPr lang="en" b="1">
                <a:latin typeface="Droid Sans"/>
                <a:ea typeface="Droid Sans"/>
                <a:cs typeface="Droid Sans"/>
                <a:sym typeface="Droid Sans"/>
              </a:rPr>
              <a:t>social</a:t>
            </a:r>
            <a:r>
              <a:rPr lang="en">
                <a:latin typeface="Droid Sans"/>
                <a:ea typeface="Droid Sans"/>
                <a:cs typeface="Droid Sans"/>
                <a:sym typeface="Droid Sans"/>
              </a:rPr>
              <a:t> platform which gathers individuals with common </a:t>
            </a:r>
            <a:r>
              <a:rPr lang="en" b="1">
                <a:latin typeface="Droid Sans"/>
                <a:ea typeface="Droid Sans"/>
                <a:cs typeface="Droid Sans"/>
                <a:sym typeface="Droid Sans"/>
              </a:rPr>
              <a:t>enjoyable interests</a:t>
            </a:r>
            <a:r>
              <a:rPr lang="en">
                <a:latin typeface="Droid Sans"/>
                <a:ea typeface="Droid Sans"/>
                <a:cs typeface="Droid Sans"/>
                <a:sym typeface="Droid Sans"/>
              </a:rPr>
              <a:t> to form groups and a </a:t>
            </a:r>
            <a:r>
              <a:rPr lang="en" b="1">
                <a:latin typeface="Droid Sans"/>
                <a:ea typeface="Droid Sans"/>
                <a:cs typeface="Droid Sans"/>
                <a:sym typeface="Droid Sans"/>
              </a:rPr>
              <a:t>sense of belonging</a:t>
            </a:r>
            <a:r>
              <a:rPr lang="en">
                <a:latin typeface="Droid Sans"/>
                <a:ea typeface="Droid Sans"/>
                <a:cs typeface="Droid Sans"/>
                <a:sym typeface="Droid Sans"/>
              </a:rPr>
              <a:t>.</a:t>
            </a:r>
            <a:endParaRPr>
              <a:latin typeface="Droid Sans"/>
              <a:ea typeface="Droid Sans"/>
              <a:cs typeface="Droid Sans"/>
              <a:sym typeface="Droid Sans"/>
            </a:endParaRPr>
          </a:p>
        </p:txBody>
      </p:sp>
      <p:pic>
        <p:nvPicPr>
          <p:cNvPr id="101" name="Google Shape;101;p15"/>
          <p:cNvPicPr preferRelativeResize="0"/>
          <p:nvPr/>
        </p:nvPicPr>
        <p:blipFill>
          <a:blip r:embed="rId3">
            <a:alphaModFix/>
          </a:blip>
          <a:stretch>
            <a:fillRect/>
          </a:stretch>
        </p:blipFill>
        <p:spPr>
          <a:xfrm>
            <a:off x="484300" y="1229875"/>
            <a:ext cx="3072300" cy="3072300"/>
          </a:xfrm>
          <a:prstGeom prst="roundRect">
            <a:avLst>
              <a:gd name="adj" fmla="val 16667"/>
            </a:avLst>
          </a:prstGeom>
          <a:noFill/>
          <a:ln>
            <a:noFill/>
          </a:ln>
          <a:effectLst>
            <a:outerShdw blurRad="185738" dist="28575" dir="396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Mental Health → Sustainability</a:t>
            </a:r>
            <a:endParaRPr sz="2400" b="1"/>
          </a:p>
        </p:txBody>
      </p:sp>
      <p:sp>
        <p:nvSpPr>
          <p:cNvPr id="107" name="Google Shape;107;p16"/>
          <p:cNvSpPr txBox="1">
            <a:spLocks noGrp="1"/>
          </p:cNvSpPr>
          <p:nvPr>
            <p:ph type="body" idx="1"/>
          </p:nvPr>
        </p:nvSpPr>
        <p:spPr>
          <a:xfrm>
            <a:off x="311700" y="1106375"/>
            <a:ext cx="68733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 Sustainable Development Goals</a:t>
            </a:r>
            <a:endParaRPr/>
          </a:p>
          <a:p>
            <a:pPr marL="0" lvl="0" indent="0" algn="l" rtl="0">
              <a:spcBef>
                <a:spcPts val="1600"/>
              </a:spcBef>
              <a:spcAft>
                <a:spcPts val="0"/>
              </a:spcAft>
              <a:buNone/>
            </a:pPr>
            <a:r>
              <a:rPr lang="en" sz="2400">
                <a:solidFill>
                  <a:srgbClr val="333333"/>
                </a:solidFill>
                <a:highlight>
                  <a:srgbClr val="FFFFFF"/>
                </a:highlight>
                <a:latin typeface="Arial"/>
                <a:ea typeface="Arial"/>
                <a:cs typeface="Arial"/>
                <a:sym typeface="Arial"/>
              </a:rPr>
              <a:t>“By 2030, reduce 1/3 premature mortality from </a:t>
            </a:r>
            <a:r>
              <a:rPr lang="en" sz="2400" u="sng">
                <a:solidFill>
                  <a:srgbClr val="333333"/>
                </a:solidFill>
                <a:highlight>
                  <a:srgbClr val="FFFFFF"/>
                </a:highlight>
                <a:latin typeface="Arial"/>
                <a:ea typeface="Arial"/>
                <a:cs typeface="Arial"/>
                <a:sym typeface="Arial"/>
              </a:rPr>
              <a:t>noncommunicable diseases</a:t>
            </a:r>
            <a:r>
              <a:rPr lang="en" sz="2400" b="1">
                <a:solidFill>
                  <a:srgbClr val="333333"/>
                </a:solidFill>
                <a:highlight>
                  <a:srgbClr val="FFFFFF"/>
                </a:highlight>
                <a:latin typeface="Arial"/>
                <a:ea typeface="Arial"/>
                <a:cs typeface="Arial"/>
                <a:sym typeface="Arial"/>
              </a:rPr>
              <a:t> </a:t>
            </a:r>
            <a:r>
              <a:rPr lang="en" sz="2400">
                <a:solidFill>
                  <a:srgbClr val="333333"/>
                </a:solidFill>
                <a:highlight>
                  <a:srgbClr val="FFFFFF"/>
                </a:highlight>
                <a:latin typeface="Arial"/>
                <a:ea typeface="Arial"/>
                <a:cs typeface="Arial"/>
                <a:sym typeface="Arial"/>
              </a:rPr>
              <a:t>through prevention and treatment and </a:t>
            </a:r>
            <a:r>
              <a:rPr lang="en" sz="2400" b="1">
                <a:solidFill>
                  <a:srgbClr val="333333"/>
                </a:solidFill>
                <a:highlight>
                  <a:srgbClr val="FFFFFF"/>
                </a:highlight>
                <a:latin typeface="Droid Sans"/>
                <a:ea typeface="Droid Sans"/>
                <a:cs typeface="Droid Sans"/>
                <a:sym typeface="Droid Sans"/>
              </a:rPr>
              <a:t>promote</a:t>
            </a:r>
            <a:r>
              <a:rPr lang="en" sz="2400">
                <a:solidFill>
                  <a:srgbClr val="333333"/>
                </a:solidFill>
                <a:highlight>
                  <a:srgbClr val="FFFFFF"/>
                </a:highlight>
                <a:latin typeface="Droid Sans"/>
                <a:ea typeface="Droid Sans"/>
                <a:cs typeface="Droid Sans"/>
                <a:sym typeface="Droid Sans"/>
              </a:rPr>
              <a:t> </a:t>
            </a:r>
            <a:r>
              <a:rPr lang="en" sz="2400" b="1">
                <a:solidFill>
                  <a:srgbClr val="333333"/>
                </a:solidFill>
                <a:highlight>
                  <a:srgbClr val="FFFFFF"/>
                </a:highlight>
                <a:latin typeface="Droid Sans"/>
                <a:ea typeface="Droid Sans"/>
                <a:cs typeface="Droid Sans"/>
                <a:sym typeface="Droid Sans"/>
              </a:rPr>
              <a:t>mental health </a:t>
            </a:r>
            <a:r>
              <a:rPr lang="en" sz="2400">
                <a:solidFill>
                  <a:srgbClr val="333333"/>
                </a:solidFill>
                <a:highlight>
                  <a:srgbClr val="FFFFFF"/>
                </a:highlight>
                <a:latin typeface="Droid Sans"/>
                <a:ea typeface="Droid Sans"/>
                <a:cs typeface="Droid Sans"/>
                <a:sym typeface="Droid Sans"/>
              </a:rPr>
              <a:t>and well-being.</a:t>
            </a:r>
            <a:r>
              <a:rPr lang="en" sz="2400">
                <a:solidFill>
                  <a:srgbClr val="333333"/>
                </a:solidFill>
                <a:highlight>
                  <a:srgbClr val="FFFFFF"/>
                </a:highlight>
                <a:latin typeface="Arial"/>
                <a:ea typeface="Arial"/>
                <a:cs typeface="Arial"/>
                <a:sym typeface="Arial"/>
              </a:rPr>
              <a:t>”</a:t>
            </a:r>
            <a:endParaRPr sz="2400">
              <a:solidFill>
                <a:srgbClr val="333333"/>
              </a:solidFill>
              <a:highlight>
                <a:srgbClr val="FFFFFF"/>
              </a:highlight>
              <a:latin typeface="Arial"/>
              <a:ea typeface="Arial"/>
              <a:cs typeface="Arial"/>
              <a:sym typeface="Arial"/>
            </a:endParaRPr>
          </a:p>
          <a:p>
            <a:pPr marL="0" lvl="0" indent="0" algn="l" rtl="0">
              <a:spcBef>
                <a:spcPts val="1600"/>
              </a:spcBef>
              <a:spcAft>
                <a:spcPts val="0"/>
              </a:spcAft>
              <a:buNone/>
            </a:pPr>
            <a:endParaRPr>
              <a:solidFill>
                <a:srgbClr val="333333"/>
              </a:solidFill>
              <a:highlight>
                <a:srgbClr val="FFFFFF"/>
              </a:highlight>
              <a:latin typeface="Arial"/>
              <a:ea typeface="Arial"/>
              <a:cs typeface="Arial"/>
              <a:sym typeface="Arial"/>
            </a:endParaRPr>
          </a:p>
          <a:p>
            <a:pPr marL="0" lvl="0" indent="0" algn="l" rtl="0">
              <a:spcBef>
                <a:spcPts val="1600"/>
              </a:spcBef>
              <a:spcAft>
                <a:spcPts val="1600"/>
              </a:spcAft>
              <a:buNone/>
            </a:pPr>
            <a:endParaRPr sz="1100">
              <a:solidFill>
                <a:srgbClr val="FFFFFF"/>
              </a:solidFill>
              <a:latin typeface="Arial"/>
              <a:ea typeface="Arial"/>
              <a:cs typeface="Arial"/>
              <a:sym typeface="Arial"/>
            </a:endParaRPr>
          </a:p>
        </p:txBody>
      </p:sp>
      <p:sp>
        <p:nvSpPr>
          <p:cNvPr id="108" name="Google Shape;108;p16"/>
          <p:cNvSpPr txBox="1"/>
          <p:nvPr/>
        </p:nvSpPr>
        <p:spPr>
          <a:xfrm>
            <a:off x="0" y="4834200"/>
            <a:ext cx="4298400" cy="38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a:solidFill>
                  <a:srgbClr val="FFFFFF"/>
                </a:solidFill>
              </a:rPr>
              <a:t>Source: </a:t>
            </a:r>
            <a:r>
              <a:rPr lang="en" sz="1100" u="sng">
                <a:solidFill>
                  <a:srgbClr val="FFFFFF"/>
                </a:solidFill>
                <a:hlinkClick r:id="rId3"/>
              </a:rPr>
              <a:t>https://www.who.int/mental_health/SDGs/en/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body" idx="4294967295"/>
          </p:nvPr>
        </p:nvSpPr>
        <p:spPr>
          <a:xfrm>
            <a:off x="276775" y="2811825"/>
            <a:ext cx="2913900" cy="14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Promotes Offline Interaction</a:t>
            </a:r>
            <a:endParaRPr b="1"/>
          </a:p>
          <a:p>
            <a:pPr marL="0" lvl="0" indent="0" algn="ctr" rtl="0">
              <a:lnSpc>
                <a:spcPct val="100000"/>
              </a:lnSpc>
              <a:spcBef>
                <a:spcPts val="1600"/>
              </a:spcBef>
              <a:spcAft>
                <a:spcPts val="0"/>
              </a:spcAft>
              <a:buNone/>
            </a:pPr>
            <a:r>
              <a:rPr lang="en" sz="1200" baseline="30000">
                <a:solidFill>
                  <a:srgbClr val="333333"/>
                </a:solidFill>
                <a:latin typeface="Droid Sans"/>
                <a:ea typeface="Droid Sans"/>
                <a:cs typeface="Droid Sans"/>
                <a:sym typeface="Droid Sans"/>
              </a:rPr>
              <a:t>1</a:t>
            </a:r>
            <a:r>
              <a:rPr lang="en" sz="1200">
                <a:solidFill>
                  <a:srgbClr val="333333"/>
                </a:solidFill>
                <a:latin typeface="Droid Sans"/>
                <a:ea typeface="Droid Sans"/>
                <a:cs typeface="Droid Sans"/>
                <a:sym typeface="Droid Sans"/>
              </a:rPr>
              <a:t>Online friends have no impact on well-being while offline friends boost positive emotions.</a:t>
            </a:r>
            <a:endParaRPr sz="1200">
              <a:latin typeface="Droid Sans"/>
              <a:ea typeface="Droid Sans"/>
              <a:cs typeface="Droid Sans"/>
              <a:sym typeface="Droid Sans"/>
            </a:endParaRPr>
          </a:p>
          <a:p>
            <a:pPr marL="0" lvl="0" indent="0" algn="ctr" rtl="0">
              <a:spcBef>
                <a:spcPts val="0"/>
              </a:spcBef>
              <a:spcAft>
                <a:spcPts val="1600"/>
              </a:spcAft>
              <a:buNone/>
            </a:pPr>
            <a:endParaRPr/>
          </a:p>
        </p:txBody>
      </p:sp>
      <p:pic>
        <p:nvPicPr>
          <p:cNvPr id="114" name="Google Shape;114;p17"/>
          <p:cNvPicPr preferRelativeResize="0"/>
          <p:nvPr/>
        </p:nvPicPr>
        <p:blipFill>
          <a:blip r:embed="rId3">
            <a:alphaModFix/>
          </a:blip>
          <a:stretch>
            <a:fillRect/>
          </a:stretch>
        </p:blipFill>
        <p:spPr>
          <a:xfrm>
            <a:off x="6738050" y="1243475"/>
            <a:ext cx="1307550" cy="1307550"/>
          </a:xfrm>
          <a:prstGeom prst="rect">
            <a:avLst/>
          </a:prstGeom>
          <a:noFill/>
          <a:ln>
            <a:noFill/>
          </a:ln>
        </p:spPr>
      </p:pic>
      <p:pic>
        <p:nvPicPr>
          <p:cNvPr id="115" name="Google Shape;115;p17"/>
          <p:cNvPicPr preferRelativeResize="0"/>
          <p:nvPr/>
        </p:nvPicPr>
        <p:blipFill>
          <a:blip r:embed="rId4">
            <a:alphaModFix/>
          </a:blip>
          <a:stretch>
            <a:fillRect/>
          </a:stretch>
        </p:blipFill>
        <p:spPr>
          <a:xfrm>
            <a:off x="3897510" y="1222750"/>
            <a:ext cx="1348974" cy="1349000"/>
          </a:xfrm>
          <a:prstGeom prst="rect">
            <a:avLst/>
          </a:prstGeom>
          <a:noFill/>
          <a:ln>
            <a:noFill/>
          </a:ln>
        </p:spPr>
      </p:pic>
      <p:sp>
        <p:nvSpPr>
          <p:cNvPr id="116" name="Google Shape;116;p17"/>
          <p:cNvSpPr txBox="1">
            <a:spLocks noGrp="1"/>
          </p:cNvSpPr>
          <p:nvPr>
            <p:ph type="body" idx="4294967295"/>
          </p:nvPr>
        </p:nvSpPr>
        <p:spPr>
          <a:xfrm>
            <a:off x="3192900" y="2811825"/>
            <a:ext cx="2758200" cy="121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t>Anytime.</a:t>
            </a:r>
            <a:endParaRPr b="1"/>
          </a:p>
          <a:p>
            <a:pPr marL="0" lvl="0" indent="0" algn="ctr" rtl="0">
              <a:lnSpc>
                <a:spcPct val="100000"/>
              </a:lnSpc>
              <a:spcBef>
                <a:spcPts val="0"/>
              </a:spcBef>
              <a:spcAft>
                <a:spcPts val="0"/>
              </a:spcAft>
              <a:buNone/>
            </a:pPr>
            <a:r>
              <a:rPr lang="en" b="1"/>
              <a:t>Anywhere.</a:t>
            </a:r>
            <a:endParaRPr b="1"/>
          </a:p>
          <a:p>
            <a:pPr marL="0" lvl="0" indent="0" algn="ctr" rtl="0">
              <a:lnSpc>
                <a:spcPct val="100000"/>
              </a:lnSpc>
              <a:spcBef>
                <a:spcPts val="0"/>
              </a:spcBef>
              <a:spcAft>
                <a:spcPts val="0"/>
              </a:spcAft>
              <a:buNone/>
            </a:pPr>
            <a:endParaRPr b="1"/>
          </a:p>
          <a:p>
            <a:pPr marL="0" lvl="0" indent="0" algn="ctr" rtl="0">
              <a:spcBef>
                <a:spcPts val="0"/>
              </a:spcBef>
              <a:spcAft>
                <a:spcPts val="0"/>
              </a:spcAft>
              <a:buNone/>
            </a:pPr>
            <a:r>
              <a:rPr lang="en" sz="1200">
                <a:latin typeface="Droid Sans"/>
                <a:ea typeface="Droid Sans"/>
                <a:cs typeface="Droid Sans"/>
                <a:sym typeface="Droid Sans"/>
              </a:rPr>
              <a:t>Connects people in close proximity for spontaneous activities</a:t>
            </a:r>
            <a:endParaRPr sz="1200">
              <a:latin typeface="Droid Sans"/>
              <a:ea typeface="Droid Sans"/>
              <a:cs typeface="Droid Sans"/>
              <a:sym typeface="Droid Sans"/>
            </a:endParaRPr>
          </a:p>
          <a:p>
            <a:pPr marL="0" lvl="0" indent="0" algn="ctr" rtl="0">
              <a:spcBef>
                <a:spcPts val="1600"/>
              </a:spcBef>
              <a:spcAft>
                <a:spcPts val="1600"/>
              </a:spcAft>
              <a:buNone/>
            </a:pPr>
            <a:endParaRPr/>
          </a:p>
        </p:txBody>
      </p:sp>
      <p:sp>
        <p:nvSpPr>
          <p:cNvPr id="117" name="Google Shape;117;p17"/>
          <p:cNvSpPr txBox="1">
            <a:spLocks noGrp="1"/>
          </p:cNvSpPr>
          <p:nvPr>
            <p:ph type="body" idx="4294967295"/>
          </p:nvPr>
        </p:nvSpPr>
        <p:spPr>
          <a:xfrm>
            <a:off x="6044076" y="2811825"/>
            <a:ext cx="2695500" cy="121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t>Fosters</a:t>
            </a:r>
            <a:endParaRPr b="1"/>
          </a:p>
          <a:p>
            <a:pPr marL="0" lvl="0" indent="0" algn="ctr" rtl="0">
              <a:lnSpc>
                <a:spcPct val="100000"/>
              </a:lnSpc>
              <a:spcBef>
                <a:spcPts val="0"/>
              </a:spcBef>
              <a:spcAft>
                <a:spcPts val="0"/>
              </a:spcAft>
              <a:buNone/>
            </a:pPr>
            <a:r>
              <a:rPr lang="en" b="1"/>
              <a:t>Belongingness</a:t>
            </a:r>
            <a:endParaRPr b="1"/>
          </a:p>
          <a:p>
            <a:pPr marL="0" lvl="0" indent="0" algn="ctr" rtl="0">
              <a:lnSpc>
                <a:spcPct val="100000"/>
              </a:lnSpc>
              <a:spcBef>
                <a:spcPts val="0"/>
              </a:spcBef>
              <a:spcAft>
                <a:spcPts val="0"/>
              </a:spcAft>
              <a:buNone/>
            </a:pPr>
            <a:endParaRPr b="1"/>
          </a:p>
          <a:p>
            <a:pPr marL="0" lvl="0" indent="0" algn="ctr" rtl="0">
              <a:spcBef>
                <a:spcPts val="0"/>
              </a:spcBef>
              <a:spcAft>
                <a:spcPts val="0"/>
              </a:spcAft>
              <a:buNone/>
            </a:pPr>
            <a:r>
              <a:rPr lang="en" sz="1200">
                <a:latin typeface="Droid Sans"/>
                <a:ea typeface="Droid Sans"/>
                <a:cs typeface="Droid Sans"/>
                <a:sym typeface="Droid Sans"/>
              </a:rPr>
              <a:t>Connects users who desire to make connections via common interests</a:t>
            </a:r>
            <a:endParaRPr sz="1200">
              <a:latin typeface="Droid Sans"/>
              <a:ea typeface="Droid Sans"/>
              <a:cs typeface="Droid Sans"/>
              <a:sym typeface="Droid Sans"/>
            </a:endParaRPr>
          </a:p>
          <a:p>
            <a:pPr marL="0" lvl="0" indent="0" algn="ctr" rtl="0">
              <a:spcBef>
                <a:spcPts val="1600"/>
              </a:spcBef>
              <a:spcAft>
                <a:spcPts val="1600"/>
              </a:spcAft>
              <a:buNone/>
            </a:pPr>
            <a:endParaRPr/>
          </a:p>
        </p:txBody>
      </p:sp>
      <p:sp>
        <p:nvSpPr>
          <p:cNvPr id="118" name="Google Shape;118;p17"/>
          <p:cNvSpPr txBox="1">
            <a:spLocks noGrp="1"/>
          </p:cNvSpPr>
          <p:nvPr>
            <p:ph type="title"/>
          </p:nvPr>
        </p:nvSpPr>
        <p:spPr>
          <a:xfrm>
            <a:off x="614725" y="18302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1"/>
                </a:solidFill>
              </a:rPr>
              <a:t>Why </a:t>
            </a:r>
            <a:r>
              <a:rPr lang="en" sz="2400" b="1">
                <a:solidFill>
                  <a:schemeClr val="dk1"/>
                </a:solidFill>
                <a:latin typeface="Droid Sans"/>
                <a:ea typeface="Droid Sans"/>
                <a:cs typeface="Droid Sans"/>
                <a:sym typeface="Droid Sans"/>
              </a:rPr>
              <a:t>Pavilion</a:t>
            </a:r>
            <a:r>
              <a:rPr lang="en" sz="2400" b="1">
                <a:solidFill>
                  <a:schemeClr val="dk1"/>
                </a:solidFill>
              </a:rPr>
              <a:t>?</a:t>
            </a:r>
            <a:endParaRPr sz="2400" b="1">
              <a:solidFill>
                <a:schemeClr val="dk1"/>
              </a:solidFill>
            </a:endParaRPr>
          </a:p>
        </p:txBody>
      </p:sp>
      <p:sp>
        <p:nvSpPr>
          <p:cNvPr id="119" name="Google Shape;119;p17"/>
          <p:cNvSpPr txBox="1"/>
          <p:nvPr/>
        </p:nvSpPr>
        <p:spPr>
          <a:xfrm>
            <a:off x="328000" y="4675375"/>
            <a:ext cx="8085900" cy="4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aseline="30000">
                <a:solidFill>
                  <a:srgbClr val="333333"/>
                </a:solidFill>
                <a:latin typeface="Open Sans"/>
                <a:ea typeface="Open Sans"/>
                <a:cs typeface="Open Sans"/>
                <a:sym typeface="Open Sans"/>
              </a:rPr>
              <a:t>1</a:t>
            </a:r>
            <a:r>
              <a:rPr lang="en" sz="1000">
                <a:solidFill>
                  <a:srgbClr val="323232"/>
                </a:solidFill>
                <a:latin typeface="Times New Roman"/>
                <a:ea typeface="Times New Roman"/>
                <a:cs typeface="Times New Roman"/>
                <a:sym typeface="Times New Roman"/>
              </a:rPr>
              <a:t>Wilson, J. (2013, September 18). Online Friends Don't Deliver Offline Happiness. Retrieved from https://www.goodtherapy.org/blog/online-friends-dont-deliver-offline-happiness-0918131</a:t>
            </a:r>
            <a:endParaRPr sz="1000">
              <a:solidFill>
                <a:srgbClr val="333333"/>
              </a:solidFill>
              <a:latin typeface="Open Sans"/>
              <a:ea typeface="Open Sans"/>
              <a:cs typeface="Open Sans"/>
              <a:sym typeface="Open Sans"/>
            </a:endParaRPr>
          </a:p>
        </p:txBody>
      </p:sp>
      <p:pic>
        <p:nvPicPr>
          <p:cNvPr id="120" name="Google Shape;120;p17"/>
          <p:cNvPicPr preferRelativeResize="0"/>
          <p:nvPr/>
        </p:nvPicPr>
        <p:blipFill>
          <a:blip r:embed="rId5">
            <a:alphaModFix/>
          </a:blip>
          <a:stretch>
            <a:fillRect/>
          </a:stretch>
        </p:blipFill>
        <p:spPr>
          <a:xfrm>
            <a:off x="1056950" y="1243487"/>
            <a:ext cx="1348975" cy="134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5310600" y="1663650"/>
            <a:ext cx="3261900" cy="148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solidFill>
                  <a:srgbClr val="FFFFFF"/>
                </a:solidFill>
              </a:rPr>
              <a:t>Technologies Used</a:t>
            </a:r>
            <a:endParaRPr sz="3600" b="1">
              <a:solidFill>
                <a:srgbClr val="FFFFFF"/>
              </a:solidFill>
            </a:endParaRPr>
          </a:p>
        </p:txBody>
      </p:sp>
      <p:pic>
        <p:nvPicPr>
          <p:cNvPr id="126" name="Google Shape;126;p18"/>
          <p:cNvPicPr preferRelativeResize="0"/>
          <p:nvPr/>
        </p:nvPicPr>
        <p:blipFill>
          <a:blip r:embed="rId3">
            <a:alphaModFix/>
          </a:blip>
          <a:stretch>
            <a:fillRect/>
          </a:stretch>
        </p:blipFill>
        <p:spPr>
          <a:xfrm>
            <a:off x="1587441" y="479849"/>
            <a:ext cx="2379860" cy="561675"/>
          </a:xfrm>
          <a:prstGeom prst="rect">
            <a:avLst/>
          </a:prstGeom>
          <a:noFill/>
          <a:ln>
            <a:noFill/>
          </a:ln>
        </p:spPr>
      </p:pic>
      <p:pic>
        <p:nvPicPr>
          <p:cNvPr id="127" name="Google Shape;127;p18"/>
          <p:cNvPicPr preferRelativeResize="0"/>
          <p:nvPr/>
        </p:nvPicPr>
        <p:blipFill>
          <a:blip r:embed="rId4">
            <a:alphaModFix/>
          </a:blip>
          <a:stretch>
            <a:fillRect/>
          </a:stretch>
        </p:blipFill>
        <p:spPr>
          <a:xfrm>
            <a:off x="150654" y="2565336"/>
            <a:ext cx="632878" cy="719487"/>
          </a:xfrm>
          <a:prstGeom prst="rect">
            <a:avLst/>
          </a:prstGeom>
          <a:noFill/>
          <a:ln>
            <a:noFill/>
          </a:ln>
        </p:spPr>
      </p:pic>
      <p:pic>
        <p:nvPicPr>
          <p:cNvPr id="128" name="Google Shape;128;p18"/>
          <p:cNvPicPr preferRelativeResize="0"/>
          <p:nvPr/>
        </p:nvPicPr>
        <p:blipFill>
          <a:blip r:embed="rId5">
            <a:alphaModFix/>
          </a:blip>
          <a:stretch>
            <a:fillRect/>
          </a:stretch>
        </p:blipFill>
        <p:spPr>
          <a:xfrm>
            <a:off x="409575" y="417152"/>
            <a:ext cx="632876" cy="988875"/>
          </a:xfrm>
          <a:prstGeom prst="rect">
            <a:avLst/>
          </a:prstGeom>
          <a:noFill/>
          <a:ln>
            <a:noFill/>
          </a:ln>
        </p:spPr>
      </p:pic>
      <p:pic>
        <p:nvPicPr>
          <p:cNvPr id="129" name="Google Shape;129;p18"/>
          <p:cNvPicPr preferRelativeResize="0"/>
          <p:nvPr/>
        </p:nvPicPr>
        <p:blipFill>
          <a:blip r:embed="rId6">
            <a:alphaModFix/>
          </a:blip>
          <a:stretch>
            <a:fillRect/>
          </a:stretch>
        </p:blipFill>
        <p:spPr>
          <a:xfrm>
            <a:off x="269525" y="4216875"/>
            <a:ext cx="2067773" cy="561675"/>
          </a:xfrm>
          <a:prstGeom prst="rect">
            <a:avLst/>
          </a:prstGeom>
          <a:noFill/>
          <a:ln>
            <a:noFill/>
          </a:ln>
        </p:spPr>
      </p:pic>
      <p:pic>
        <p:nvPicPr>
          <p:cNvPr id="130" name="Google Shape;130;p18"/>
          <p:cNvPicPr preferRelativeResize="0"/>
          <p:nvPr/>
        </p:nvPicPr>
        <p:blipFill>
          <a:blip r:embed="rId7">
            <a:alphaModFix/>
          </a:blip>
          <a:stretch>
            <a:fillRect/>
          </a:stretch>
        </p:blipFill>
        <p:spPr>
          <a:xfrm>
            <a:off x="1740400" y="1414575"/>
            <a:ext cx="1115875" cy="1150750"/>
          </a:xfrm>
          <a:prstGeom prst="rect">
            <a:avLst/>
          </a:prstGeom>
          <a:noFill/>
          <a:ln>
            <a:noFill/>
          </a:ln>
        </p:spPr>
      </p:pic>
      <p:pic>
        <p:nvPicPr>
          <p:cNvPr id="131" name="Google Shape;131;p18"/>
          <p:cNvPicPr preferRelativeResize="0"/>
          <p:nvPr/>
        </p:nvPicPr>
        <p:blipFill>
          <a:blip r:embed="rId8">
            <a:alphaModFix/>
          </a:blip>
          <a:stretch>
            <a:fillRect/>
          </a:stretch>
        </p:blipFill>
        <p:spPr>
          <a:xfrm>
            <a:off x="321413" y="1724025"/>
            <a:ext cx="1150750" cy="1150750"/>
          </a:xfrm>
          <a:prstGeom prst="rect">
            <a:avLst/>
          </a:prstGeom>
          <a:noFill/>
          <a:ln>
            <a:noFill/>
          </a:ln>
        </p:spPr>
      </p:pic>
      <p:pic>
        <p:nvPicPr>
          <p:cNvPr id="132" name="Google Shape;132;p18"/>
          <p:cNvPicPr preferRelativeResize="0"/>
          <p:nvPr/>
        </p:nvPicPr>
        <p:blipFill>
          <a:blip r:embed="rId9">
            <a:alphaModFix/>
          </a:blip>
          <a:stretch>
            <a:fillRect/>
          </a:stretch>
        </p:blipFill>
        <p:spPr>
          <a:xfrm>
            <a:off x="2630475" y="3284825"/>
            <a:ext cx="1691549" cy="1691549"/>
          </a:xfrm>
          <a:prstGeom prst="rect">
            <a:avLst/>
          </a:prstGeom>
          <a:noFill/>
          <a:ln>
            <a:noFill/>
          </a:ln>
        </p:spPr>
      </p:pic>
      <p:pic>
        <p:nvPicPr>
          <p:cNvPr id="133" name="Google Shape;133;p18"/>
          <p:cNvPicPr preferRelativeResize="0"/>
          <p:nvPr/>
        </p:nvPicPr>
        <p:blipFill>
          <a:blip r:embed="rId10">
            <a:alphaModFix/>
          </a:blip>
          <a:stretch>
            <a:fillRect/>
          </a:stretch>
        </p:blipFill>
        <p:spPr>
          <a:xfrm>
            <a:off x="3037275" y="2381800"/>
            <a:ext cx="815800" cy="815800"/>
          </a:xfrm>
          <a:prstGeom prst="rect">
            <a:avLst/>
          </a:prstGeom>
          <a:noFill/>
          <a:ln>
            <a:noFill/>
          </a:ln>
        </p:spPr>
      </p:pic>
      <p:pic>
        <p:nvPicPr>
          <p:cNvPr id="134" name="Google Shape;134;p18"/>
          <p:cNvPicPr preferRelativeResize="0"/>
          <p:nvPr/>
        </p:nvPicPr>
        <p:blipFill>
          <a:blip r:embed="rId11">
            <a:alphaModFix/>
          </a:blip>
          <a:stretch>
            <a:fillRect/>
          </a:stretch>
        </p:blipFill>
        <p:spPr>
          <a:xfrm>
            <a:off x="1290000" y="3018900"/>
            <a:ext cx="988875" cy="98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471525" y="1195538"/>
            <a:ext cx="2181850" cy="2181850"/>
          </a:xfrm>
          <a:prstGeom prst="rect">
            <a:avLst/>
          </a:prstGeom>
          <a:noFill/>
          <a:ln>
            <a:noFill/>
          </a:ln>
        </p:spPr>
      </p:pic>
      <p:pic>
        <p:nvPicPr>
          <p:cNvPr id="140" name="Google Shape;140;p19"/>
          <p:cNvPicPr preferRelativeResize="0"/>
          <p:nvPr/>
        </p:nvPicPr>
        <p:blipFill>
          <a:blip r:embed="rId4">
            <a:alphaModFix/>
          </a:blip>
          <a:stretch>
            <a:fillRect/>
          </a:stretch>
        </p:blipFill>
        <p:spPr>
          <a:xfrm>
            <a:off x="3481073" y="1108325"/>
            <a:ext cx="2181850" cy="2181850"/>
          </a:xfrm>
          <a:prstGeom prst="rect">
            <a:avLst/>
          </a:prstGeom>
          <a:noFill/>
          <a:ln>
            <a:noFill/>
          </a:ln>
        </p:spPr>
      </p:pic>
      <p:sp>
        <p:nvSpPr>
          <p:cNvPr id="141" name="Google Shape;141;p19"/>
          <p:cNvSpPr txBox="1">
            <a:spLocks noGrp="1"/>
          </p:cNvSpPr>
          <p:nvPr>
            <p:ph type="body" idx="4294967295"/>
          </p:nvPr>
        </p:nvSpPr>
        <p:spPr>
          <a:xfrm>
            <a:off x="201150" y="3134650"/>
            <a:ext cx="2913900" cy="14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Filter Search</a:t>
            </a:r>
            <a:endParaRPr b="1"/>
          </a:p>
          <a:p>
            <a:pPr marL="0" lvl="0" indent="0" algn="ctr" rtl="0">
              <a:lnSpc>
                <a:spcPct val="100000"/>
              </a:lnSpc>
              <a:spcBef>
                <a:spcPts val="1600"/>
              </a:spcBef>
              <a:spcAft>
                <a:spcPts val="0"/>
              </a:spcAft>
              <a:buNone/>
            </a:pPr>
            <a:r>
              <a:rPr lang="en" sz="1200">
                <a:solidFill>
                  <a:srgbClr val="333333"/>
                </a:solidFill>
                <a:latin typeface="Droid Sans"/>
                <a:ea typeface="Droid Sans"/>
                <a:cs typeface="Droid Sans"/>
                <a:sym typeface="Droid Sans"/>
              </a:rPr>
              <a:t>Filtering search results based on age group and gender in addition to activities</a:t>
            </a:r>
            <a:endParaRPr sz="1200">
              <a:latin typeface="Droid Sans"/>
              <a:ea typeface="Droid Sans"/>
              <a:cs typeface="Droid Sans"/>
              <a:sym typeface="Droid Sans"/>
            </a:endParaRPr>
          </a:p>
          <a:p>
            <a:pPr marL="0" lvl="0" indent="0" algn="ctr" rtl="0">
              <a:spcBef>
                <a:spcPts val="0"/>
              </a:spcBef>
              <a:spcAft>
                <a:spcPts val="1600"/>
              </a:spcAft>
              <a:buNone/>
            </a:pPr>
            <a:endParaRPr/>
          </a:p>
        </p:txBody>
      </p:sp>
      <p:sp>
        <p:nvSpPr>
          <p:cNvPr id="142" name="Google Shape;142;p19"/>
          <p:cNvSpPr txBox="1">
            <a:spLocks noGrp="1"/>
          </p:cNvSpPr>
          <p:nvPr>
            <p:ph type="body" idx="4294967295"/>
          </p:nvPr>
        </p:nvSpPr>
        <p:spPr>
          <a:xfrm>
            <a:off x="3115038" y="3134650"/>
            <a:ext cx="2913900" cy="14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Carpool Options</a:t>
            </a:r>
            <a:endParaRPr b="1"/>
          </a:p>
          <a:p>
            <a:pPr marL="0" lvl="0" indent="0" algn="ctr" rtl="0">
              <a:lnSpc>
                <a:spcPct val="100000"/>
              </a:lnSpc>
              <a:spcBef>
                <a:spcPts val="1600"/>
              </a:spcBef>
              <a:spcAft>
                <a:spcPts val="0"/>
              </a:spcAft>
              <a:buNone/>
            </a:pPr>
            <a:r>
              <a:rPr lang="en" sz="1200">
                <a:solidFill>
                  <a:srgbClr val="333333"/>
                </a:solidFill>
                <a:latin typeface="Droid Sans"/>
                <a:ea typeface="Droid Sans"/>
                <a:cs typeface="Droid Sans"/>
                <a:sym typeface="Droid Sans"/>
              </a:rPr>
              <a:t>Drivers can be dispatched to pick up users who are planning to meet</a:t>
            </a:r>
            <a:endParaRPr sz="1200">
              <a:latin typeface="Droid Sans"/>
              <a:ea typeface="Droid Sans"/>
              <a:cs typeface="Droid Sans"/>
              <a:sym typeface="Droid Sans"/>
            </a:endParaRPr>
          </a:p>
          <a:p>
            <a:pPr marL="0" lvl="0" indent="0" algn="ctr" rtl="0">
              <a:spcBef>
                <a:spcPts val="0"/>
              </a:spcBef>
              <a:spcAft>
                <a:spcPts val="1600"/>
              </a:spcAft>
              <a:buNone/>
            </a:pPr>
            <a:endParaRPr/>
          </a:p>
        </p:txBody>
      </p:sp>
      <p:sp>
        <p:nvSpPr>
          <p:cNvPr id="143" name="Google Shape;143;p19"/>
          <p:cNvSpPr txBox="1">
            <a:spLocks noGrp="1"/>
          </p:cNvSpPr>
          <p:nvPr>
            <p:ph type="body" idx="4294967295"/>
          </p:nvPr>
        </p:nvSpPr>
        <p:spPr>
          <a:xfrm>
            <a:off x="6149438" y="3134650"/>
            <a:ext cx="2913900" cy="14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Mobile App</a:t>
            </a:r>
            <a:endParaRPr b="1"/>
          </a:p>
          <a:p>
            <a:pPr marL="0" lvl="0" indent="0" algn="ctr" rtl="0">
              <a:lnSpc>
                <a:spcPct val="100000"/>
              </a:lnSpc>
              <a:spcBef>
                <a:spcPts val="1600"/>
              </a:spcBef>
              <a:spcAft>
                <a:spcPts val="0"/>
              </a:spcAft>
              <a:buNone/>
            </a:pPr>
            <a:r>
              <a:rPr lang="en" sz="1200">
                <a:solidFill>
                  <a:srgbClr val="333333"/>
                </a:solidFill>
                <a:latin typeface="Droid Sans"/>
                <a:ea typeface="Droid Sans"/>
                <a:cs typeface="Droid Sans"/>
                <a:sym typeface="Droid Sans"/>
              </a:rPr>
              <a:t>Will be available for iOS and Android</a:t>
            </a:r>
            <a:endParaRPr sz="1200">
              <a:latin typeface="Droid Sans"/>
              <a:ea typeface="Droid Sans"/>
              <a:cs typeface="Droid Sans"/>
              <a:sym typeface="Droid Sans"/>
            </a:endParaRPr>
          </a:p>
          <a:p>
            <a:pPr marL="0" lvl="0" indent="0" algn="ctr" rtl="0">
              <a:spcBef>
                <a:spcPts val="0"/>
              </a:spcBef>
              <a:spcAft>
                <a:spcPts val="0"/>
              </a:spcAft>
              <a:buNone/>
            </a:pPr>
            <a:endParaRPr b="1"/>
          </a:p>
          <a:p>
            <a:pPr marL="0" lvl="0" indent="0" algn="ctr" rtl="0">
              <a:spcBef>
                <a:spcPts val="1600"/>
              </a:spcBef>
              <a:spcAft>
                <a:spcPts val="1600"/>
              </a:spcAft>
              <a:buNone/>
            </a:pPr>
            <a:endParaRPr b="1"/>
          </a:p>
        </p:txBody>
      </p:sp>
      <p:sp>
        <p:nvSpPr>
          <p:cNvPr id="144" name="Google Shape;144;p19"/>
          <p:cNvSpPr txBox="1"/>
          <p:nvPr/>
        </p:nvSpPr>
        <p:spPr>
          <a:xfrm>
            <a:off x="471525" y="345600"/>
            <a:ext cx="5034600" cy="6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Roboto"/>
                <a:ea typeface="Roboto"/>
                <a:cs typeface="Roboto"/>
                <a:sym typeface="Roboto"/>
              </a:rPr>
              <a:t>Next Steps</a:t>
            </a:r>
            <a:r>
              <a:rPr lang="en" sz="2400">
                <a:solidFill>
                  <a:schemeClr val="dk1"/>
                </a:solidFill>
                <a:latin typeface="Roboto"/>
                <a:ea typeface="Roboto"/>
                <a:cs typeface="Roboto"/>
                <a:sym typeface="Roboto"/>
              </a:rPr>
              <a:t> - The Future of Pavilion</a:t>
            </a:r>
            <a:endParaRPr sz="2400">
              <a:solidFill>
                <a:schemeClr val="dk1"/>
              </a:solidFill>
              <a:latin typeface="Roboto"/>
              <a:ea typeface="Roboto"/>
              <a:cs typeface="Roboto"/>
              <a:sym typeface="Roboto"/>
            </a:endParaRPr>
          </a:p>
        </p:txBody>
      </p:sp>
      <p:pic>
        <p:nvPicPr>
          <p:cNvPr id="145" name="Google Shape;145;p19"/>
          <p:cNvPicPr preferRelativeResize="0"/>
          <p:nvPr/>
        </p:nvPicPr>
        <p:blipFill>
          <a:blip r:embed="rId5">
            <a:alphaModFix/>
          </a:blip>
          <a:stretch>
            <a:fillRect/>
          </a:stretch>
        </p:blipFill>
        <p:spPr>
          <a:xfrm>
            <a:off x="6732913" y="1325762"/>
            <a:ext cx="1746975" cy="174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9"/>
        <p:cNvGrpSpPr/>
        <p:nvPr/>
      </p:nvGrpSpPr>
      <p:grpSpPr>
        <a:xfrm>
          <a:off x="0" y="0"/>
          <a:ext cx="0" cy="0"/>
          <a:chOff x="0" y="0"/>
          <a:chExt cx="0" cy="0"/>
        </a:xfrm>
      </p:grpSpPr>
      <p:sp>
        <p:nvSpPr>
          <p:cNvPr id="150" name="Google Shape;150;p20"/>
          <p:cNvSpPr txBox="1"/>
          <p:nvPr/>
        </p:nvSpPr>
        <p:spPr>
          <a:xfrm>
            <a:off x="1313700" y="475775"/>
            <a:ext cx="6516600" cy="151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FFFFFF"/>
                </a:solidFill>
                <a:latin typeface="Roboto"/>
                <a:ea typeface="Roboto"/>
                <a:cs typeface="Roboto"/>
                <a:sym typeface="Roboto"/>
              </a:rPr>
              <a:t>Thank You!</a:t>
            </a:r>
            <a:endParaRPr sz="3600" b="1">
              <a:solidFill>
                <a:srgbClr val="FFFFFF"/>
              </a:solidFill>
              <a:latin typeface="Roboto"/>
              <a:ea typeface="Roboto"/>
              <a:cs typeface="Roboto"/>
              <a:sym typeface="Roboto"/>
            </a:endParaRPr>
          </a:p>
          <a:p>
            <a:pPr marL="0" lvl="0" indent="0" algn="ctr" rtl="0">
              <a:spcBef>
                <a:spcPts val="0"/>
              </a:spcBef>
              <a:spcAft>
                <a:spcPts val="0"/>
              </a:spcAft>
              <a:buNone/>
            </a:pPr>
            <a:endParaRPr sz="3600" b="1">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Let’s stay happy and connected with</a:t>
            </a:r>
            <a:endParaRPr sz="2400">
              <a:solidFill>
                <a:srgbClr val="FFFFFF"/>
              </a:solidFill>
              <a:latin typeface="Roboto"/>
              <a:ea typeface="Roboto"/>
              <a:cs typeface="Roboto"/>
              <a:sym typeface="Roboto"/>
            </a:endParaRPr>
          </a:p>
        </p:txBody>
      </p:sp>
      <p:pic>
        <p:nvPicPr>
          <p:cNvPr id="151" name="Google Shape;151;p20"/>
          <p:cNvPicPr preferRelativeResize="0"/>
          <p:nvPr/>
        </p:nvPicPr>
        <p:blipFill>
          <a:blip r:embed="rId3">
            <a:alphaModFix/>
          </a:blip>
          <a:stretch>
            <a:fillRect/>
          </a:stretch>
        </p:blipFill>
        <p:spPr>
          <a:xfrm>
            <a:off x="3360087" y="2107800"/>
            <a:ext cx="2423828" cy="2423850"/>
          </a:xfrm>
          <a:prstGeom prst="rect">
            <a:avLst/>
          </a:prstGeom>
          <a:noFill/>
          <a:ln>
            <a:noFill/>
          </a:ln>
        </p:spPr>
      </p:pic>
      <p:pic>
        <p:nvPicPr>
          <p:cNvPr id="152" name="Google Shape;152;p20"/>
          <p:cNvPicPr preferRelativeResize="0"/>
          <p:nvPr/>
        </p:nvPicPr>
        <p:blipFill>
          <a:blip r:embed="rId4">
            <a:alphaModFix/>
          </a:blip>
          <a:stretch>
            <a:fillRect/>
          </a:stretch>
        </p:blipFill>
        <p:spPr>
          <a:xfrm>
            <a:off x="176300" y="4605425"/>
            <a:ext cx="406800" cy="406800"/>
          </a:xfrm>
          <a:prstGeom prst="rect">
            <a:avLst/>
          </a:prstGeom>
          <a:noFill/>
          <a:ln>
            <a:noFill/>
          </a:ln>
        </p:spPr>
      </p:pic>
      <p:sp>
        <p:nvSpPr>
          <p:cNvPr id="153" name="Google Shape;153;p20"/>
          <p:cNvSpPr txBox="1"/>
          <p:nvPr/>
        </p:nvSpPr>
        <p:spPr>
          <a:xfrm>
            <a:off x="551300" y="4644175"/>
            <a:ext cx="31437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github.com/eunbeek/pavilionbyllk</a:t>
            </a:r>
            <a:endParaRPr sz="1200">
              <a:solidFill>
                <a:srgbClr val="FFFFFF"/>
              </a:solidFill>
              <a:latin typeface="Roboto"/>
              <a:ea typeface="Roboto"/>
              <a:cs typeface="Roboto"/>
              <a:sym typeface="Roboto"/>
            </a:endParaRPr>
          </a:p>
        </p:txBody>
      </p:sp>
      <p:pic>
        <p:nvPicPr>
          <p:cNvPr id="154" name="Google Shape;154;p20"/>
          <p:cNvPicPr preferRelativeResize="0"/>
          <p:nvPr/>
        </p:nvPicPr>
        <p:blipFill>
          <a:blip r:embed="rId5">
            <a:alphaModFix/>
          </a:blip>
          <a:stretch>
            <a:fillRect/>
          </a:stretch>
        </p:blipFill>
        <p:spPr>
          <a:xfrm>
            <a:off x="6012524" y="4584300"/>
            <a:ext cx="406800" cy="406800"/>
          </a:xfrm>
          <a:prstGeom prst="rect">
            <a:avLst/>
          </a:prstGeom>
          <a:noFill/>
          <a:ln>
            <a:noFill/>
          </a:ln>
        </p:spPr>
      </p:pic>
      <p:sp>
        <p:nvSpPr>
          <p:cNvPr id="155" name="Google Shape;155;p20"/>
          <p:cNvSpPr txBox="1"/>
          <p:nvPr/>
        </p:nvSpPr>
        <p:spPr>
          <a:xfrm>
            <a:off x="6360125" y="4634175"/>
            <a:ext cx="31437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uFill>
                  <a:noFill/>
                </a:uFill>
                <a:latin typeface="Roboto"/>
                <a:ea typeface="Roboto"/>
                <a:cs typeface="Roboto"/>
                <a:sym typeface="Roboto"/>
                <a:hlinkClick r:id="rId6"/>
              </a:rPr>
              <a:t>https://pavilionbyllk.herokuapp.com/</a:t>
            </a:r>
            <a:endParaRPr sz="12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3C78D8"/>
      </a:accent3>
      <a:accent4>
        <a:srgbClr val="6D9EEB"/>
      </a:accent4>
      <a:accent5>
        <a:srgbClr val="A4C2F4"/>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672</Words>
  <Application>Microsoft Office PowerPoint</Application>
  <PresentationFormat>화면 슬라이드 쇼(16:9)</PresentationFormat>
  <Paragraphs>66</Paragraphs>
  <Slides>9</Slides>
  <Notes>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vt:i4>
      </vt:variant>
    </vt:vector>
  </HeadingPairs>
  <TitlesOfParts>
    <vt:vector size="16" baseType="lpstr">
      <vt:lpstr>Droid Sans</vt:lpstr>
      <vt:lpstr>Arial</vt:lpstr>
      <vt:lpstr>Comfortaa</vt:lpstr>
      <vt:lpstr>Roboto</vt:lpstr>
      <vt:lpstr>Open Sans</vt:lpstr>
      <vt:lpstr>Times New Roman</vt:lpstr>
      <vt:lpstr>Geometric</vt:lpstr>
      <vt:lpstr>PowerPoint 프레젠테이션</vt:lpstr>
      <vt:lpstr>“Loneliness and the feeling of being unwanted is the most terrible poverty.”   Mother Teresa</vt:lpstr>
      <vt:lpstr>The Age of Loneliness</vt:lpstr>
      <vt:lpstr>Our Solution</vt:lpstr>
      <vt:lpstr>Mental Health → Sustainability</vt:lpstr>
      <vt:lpstr>Why Pavilion?</vt:lpstr>
      <vt:lpstr>Technologies Used</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Jihyun Lee</cp:lastModifiedBy>
  <cp:revision>2</cp:revision>
  <dcterms:modified xsi:type="dcterms:W3CDTF">2020-02-02T23:57:04Z</dcterms:modified>
</cp:coreProperties>
</file>