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7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95413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1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4200"/>
              </a:spcBef>
              <a:buSzPct val="30000"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>
              <a:spcBef>
                <a:spcPts val="4200"/>
              </a:spcBef>
              <a:buSzPct val="30000"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indent="-419100">
              <a:spcBef>
                <a:spcPts val="4200"/>
              </a:spcBef>
              <a:buSzPct val="30000"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>
              <a:spcBef>
                <a:spcPts val="4200"/>
              </a:spcBef>
              <a:buSzPct val="30000"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>
              <a:spcBef>
                <a:spcPts val="4200"/>
              </a:spcBef>
              <a:buSzPct val="30000"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4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5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18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Huffman Coding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 dirty="0">
                <a:solidFill>
                  <a:srgbClr val="558AAB"/>
                </a:solidFill>
              </a:rPr>
              <a:t>COSC </a:t>
            </a:r>
            <a:r>
              <a:rPr sz="3600" cap="all" dirty="0" smtClean="0">
                <a:solidFill>
                  <a:srgbClr val="558AAB"/>
                </a:solidFill>
              </a:rPr>
              <a:t>310 Project</a:t>
            </a:r>
            <a:endParaRPr sz="3600" cap="all" dirty="0">
              <a:solidFill>
                <a:srgbClr val="558AA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 flipV="1">
            <a:off x="3214088" y="4000500"/>
            <a:ext cx="578722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 flipH="1" flipV="1">
            <a:off x="4264460" y="4000500"/>
            <a:ext cx="456117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 flipH="1" flipV="1">
            <a:off x="5190950" y="2490133"/>
            <a:ext cx="1068949" cy="1094349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V="1">
            <a:off x="4330157" y="2502833"/>
            <a:ext cx="719119" cy="1005449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059875" y="3404492"/>
            <a:ext cx="609601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</a:t>
            </a:r>
          </a:p>
        </p:txBody>
      </p:sp>
      <p:sp>
        <p:nvSpPr>
          <p:cNvPr id="105" name="Shape 105"/>
          <p:cNvSpPr/>
          <p:nvPr/>
        </p:nvSpPr>
        <p:spPr>
          <a:xfrm>
            <a:off x="24130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p:sp>
        <p:nvSpPr>
          <p:cNvPr id="106" name="Shape 106"/>
          <p:cNvSpPr/>
          <p:nvPr/>
        </p:nvSpPr>
        <p:spPr>
          <a:xfrm>
            <a:off x="71374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</p:txBody>
      </p:sp>
      <p:sp>
        <p:nvSpPr>
          <p:cNvPr id="107" name="Shape 107"/>
          <p:cNvSpPr/>
          <p:nvPr/>
        </p:nvSpPr>
        <p:spPr>
          <a:xfrm>
            <a:off x="80772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</a:t>
            </a:r>
          </a:p>
        </p:txBody>
      </p:sp>
      <p:sp>
        <p:nvSpPr>
          <p:cNvPr id="108" name="Shape 108"/>
          <p:cNvSpPr/>
          <p:nvPr/>
        </p:nvSpPr>
        <p:spPr>
          <a:xfrm>
            <a:off x="90170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L</a:t>
            </a:r>
          </a:p>
        </p:txBody>
      </p:sp>
      <p:sp>
        <p:nvSpPr>
          <p:cNvPr id="109" name="Shape 109"/>
          <p:cNvSpPr/>
          <p:nvPr/>
        </p:nvSpPr>
        <p:spPr>
          <a:xfrm>
            <a:off x="3606800" y="33473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9</a:t>
            </a:r>
          </a:p>
        </p:txBody>
      </p:sp>
      <p:sp>
        <p:nvSpPr>
          <p:cNvPr id="110" name="Shape 110"/>
          <p:cNvSpPr/>
          <p:nvPr/>
        </p:nvSpPr>
        <p:spPr>
          <a:xfrm>
            <a:off x="4406900" y="46490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K</a:t>
            </a:r>
          </a:p>
        </p:txBody>
      </p:sp>
      <p:sp>
        <p:nvSpPr>
          <p:cNvPr id="111" name="Shape 111"/>
          <p:cNvSpPr/>
          <p:nvPr/>
        </p:nvSpPr>
        <p:spPr>
          <a:xfrm>
            <a:off x="2933700" y="46490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Z</a:t>
            </a:r>
          </a:p>
        </p:txBody>
      </p:sp>
      <p:sp>
        <p:nvSpPr>
          <p:cNvPr id="112" name="Shape 112"/>
          <p:cNvSpPr/>
          <p:nvPr/>
        </p:nvSpPr>
        <p:spPr>
          <a:xfrm>
            <a:off x="4711700" y="17598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33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flipV="1">
            <a:off x="6236688" y="6324600"/>
            <a:ext cx="578722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 flipV="1">
            <a:off x="7287060" y="6324600"/>
            <a:ext cx="456116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 flipH="1" flipV="1">
            <a:off x="8213550" y="4814232"/>
            <a:ext cx="1068949" cy="1094349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flipV="1">
            <a:off x="7352757" y="4826932"/>
            <a:ext cx="719119" cy="1005449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082475" y="5728592"/>
            <a:ext cx="609601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</a:t>
            </a:r>
          </a:p>
        </p:txBody>
      </p:sp>
      <p:sp>
        <p:nvSpPr>
          <p:cNvPr id="119" name="Shape 119"/>
          <p:cNvSpPr/>
          <p:nvPr/>
        </p:nvSpPr>
        <p:spPr>
          <a:xfrm>
            <a:off x="2933700" y="19439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</p:txBody>
      </p:sp>
      <p:sp>
        <p:nvSpPr>
          <p:cNvPr id="120" name="Shape 120"/>
          <p:cNvSpPr/>
          <p:nvPr/>
        </p:nvSpPr>
        <p:spPr>
          <a:xfrm>
            <a:off x="3873500" y="19439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</a:t>
            </a:r>
          </a:p>
        </p:txBody>
      </p:sp>
      <p:sp>
        <p:nvSpPr>
          <p:cNvPr id="121" name="Shape 121"/>
          <p:cNvSpPr/>
          <p:nvPr/>
        </p:nvSpPr>
        <p:spPr>
          <a:xfrm>
            <a:off x="4813300" y="19439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L</a:t>
            </a:r>
          </a:p>
        </p:txBody>
      </p:sp>
      <p:sp>
        <p:nvSpPr>
          <p:cNvPr id="122" name="Shape 122"/>
          <p:cNvSpPr/>
          <p:nvPr/>
        </p:nvSpPr>
        <p:spPr>
          <a:xfrm>
            <a:off x="6629400" y="56714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9</a:t>
            </a:r>
          </a:p>
        </p:txBody>
      </p:sp>
      <p:sp>
        <p:nvSpPr>
          <p:cNvPr id="123" name="Shape 123"/>
          <p:cNvSpPr/>
          <p:nvPr/>
        </p:nvSpPr>
        <p:spPr>
          <a:xfrm>
            <a:off x="7429500" y="69731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K</a:t>
            </a:r>
          </a:p>
        </p:txBody>
      </p:sp>
      <p:sp>
        <p:nvSpPr>
          <p:cNvPr id="124" name="Shape 124"/>
          <p:cNvSpPr/>
          <p:nvPr/>
        </p:nvSpPr>
        <p:spPr>
          <a:xfrm>
            <a:off x="5956300" y="69731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Z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5468609" y="2682247"/>
            <a:ext cx="1282467" cy="1282467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 flipV="1">
            <a:off x="7167363" y="2682247"/>
            <a:ext cx="876536" cy="1434867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105400" y="39378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p:sp>
        <p:nvSpPr>
          <p:cNvPr id="128" name="Shape 128"/>
          <p:cNvSpPr/>
          <p:nvPr/>
        </p:nvSpPr>
        <p:spPr>
          <a:xfrm>
            <a:off x="7734300" y="40839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33</a:t>
            </a:r>
          </a:p>
        </p:txBody>
      </p:sp>
      <p:sp>
        <p:nvSpPr>
          <p:cNvPr id="129" name="Shape 129"/>
          <p:cNvSpPr/>
          <p:nvPr/>
        </p:nvSpPr>
        <p:spPr>
          <a:xfrm>
            <a:off x="6629400" y="20900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65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 flipV="1">
            <a:off x="4509488" y="6375400"/>
            <a:ext cx="578722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flipH="1" flipV="1">
            <a:off x="5559860" y="6375400"/>
            <a:ext cx="456116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H="1" flipV="1">
            <a:off x="6486350" y="4865032"/>
            <a:ext cx="1068949" cy="1094349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 flipV="1">
            <a:off x="5625557" y="4877732"/>
            <a:ext cx="719119" cy="1005449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355275" y="5779392"/>
            <a:ext cx="609601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</a:t>
            </a:r>
          </a:p>
        </p:txBody>
      </p:sp>
      <p:sp>
        <p:nvSpPr>
          <p:cNvPr id="136" name="Shape 136"/>
          <p:cNvSpPr/>
          <p:nvPr/>
        </p:nvSpPr>
        <p:spPr>
          <a:xfrm>
            <a:off x="2731778" y="1994792"/>
            <a:ext cx="609601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L</a:t>
            </a:r>
          </a:p>
        </p:txBody>
      </p:sp>
      <p:sp>
        <p:nvSpPr>
          <p:cNvPr id="137" name="Shape 137"/>
          <p:cNvSpPr/>
          <p:nvPr/>
        </p:nvSpPr>
        <p:spPr>
          <a:xfrm>
            <a:off x="4902200" y="57222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9</a:t>
            </a:r>
          </a:p>
        </p:txBody>
      </p:sp>
      <p:sp>
        <p:nvSpPr>
          <p:cNvPr id="138" name="Shape 138"/>
          <p:cNvSpPr/>
          <p:nvPr/>
        </p:nvSpPr>
        <p:spPr>
          <a:xfrm>
            <a:off x="5702300" y="70239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K</a:t>
            </a:r>
          </a:p>
        </p:txBody>
      </p:sp>
      <p:sp>
        <p:nvSpPr>
          <p:cNvPr id="139" name="Shape 139"/>
          <p:cNvSpPr/>
          <p:nvPr/>
        </p:nvSpPr>
        <p:spPr>
          <a:xfrm>
            <a:off x="4229100" y="70239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Z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3741409" y="2733047"/>
            <a:ext cx="1282467" cy="1282467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 flipV="1">
            <a:off x="5440163" y="2733047"/>
            <a:ext cx="876536" cy="1434867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378200" y="39886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p:sp>
        <p:nvSpPr>
          <p:cNvPr id="143" name="Shape 143"/>
          <p:cNvSpPr/>
          <p:nvPr/>
        </p:nvSpPr>
        <p:spPr>
          <a:xfrm>
            <a:off x="6007100" y="41347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33</a:t>
            </a:r>
          </a:p>
        </p:txBody>
      </p:sp>
      <p:sp>
        <p:nvSpPr>
          <p:cNvPr id="144" name="Shape 144"/>
          <p:cNvSpPr/>
          <p:nvPr/>
        </p:nvSpPr>
        <p:spPr>
          <a:xfrm>
            <a:off x="4902200" y="21408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65</a:t>
            </a:r>
          </a:p>
        </p:txBody>
      </p:sp>
      <p:sp>
        <p:nvSpPr>
          <p:cNvPr id="145" name="Shape 145"/>
          <p:cNvSpPr/>
          <p:nvPr/>
        </p:nvSpPr>
        <p:spPr>
          <a:xfrm flipV="1">
            <a:off x="8379650" y="2833637"/>
            <a:ext cx="578723" cy="726983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 flipH="1" flipV="1">
            <a:off x="9430022" y="2833637"/>
            <a:ext cx="456117" cy="726983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061162" y="3533030"/>
            <a:ext cx="609601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</p:txBody>
      </p:sp>
      <p:sp>
        <p:nvSpPr>
          <p:cNvPr id="148" name="Shape 148"/>
          <p:cNvSpPr/>
          <p:nvPr/>
        </p:nvSpPr>
        <p:spPr>
          <a:xfrm>
            <a:off x="9610562" y="3533030"/>
            <a:ext cx="609601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</a:t>
            </a:r>
          </a:p>
        </p:txBody>
      </p:sp>
      <p:sp>
        <p:nvSpPr>
          <p:cNvPr id="149" name="Shape 149"/>
          <p:cNvSpPr/>
          <p:nvPr/>
        </p:nvSpPr>
        <p:spPr>
          <a:xfrm>
            <a:off x="8866605" y="2193180"/>
            <a:ext cx="736601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79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MinHeap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Heaps are useful for priority queueing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Building a Huffman tree requires a priority queue based on lowest weight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Huffman Coding Tree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Huffman Coding Tree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The position of a node determines the code for a leaf element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Each left child makes a 0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Each right child makes a 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Huffman Coding Tree</a:t>
            </a:r>
          </a:p>
        </p:txBody>
      </p:sp>
      <p:sp>
        <p:nvSpPr>
          <p:cNvPr id="168" name="Shape 168"/>
          <p:cNvSpPr/>
          <p:nvPr/>
        </p:nvSpPr>
        <p:spPr>
          <a:xfrm flipV="1">
            <a:off x="3525539" y="3162300"/>
            <a:ext cx="1714501" cy="1079500"/>
          </a:xfrm>
          <a:prstGeom prst="line">
            <a:avLst/>
          </a:prstGeom>
          <a:ln w="50800">
            <a:solidFill>
              <a:srgbClr val="B35A5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760739" y="3165474"/>
            <a:ext cx="1778547" cy="1003302"/>
          </a:xfrm>
          <a:prstGeom prst="line">
            <a:avLst/>
          </a:prstGeom>
          <a:ln w="50800">
            <a:solidFill>
              <a:srgbClr val="B35A5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V="1">
            <a:off x="6478562" y="4692650"/>
            <a:ext cx="1028701" cy="1238218"/>
          </a:xfrm>
          <a:prstGeom prst="line">
            <a:avLst/>
          </a:prstGeom>
          <a:ln w="50800">
            <a:solidFill>
              <a:srgbClr val="B35A5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 flipH="1" flipV="1">
            <a:off x="8186439" y="4692649"/>
            <a:ext cx="1234080" cy="1234080"/>
          </a:xfrm>
          <a:prstGeom prst="line">
            <a:avLst/>
          </a:prstGeom>
          <a:ln w="50800">
            <a:solidFill>
              <a:srgbClr val="B35A5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V="1">
            <a:off x="4663479" y="6527741"/>
            <a:ext cx="1371660" cy="1371659"/>
          </a:xfrm>
          <a:prstGeom prst="line">
            <a:avLst/>
          </a:prstGeom>
          <a:ln w="50800">
            <a:solidFill>
              <a:srgbClr val="B35A5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586239" y="6521449"/>
            <a:ext cx="1143001" cy="1346202"/>
          </a:xfrm>
          <a:prstGeom prst="line">
            <a:avLst/>
          </a:prstGeom>
          <a:ln w="50800">
            <a:solidFill>
              <a:srgbClr val="B35A5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098454" y="2552700"/>
            <a:ext cx="844551" cy="84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</a:rPr>
              <a:t>30</a:t>
            </a:r>
          </a:p>
        </p:txBody>
      </p:sp>
      <p:sp>
        <p:nvSpPr>
          <p:cNvPr id="175" name="Shape 175"/>
          <p:cNvSpPr/>
          <p:nvPr/>
        </p:nvSpPr>
        <p:spPr>
          <a:xfrm>
            <a:off x="3194049" y="4191000"/>
            <a:ext cx="698501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</a:p>
        </p:txBody>
      </p:sp>
      <p:sp>
        <p:nvSpPr>
          <p:cNvPr id="176" name="Shape 176"/>
          <p:cNvSpPr/>
          <p:nvPr/>
        </p:nvSpPr>
        <p:spPr>
          <a:xfrm>
            <a:off x="7409854" y="4013200"/>
            <a:ext cx="844551" cy="84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</a:rPr>
              <a:t>17</a:t>
            </a:r>
          </a:p>
        </p:txBody>
      </p:sp>
      <p:sp>
        <p:nvSpPr>
          <p:cNvPr id="177" name="Shape 177"/>
          <p:cNvSpPr/>
          <p:nvPr/>
        </p:nvSpPr>
        <p:spPr>
          <a:xfrm>
            <a:off x="5860454" y="5842000"/>
            <a:ext cx="844551" cy="84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</a:rPr>
              <a:t>7</a:t>
            </a:r>
          </a:p>
        </p:txBody>
      </p:sp>
      <p:sp>
        <p:nvSpPr>
          <p:cNvPr id="178" name="Shape 178"/>
          <p:cNvSpPr/>
          <p:nvPr/>
        </p:nvSpPr>
        <p:spPr>
          <a:xfrm>
            <a:off x="7385049" y="7861300"/>
            <a:ext cx="698501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</a:p>
        </p:txBody>
      </p:sp>
      <p:sp>
        <p:nvSpPr>
          <p:cNvPr id="179" name="Shape 179"/>
          <p:cNvSpPr/>
          <p:nvPr/>
        </p:nvSpPr>
        <p:spPr>
          <a:xfrm>
            <a:off x="4324349" y="7861300"/>
            <a:ext cx="698501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</a:p>
        </p:txBody>
      </p:sp>
      <p:sp>
        <p:nvSpPr>
          <p:cNvPr id="180" name="Shape 180"/>
          <p:cNvSpPr/>
          <p:nvPr/>
        </p:nvSpPr>
        <p:spPr>
          <a:xfrm>
            <a:off x="9112249" y="5895975"/>
            <a:ext cx="6985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</a:p>
        </p:txBody>
      </p:sp>
      <p:sp>
        <p:nvSpPr>
          <p:cNvPr id="181" name="Shape 181"/>
          <p:cNvSpPr/>
          <p:nvPr/>
        </p:nvSpPr>
        <p:spPr>
          <a:xfrm>
            <a:off x="4069861" y="2940100"/>
            <a:ext cx="33375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0</a:t>
            </a:r>
          </a:p>
        </p:txBody>
      </p:sp>
      <p:sp>
        <p:nvSpPr>
          <p:cNvPr id="182" name="Shape 182"/>
          <p:cNvSpPr/>
          <p:nvPr/>
        </p:nvSpPr>
        <p:spPr>
          <a:xfrm>
            <a:off x="6826034" y="3029000"/>
            <a:ext cx="33375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6647961" y="4692649"/>
            <a:ext cx="33375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0</a:t>
            </a:r>
          </a:p>
        </p:txBody>
      </p:sp>
      <p:sp>
        <p:nvSpPr>
          <p:cNvPr id="184" name="Shape 184"/>
          <p:cNvSpPr/>
          <p:nvPr/>
        </p:nvSpPr>
        <p:spPr>
          <a:xfrm>
            <a:off x="5035061" y="6572300"/>
            <a:ext cx="33375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0</a:t>
            </a:r>
          </a:p>
        </p:txBody>
      </p:sp>
      <p:sp>
        <p:nvSpPr>
          <p:cNvPr id="185" name="Shape 185"/>
          <p:cNvSpPr/>
          <p:nvPr/>
        </p:nvSpPr>
        <p:spPr>
          <a:xfrm>
            <a:off x="8819934" y="4692649"/>
            <a:ext cx="33375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1</a:t>
            </a:r>
          </a:p>
        </p:txBody>
      </p:sp>
      <p:sp>
        <p:nvSpPr>
          <p:cNvPr id="186" name="Shape 186"/>
          <p:cNvSpPr/>
          <p:nvPr/>
        </p:nvSpPr>
        <p:spPr>
          <a:xfrm>
            <a:off x="7195786" y="6580400"/>
            <a:ext cx="333757" cy="64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Huffman Coding Tree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737373"/>
                </a:solidFill>
              </a:rPr>
              <a:t>The Huffman Tree replaces fixed length encoding with a variable-length scheme based on the frequency of specific </a:t>
            </a:r>
            <a:r>
              <a:rPr sz="3600" dirty="0" smtClean="0">
                <a:solidFill>
                  <a:srgbClr val="737373"/>
                </a:solidFill>
              </a:rPr>
              <a:t>characters</a:t>
            </a:r>
            <a:endParaRPr sz="3600" dirty="0">
              <a:solidFill>
                <a:srgbClr val="73737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MyHuffEncoder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MyProgram2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lvl="0" indent="-417830" defTabSz="549148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737373"/>
                </a:solidFill>
              </a:rPr>
              <a:t>main kicks off program here</a:t>
            </a:r>
          </a:p>
          <a:p>
            <a:pPr marL="1121086" lvl="1" indent="-703256" defTabSz="549148">
              <a:spcBef>
                <a:spcPts val="30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737373"/>
                </a:solidFill>
              </a:rPr>
              <a:t>Reads file name</a:t>
            </a:r>
          </a:p>
          <a:p>
            <a:pPr marL="0" lvl="2" indent="835660" defTabSz="549148">
              <a:spcBef>
                <a:spcPts val="3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32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String inFileName = args[1];</a:t>
            </a:r>
          </a:p>
          <a:p>
            <a:pPr marL="1121086" lvl="1" indent="-703256" defTabSz="549148">
              <a:spcBef>
                <a:spcPts val="30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737373"/>
                </a:solidFill>
              </a:rPr>
              <a:t>Loads the file to encode</a:t>
            </a:r>
          </a:p>
          <a:p>
            <a:pPr marL="0" lvl="2" indent="835660" defTabSz="549148">
              <a:spcBef>
                <a:spcPts val="3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32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File inFile = new File(inFileName);</a:t>
            </a:r>
          </a:p>
          <a:p>
            <a:pPr marL="1121086" lvl="1" indent="-703256" defTabSz="549148">
              <a:spcBef>
                <a:spcPts val="300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737373"/>
                </a:solidFill>
              </a:rPr>
              <a:t>Starts the encoding</a:t>
            </a:r>
          </a:p>
          <a:p>
            <a:pPr marL="1121086" lvl="1" indent="-703256" defTabSz="549148">
              <a:spcBef>
                <a:spcPts val="3000"/>
              </a:spcBef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737373"/>
                </a:solidFill>
              </a:rPr>
              <a:t>Prints out the result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Goals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Practice using tree data structures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Implement a Huffman Coding Tree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and related data structures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MyHuffEncoder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1) Read the file into a list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while (scanner.hasNext())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      list.add(scanner.nextLine());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MyHuffEncoder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2) Count the frequency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for (String line : list)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	// count every character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	// save count locally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MyHuffEncoder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3) Set up MinHeap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HuffTree&lt;Character&gt;[] tempTrees = (HuffTree&lt;Character&gt;[])new HuffTree[charCount];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// for each character : get char/frequency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// make HuffTrees of size 1 of each char/freq</a:t>
            </a:r>
          </a:p>
          <a:p>
            <a:pPr marL="0" lvl="1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// put it all into a MinHeap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MyHuffEncoder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4) Build the Huffman Tree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 Take the 2 lowest weight subtrees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 Combine them into a new subtree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 Insert new subtree (with combined weight)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 Eventually, we have 1 useful HuffTree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MyHuffEncoder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5) Create the Lookup Table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makeLookup(HuffBaseNode nd, String code)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//if nd is a leaf, insert nd data and code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//if nd is internal,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//makeLookup(left child, code + “0”)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//makeLookup(right child, code + “1”)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Example output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xfrm>
            <a:off x="3594100" y="2768600"/>
            <a:ext cx="8369300" cy="571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e(57):000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t(60):001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s(29):0100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d(15):01010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G(1):010110000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M(1):010110001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W(2):01011001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!(2):01011010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F(2):01011011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O(2):01011100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S(2):01011101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T(2):01011110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w(2):01011111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g(8):011000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c(8):011001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u(17):01101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.(4):0111000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?(1):011100100</a:t>
            </a:r>
          </a:p>
          <a:p>
            <a:pPr marL="0" lv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800">
                <a:solidFill>
                  <a:srgbClr val="000000"/>
                </a:solidFill>
              </a:defRPr>
            </a:pPr>
            <a:r>
              <a:rPr sz="1979">
                <a:latin typeface="Menlo Regular"/>
                <a:ea typeface="Menlo Regular"/>
                <a:cs typeface="Menlo Regular"/>
                <a:sym typeface="Menlo Regular"/>
              </a:rPr>
              <a:t>-(1):011100101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Example output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0101101110101111111001001001100001110100001011010110010100001111011101011000110011000001110001100110100110111010111010001000111111110111101000011100111110101011000001100011010110100011110111010101101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0101100110011010110101111101011111110001100111101001000000111110111111010001111100111001001010110011011111011101101111110101011001110001010000111100010111000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0101100001111110001111000110110111011100101111110001100110100110111001011111111000111100110110111000110011010011011101000111110011101011101000011111010101100000010101101010101111110011101100011110111010101101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0111001101101001110001100110000011100011001101001101110111101010111100001100111110101011000000100001110111000100110011101101001000011100001011001110001010000111100011110111011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0101101110101111111000110011010011011101000111110011100100101011011101101010010001000000100010011101111010101100101111111100001100111001110101101111110101000011111101001101010011010011000001000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01011110100110000011101110111101100010001110011110010000111000110011110100100000011111011111100011001101001101110010000111100011001101110011101111010000111011110101000111000110101100110011010111100100111011011100111110000111000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0101110100000010111001110011110011000110001100110000011101011101000100001101001000101001101010011011111101010101011111100011010110111110110111100111101000001000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0101100110011110001100110011100011010110111110001110110100011100111111100100100110100110101111010101101011101000110001100111101011001100110011110000010111111001010000010011100111110000111000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010111001011011100110011001100011110011000000110001100111101011000110011010011010110001001001101101110001100110000011101110111001100111011000111010110011001100110001111001100000011001110111101011001110111100111100101001011010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010111011001100001111011111101001100000100011010111010001101011111000111001111100011111110011111010010100110000000101011000110011000111101100110000001111000101111000110011111010101100000011100100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01110011000101101110100001001100011001111010110111011011111000010000011110011001000110111000100101101110011000111111000011001111001010011010100110100011110010101101011100111001111001010101101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01011100111111100011010110001100111101001000000111110111111010000011100111100010000100001110101110011100111100101001110010110010001000111110010000101011011101101111110101011000001110111010</a:t>
            </a:r>
          </a:p>
          <a:p>
            <a:pPr marL="0" lvl="0" indent="0" defTabSz="438911"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16000" algn="l"/>
                <a:tab pos="1358900" algn="l"/>
                <a:tab pos="1701800" algn="l"/>
                <a:tab pos="2044700" algn="l"/>
                <a:tab pos="2387600" algn="l"/>
                <a:tab pos="2730500" algn="l"/>
                <a:tab pos="3060700" algn="l"/>
                <a:tab pos="3403600" algn="l"/>
                <a:tab pos="3746500" algn="l"/>
                <a:tab pos="4089400" algn="l"/>
              </a:tabLst>
              <a:defRPr sz="1800">
                <a:solidFill>
                  <a:srgbClr val="000000"/>
                </a:solidFill>
              </a:defRPr>
            </a:pPr>
            <a:r>
              <a:rPr sz="1344">
                <a:latin typeface="Menlo Regular"/>
                <a:ea typeface="Menlo Regular"/>
                <a:cs typeface="Menlo Regular"/>
                <a:sym typeface="Menlo Regular"/>
              </a:rPr>
              <a:t>01011000110001011100000110001100100000011010001111010100011001000111111100100000011111011111011011101011111010111111100111110101011000001101010101111110011101000101101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Deliverables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431165" lvl="0" indent="-431165" defTabSz="56667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92" dirty="0">
                <a:solidFill>
                  <a:srgbClr val="686F76"/>
                </a:solidFill>
              </a:rPr>
              <a:t>Submit to Blackboard</a:t>
            </a:r>
          </a:p>
          <a:p>
            <a:pPr marL="862330" lvl="1" indent="-431165" defTabSz="56667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92" dirty="0">
                <a:solidFill>
                  <a:srgbClr val="686F76"/>
                </a:solidFill>
              </a:rPr>
              <a:t>Code - </a:t>
            </a:r>
            <a:r>
              <a:rPr sz="3492" i="1" dirty="0">
                <a:solidFill>
                  <a:srgbClr val="686F76"/>
                </a:solidFill>
              </a:rPr>
              <a:t>Thoroughly documented</a:t>
            </a:r>
          </a:p>
          <a:p>
            <a:pPr marL="862330" lvl="1" indent="-431165" defTabSz="56667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92" dirty="0" smtClean="0">
                <a:solidFill>
                  <a:srgbClr val="686F76"/>
                </a:solidFill>
              </a:rPr>
              <a:t>jar</a:t>
            </a:r>
            <a:endParaRPr sz="3492" dirty="0">
              <a:solidFill>
                <a:srgbClr val="686F76"/>
              </a:solidFill>
            </a:endParaRPr>
          </a:p>
          <a:p>
            <a:pPr marL="862330" lvl="1" indent="-431165" defTabSz="56667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92" dirty="0">
                <a:solidFill>
                  <a:srgbClr val="686F76"/>
                </a:solidFill>
              </a:rPr>
              <a:t>readme.txt</a:t>
            </a:r>
          </a:p>
          <a:p>
            <a:pPr marL="1293495" lvl="2" indent="-431165" defTabSz="56667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92" dirty="0">
                <a:solidFill>
                  <a:srgbClr val="686F76"/>
                </a:solidFill>
              </a:rPr>
              <a:t>brief description of your program and how to run it</a:t>
            </a:r>
          </a:p>
          <a:p>
            <a:pPr marL="862330" lvl="1" indent="-431165" defTabSz="566674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492" dirty="0" smtClean="0">
                <a:solidFill>
                  <a:srgbClr val="686F76"/>
                </a:solidFill>
              </a:rPr>
              <a:t>Post-Mortem</a:t>
            </a:r>
          </a:p>
          <a:p>
            <a:pPr marL="1306830" lvl="2" indent="-431165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3492" dirty="0" smtClean="0">
                <a:solidFill>
                  <a:srgbClr val="686F76"/>
                </a:solidFill>
              </a:rPr>
              <a:t>Consider describing your design and why you made your project the way you did when describing your project</a:t>
            </a:r>
            <a:endParaRPr sz="3492" dirty="0">
              <a:solidFill>
                <a:srgbClr val="686F7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Lessons Learned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Name, class, date, other heading info, etc…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Summary of lessons learned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What worked well, what didn’t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What should be done differently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Any surprises? Challenges?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Potential improvements for the future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Description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 dirty="0">
                <a:solidFill>
                  <a:srgbClr val="737373"/>
                </a:solidFill>
              </a:rPr>
              <a:t>Your program will read in a text file and output </a:t>
            </a:r>
            <a:r>
              <a:rPr sz="3420" b="1" dirty="0">
                <a:solidFill>
                  <a:srgbClr val="737373"/>
                </a:solidFill>
              </a:rPr>
              <a:t>variable-length codes</a:t>
            </a:r>
            <a:r>
              <a:rPr sz="3420" dirty="0">
                <a:solidFill>
                  <a:srgbClr val="737373"/>
                </a:solidFill>
              </a:rPr>
              <a:t> using a Huffman tree</a:t>
            </a:r>
          </a:p>
          <a:p>
            <a:pPr marL="422275" lvl="0" indent="-422275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 dirty="0">
                <a:solidFill>
                  <a:srgbClr val="737373"/>
                </a:solidFill>
              </a:rPr>
              <a:t>You will be utilizing a number </a:t>
            </a:r>
            <a:r>
              <a:rPr sz="3420" dirty="0" smtClean="0">
                <a:solidFill>
                  <a:srgbClr val="737373"/>
                </a:solidFill>
              </a:rPr>
              <a:t>of </a:t>
            </a:r>
            <a:r>
              <a:rPr sz="3420" dirty="0">
                <a:solidFill>
                  <a:srgbClr val="737373"/>
                </a:solidFill>
              </a:rPr>
              <a:t>data structures</a:t>
            </a:r>
          </a:p>
          <a:p>
            <a:pPr marL="844550" lvl="1" indent="-422275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 b="1" dirty="0">
                <a:solidFill>
                  <a:srgbClr val="737373"/>
                </a:solidFill>
              </a:rPr>
              <a:t>Dictionary</a:t>
            </a:r>
            <a:r>
              <a:rPr sz="3420" dirty="0">
                <a:solidFill>
                  <a:srgbClr val="737373"/>
                </a:solidFill>
              </a:rPr>
              <a:t> </a:t>
            </a:r>
            <a:r>
              <a:rPr sz="3420" dirty="0" smtClean="0">
                <a:solidFill>
                  <a:srgbClr val="737373"/>
                </a:solidFill>
              </a:rPr>
              <a:t>(</a:t>
            </a:r>
            <a:r>
              <a:rPr lang="en-US" sz="3420" i="1" dirty="0" smtClean="0">
                <a:solidFill>
                  <a:schemeClr val="tx2">
                    <a:lumMod val="75000"/>
                  </a:schemeClr>
                </a:solidFill>
              </a:rPr>
              <a:t>Frequency Table</a:t>
            </a:r>
            <a:r>
              <a:rPr sz="3420" dirty="0" smtClean="0">
                <a:solidFill>
                  <a:srgbClr val="737373"/>
                </a:solidFill>
              </a:rPr>
              <a:t>)</a:t>
            </a:r>
            <a:endParaRPr sz="3420" dirty="0">
              <a:solidFill>
                <a:srgbClr val="737373"/>
              </a:solidFill>
            </a:endParaRPr>
          </a:p>
          <a:p>
            <a:pPr marL="844550" lvl="1" indent="-422275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 b="1" dirty="0">
                <a:solidFill>
                  <a:srgbClr val="737373"/>
                </a:solidFill>
              </a:rPr>
              <a:t>Huffman Tree</a:t>
            </a:r>
          </a:p>
          <a:p>
            <a:pPr marL="844550" lvl="1" indent="-422275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 b="1" dirty="0" smtClean="0">
                <a:solidFill>
                  <a:srgbClr val="737373"/>
                </a:solidFill>
              </a:rPr>
              <a:t>MinHeap</a:t>
            </a:r>
            <a:r>
              <a:rPr lang="en-US" sz="3420" b="1" dirty="0" smtClean="0">
                <a:solidFill>
                  <a:srgbClr val="737373"/>
                </a:solidFill>
              </a:rPr>
              <a:t> (</a:t>
            </a:r>
            <a:r>
              <a:rPr lang="en-US" sz="3420" i="1" dirty="0" smtClean="0">
                <a:solidFill>
                  <a:srgbClr val="A1A7AC"/>
                </a:solidFill>
              </a:rPr>
              <a:t>Priority Queue</a:t>
            </a:r>
            <a:r>
              <a:rPr lang="en-US" sz="3420" b="1" dirty="0" smtClean="0">
                <a:solidFill>
                  <a:srgbClr val="737373"/>
                </a:solidFill>
              </a:rPr>
              <a:t>)</a:t>
            </a:r>
            <a:endParaRPr sz="3420" b="1" dirty="0">
              <a:solidFill>
                <a:srgbClr val="737373"/>
              </a:solidFill>
            </a:endParaRPr>
          </a:p>
          <a:p>
            <a:pPr marL="844550" lvl="1" indent="-422275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 b="1" dirty="0">
                <a:solidFill>
                  <a:srgbClr val="737373"/>
                </a:solidFill>
              </a:rPr>
              <a:t>List</a:t>
            </a:r>
            <a:r>
              <a:rPr sz="3420" dirty="0">
                <a:solidFill>
                  <a:srgbClr val="737373"/>
                </a:solidFill>
              </a:rPr>
              <a:t> </a:t>
            </a:r>
            <a:r>
              <a:rPr sz="3420" dirty="0" smtClean="0">
                <a:solidFill>
                  <a:srgbClr val="737373"/>
                </a:solidFill>
              </a:rPr>
              <a:t>(</a:t>
            </a:r>
            <a:r>
              <a:rPr lang="en-US" sz="3420" i="1" dirty="0" smtClean="0">
                <a:solidFill>
                  <a:srgbClr val="A1A7AC"/>
                </a:solidFill>
              </a:rPr>
              <a:t>any</a:t>
            </a:r>
            <a:r>
              <a:rPr sz="3420" dirty="0" smtClean="0">
                <a:solidFill>
                  <a:srgbClr val="737373"/>
                </a:solidFill>
              </a:rPr>
              <a:t>)</a:t>
            </a:r>
            <a:endParaRPr sz="3420" dirty="0">
              <a:solidFill>
                <a:srgbClr val="73737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diagram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928384" y="368300"/>
            <a:ext cx="9149230" cy="78994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378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3780" cap="all" dirty="0" smtClean="0">
                <a:solidFill>
                  <a:srgbClr val="DEDEDE"/>
                </a:solidFill>
              </a:rPr>
              <a:t>Huffman Encoder</a:t>
            </a:r>
            <a:endParaRPr sz="3780" cap="all" dirty="0">
              <a:solidFill>
                <a:srgbClr val="DEDEDE"/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2112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2112" cap="all" dirty="0" smtClean="0">
                <a:solidFill>
                  <a:srgbClr val="558AAB"/>
                </a:solidFill>
              </a:rPr>
              <a:t>Example Huffman Diagram</a:t>
            </a:r>
            <a:endParaRPr sz="2112" cap="all" dirty="0">
              <a:solidFill>
                <a:srgbClr val="558AA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Dictionary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82270" lvl="0" indent="-382270" defTabSz="50241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You will need a lookup table, so you can use any sort of dictionary, </a:t>
            </a:r>
            <a:r>
              <a:rPr lang="en-US" sz="3096" dirty="0" smtClean="0">
                <a:solidFill>
                  <a:schemeClr val="tx2">
                    <a:lumMod val="50000"/>
                  </a:schemeClr>
                </a:solidFill>
              </a:rPr>
              <a:t>such as a BST or Hash Table, or anything</a:t>
            </a:r>
            <a:endParaRPr sz="3096" dirty="0">
              <a:solidFill>
                <a:schemeClr val="tx2">
                  <a:lumMod val="50000"/>
                </a:schemeClr>
              </a:solidFill>
            </a:endParaRPr>
          </a:p>
          <a:p>
            <a:pPr marL="764540" lvl="1" indent="-382270" defTabSz="50241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You will 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need </a:t>
            </a: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to count character frequency, you can 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do </a:t>
            </a: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this with </a:t>
            </a:r>
            <a:r>
              <a:rPr lang="en-US" sz="3096" dirty="0" smtClean="0">
                <a:solidFill>
                  <a:schemeClr val="tx2">
                    <a:lumMod val="50000"/>
                  </a:schemeClr>
                </a:solidFill>
              </a:rPr>
              <a:t>the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dictionary</a:t>
            </a:r>
          </a:p>
          <a:p>
            <a:pPr marL="1146810" lvl="2" indent="-382270" defTabSz="50241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096" dirty="0" smtClean="0">
                <a:solidFill>
                  <a:schemeClr val="tx2">
                    <a:lumMod val="50000"/>
                  </a:schemeClr>
                </a:solidFill>
              </a:rPr>
              <a:t>Tip: 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Make </a:t>
            </a: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the Key a character and the 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3096" dirty="0" smtClean="0">
                <a:solidFill>
                  <a:schemeClr val="tx2">
                    <a:lumMod val="50000"/>
                  </a:schemeClr>
                </a:solidFill>
              </a:rPr>
              <a:t>lement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the count</a:t>
            </a:r>
          </a:p>
          <a:p>
            <a:pPr marL="1146810" lvl="2" indent="-382270" defTabSz="502412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096" dirty="0" smtClean="0">
                <a:solidFill>
                  <a:schemeClr val="tx2">
                    <a:lumMod val="50000"/>
                  </a:schemeClr>
                </a:solidFill>
              </a:rPr>
              <a:t>i.e. 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BST</a:t>
            </a:r>
            <a:r>
              <a:rPr sz="3096" dirty="0">
                <a:solidFill>
                  <a:schemeClr val="tx2">
                    <a:lumMod val="50000"/>
                  </a:schemeClr>
                </a:solidFill>
              </a:rPr>
              <a:t>&lt;Character, Integer</a:t>
            </a:r>
            <a:r>
              <a:rPr sz="3096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sz="3096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MinHeap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MinHeap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2998" lvl="0" indent="-372998" defTabSz="519937">
              <a:spcBef>
                <a:spcPts val="37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6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Building a Huffman tree</a:t>
            </a:r>
          </a:p>
          <a:p>
            <a:pPr marL="745997" lvl="1" indent="-372998" defTabSz="519937">
              <a:spcBef>
                <a:spcPts val="37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6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Create a collection of n initial Huffman trees, each of which is a single leaf node with one of the letters</a:t>
            </a:r>
          </a:p>
          <a:p>
            <a:pPr marL="745997" lvl="1" indent="-372998" defTabSz="519937">
              <a:spcBef>
                <a:spcPts val="37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6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Put the n partial trees into a priority queue, organized by weight</a:t>
            </a:r>
          </a:p>
          <a:p>
            <a:pPr marL="745997" lvl="1" indent="-372998" defTabSz="519937">
              <a:spcBef>
                <a:spcPts val="37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6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Remove the first two trees and join them together to create a new tree. The root will have those two trees as children. Put it into the priority queue.</a:t>
            </a:r>
          </a:p>
          <a:p>
            <a:pPr marL="745997" lvl="1" indent="-372998" defTabSz="519937">
              <a:spcBef>
                <a:spcPts val="37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26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rPr>
              <a:t>Repeat until there is only one tree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3782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Z</a:t>
            </a:r>
          </a:p>
        </p:txBody>
      </p:sp>
      <p:sp>
        <p:nvSpPr>
          <p:cNvPr id="82" name="Shape 82"/>
          <p:cNvSpPr/>
          <p:nvPr/>
        </p:nvSpPr>
        <p:spPr>
          <a:xfrm>
            <a:off x="43180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K</a:t>
            </a:r>
          </a:p>
        </p:txBody>
      </p:sp>
      <p:sp>
        <p:nvSpPr>
          <p:cNvPr id="83" name="Shape 83"/>
          <p:cNvSpPr/>
          <p:nvPr/>
        </p:nvSpPr>
        <p:spPr>
          <a:xfrm>
            <a:off x="52578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</a:t>
            </a:r>
          </a:p>
        </p:txBody>
      </p:sp>
      <p:sp>
        <p:nvSpPr>
          <p:cNvPr id="84" name="Shape 84"/>
          <p:cNvSpPr/>
          <p:nvPr/>
        </p:nvSpPr>
        <p:spPr>
          <a:xfrm>
            <a:off x="61976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p:sp>
        <p:nvSpPr>
          <p:cNvPr id="85" name="Shape 85"/>
          <p:cNvSpPr/>
          <p:nvPr/>
        </p:nvSpPr>
        <p:spPr>
          <a:xfrm>
            <a:off x="71374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</p:txBody>
      </p:sp>
      <p:sp>
        <p:nvSpPr>
          <p:cNvPr id="86" name="Shape 86"/>
          <p:cNvSpPr/>
          <p:nvPr/>
        </p:nvSpPr>
        <p:spPr>
          <a:xfrm>
            <a:off x="80772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</a:t>
            </a:r>
          </a:p>
        </p:txBody>
      </p:sp>
      <p:sp>
        <p:nvSpPr>
          <p:cNvPr id="87" name="Shape 87"/>
          <p:cNvSpPr/>
          <p:nvPr/>
        </p:nvSpPr>
        <p:spPr>
          <a:xfrm>
            <a:off x="90170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2578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M</a:t>
            </a:r>
          </a:p>
        </p:txBody>
      </p:sp>
      <p:sp>
        <p:nvSpPr>
          <p:cNvPr id="90" name="Shape 90"/>
          <p:cNvSpPr/>
          <p:nvPr/>
        </p:nvSpPr>
        <p:spPr>
          <a:xfrm>
            <a:off x="61976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p:sp>
        <p:nvSpPr>
          <p:cNvPr id="91" name="Shape 91"/>
          <p:cNvSpPr/>
          <p:nvPr/>
        </p:nvSpPr>
        <p:spPr>
          <a:xfrm>
            <a:off x="71374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</a:t>
            </a:r>
          </a:p>
        </p:txBody>
      </p:sp>
      <p:sp>
        <p:nvSpPr>
          <p:cNvPr id="92" name="Shape 92"/>
          <p:cNvSpPr/>
          <p:nvPr/>
        </p:nvSpPr>
        <p:spPr>
          <a:xfrm>
            <a:off x="80772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D</a:t>
            </a:r>
          </a:p>
        </p:txBody>
      </p:sp>
      <p:sp>
        <p:nvSpPr>
          <p:cNvPr id="93" name="Shape 93"/>
          <p:cNvSpPr/>
          <p:nvPr/>
        </p:nvSpPr>
        <p:spPr>
          <a:xfrm>
            <a:off x="9017000" y="17534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42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L</a:t>
            </a:r>
          </a:p>
        </p:txBody>
      </p:sp>
      <p:sp>
        <p:nvSpPr>
          <p:cNvPr id="94" name="Shape 94"/>
          <p:cNvSpPr/>
          <p:nvPr/>
        </p:nvSpPr>
        <p:spPr>
          <a:xfrm>
            <a:off x="3797300" y="1899542"/>
            <a:ext cx="736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2DAB2">
                  <a:alpha val="80000"/>
                </a:srgbClr>
              </a:gs>
              <a:gs pos="100000">
                <a:srgbClr val="E1D5AA">
                  <a:alpha val="80000"/>
                </a:srgbClr>
              </a:gs>
            </a:gsLst>
            <a:lin ang="5400000"/>
          </a:gradFill>
          <a:ln w="12700">
            <a:solidFill>
              <a:srgbClr val="A39E9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9</a:t>
            </a:r>
          </a:p>
        </p:txBody>
      </p:sp>
      <p:sp>
        <p:nvSpPr>
          <p:cNvPr id="95" name="Shape 95"/>
          <p:cNvSpPr/>
          <p:nvPr/>
        </p:nvSpPr>
        <p:spPr>
          <a:xfrm flipV="1">
            <a:off x="3404588" y="2552700"/>
            <a:ext cx="578722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 flipH="1" flipV="1">
            <a:off x="4454960" y="2552700"/>
            <a:ext cx="456117" cy="726982"/>
          </a:xfrm>
          <a:prstGeom prst="line">
            <a:avLst/>
          </a:prstGeom>
          <a:ln w="38100">
            <a:solidFill>
              <a:srgbClr val="E1BC8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597400" y="32012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K</a:t>
            </a:r>
          </a:p>
        </p:txBody>
      </p:sp>
      <p:sp>
        <p:nvSpPr>
          <p:cNvPr id="98" name="Shape 98"/>
          <p:cNvSpPr/>
          <p:nvPr/>
        </p:nvSpPr>
        <p:spPr>
          <a:xfrm>
            <a:off x="3124200" y="3201292"/>
            <a:ext cx="609600" cy="1028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720</Words>
  <Application>Microsoft Macintosh PowerPoint</Application>
  <PresentationFormat>Custom</PresentationFormat>
  <Paragraphs>222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Blueprint</vt:lpstr>
      <vt:lpstr>Huffman Coding</vt:lpstr>
      <vt:lpstr>Goals</vt:lpstr>
      <vt:lpstr>Description</vt:lpstr>
      <vt:lpstr>Huffman Encoder</vt:lpstr>
      <vt:lpstr>Dictionary</vt:lpstr>
      <vt:lpstr>MinHeap</vt:lpstr>
      <vt:lpstr>MinHeap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MinHeap</vt:lpstr>
      <vt:lpstr>Huffman Coding Tree</vt:lpstr>
      <vt:lpstr>Huffman Coding Tree</vt:lpstr>
      <vt:lpstr>Huffman Coding Tree</vt:lpstr>
      <vt:lpstr>Huffman Coding Tree</vt:lpstr>
      <vt:lpstr>MyHuffEncoder</vt:lpstr>
      <vt:lpstr>MyProgram2</vt:lpstr>
      <vt:lpstr>MyHuffEncoder</vt:lpstr>
      <vt:lpstr>MyHuffEncoder</vt:lpstr>
      <vt:lpstr>MyHuffEncoder</vt:lpstr>
      <vt:lpstr>MyHuffEncoder</vt:lpstr>
      <vt:lpstr>MyHuffEncoder</vt:lpstr>
      <vt:lpstr>Example output</vt:lpstr>
      <vt:lpstr>Example output</vt:lpstr>
      <vt:lpstr>Deliverables</vt:lpstr>
      <vt:lpstr>PowerPoint Presentation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cp:lastModifiedBy>Steven Kennedy</cp:lastModifiedBy>
  <cp:revision>2</cp:revision>
  <dcterms:modified xsi:type="dcterms:W3CDTF">2015-11-19T22:05:09Z</dcterms:modified>
</cp:coreProperties>
</file>