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40" r:id="rId2"/>
  </p:sldMasterIdLst>
  <p:notesMasterIdLst>
    <p:notesMasterId r:id="rId66"/>
  </p:notesMasterIdLst>
  <p:handoutMasterIdLst>
    <p:handoutMasterId r:id="rId67"/>
  </p:handoutMasterIdLst>
  <p:sldIdLst>
    <p:sldId id="258" r:id="rId3"/>
    <p:sldId id="304" r:id="rId4"/>
    <p:sldId id="305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2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8" r:id="rId28"/>
    <p:sldId id="299" r:id="rId29"/>
    <p:sldId id="281" r:id="rId30"/>
    <p:sldId id="282" r:id="rId31"/>
    <p:sldId id="283" r:id="rId32"/>
    <p:sldId id="284" r:id="rId33"/>
    <p:sldId id="285" r:id="rId34"/>
    <p:sldId id="300" r:id="rId35"/>
    <p:sldId id="301" r:id="rId36"/>
    <p:sldId id="302" r:id="rId37"/>
    <p:sldId id="286" r:id="rId38"/>
    <p:sldId id="287" r:id="rId39"/>
    <p:sldId id="288" r:id="rId40"/>
    <p:sldId id="289" r:id="rId41"/>
    <p:sldId id="326" r:id="rId42"/>
    <p:sldId id="290" r:id="rId43"/>
    <p:sldId id="291" r:id="rId44"/>
    <p:sldId id="292" r:id="rId45"/>
    <p:sldId id="293" r:id="rId46"/>
    <p:sldId id="327" r:id="rId47"/>
    <p:sldId id="294" r:id="rId48"/>
    <p:sldId id="314" r:id="rId49"/>
    <p:sldId id="313" r:id="rId50"/>
    <p:sldId id="315" r:id="rId51"/>
    <p:sldId id="322" r:id="rId52"/>
    <p:sldId id="323" r:id="rId53"/>
    <p:sldId id="324" r:id="rId54"/>
    <p:sldId id="318" r:id="rId55"/>
    <p:sldId id="320" r:id="rId56"/>
    <p:sldId id="319" r:id="rId57"/>
    <p:sldId id="321" r:id="rId58"/>
    <p:sldId id="317" r:id="rId59"/>
    <p:sldId id="316" r:id="rId60"/>
    <p:sldId id="266" r:id="rId61"/>
    <p:sldId id="312" r:id="rId62"/>
    <p:sldId id="295" r:id="rId63"/>
    <p:sldId id="296" r:id="rId64"/>
    <p:sldId id="297" r:id="rId65"/>
  </p:sldIdLst>
  <p:sldSz cx="12192000" cy="6858000"/>
  <p:notesSz cx="6858000" cy="9144000"/>
  <p:embeddedFontLs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FontAwesome" pitchFamily="2" charset="0"/>
      <p:regular r:id="rId72"/>
    </p:embeddedFont>
    <p:embeddedFont>
      <p:font typeface="Corbel" panose="020B0503020204020204" pitchFamily="34" charset="0"/>
      <p:regular r:id="rId73"/>
      <p:bold r:id="rId74"/>
      <p:italic r:id="rId75"/>
      <p:boldItalic r:id="rId76"/>
    </p:embeddedFont>
  </p:embeddedFontLst>
  <p:custDataLst>
    <p:tags r:id="rId7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5E8CF6-5EEF-4C0B-B687-333F08DCD00E}">
          <p14:sldIdLst>
            <p14:sldId id="258"/>
            <p14:sldId id="304"/>
            <p14:sldId id="305"/>
            <p14:sldId id="303"/>
            <p14:sldId id="306"/>
            <p14:sldId id="307"/>
            <p14:sldId id="308"/>
            <p14:sldId id="309"/>
            <p14:sldId id="310"/>
            <p14:sldId id="311"/>
            <p14:sldId id="325"/>
            <p14:sldId id="267"/>
          </p14:sldIdLst>
        </p14:section>
        <p14:section name="Untitled Section" id="{72D714CD-498E-4B15-A621-FE4E37A68D4A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98"/>
            <p14:sldId id="299"/>
            <p14:sldId id="281"/>
            <p14:sldId id="282"/>
            <p14:sldId id="283"/>
            <p14:sldId id="284"/>
            <p14:sldId id="285"/>
            <p14:sldId id="300"/>
            <p14:sldId id="301"/>
            <p14:sldId id="302"/>
            <p14:sldId id="286"/>
            <p14:sldId id="287"/>
            <p14:sldId id="288"/>
            <p14:sldId id="289"/>
            <p14:sldId id="326"/>
            <p14:sldId id="290"/>
            <p14:sldId id="291"/>
            <p14:sldId id="292"/>
            <p14:sldId id="293"/>
            <p14:sldId id="327"/>
            <p14:sldId id="294"/>
            <p14:sldId id="314"/>
            <p14:sldId id="313"/>
            <p14:sldId id="315"/>
            <p14:sldId id="322"/>
            <p14:sldId id="323"/>
            <p14:sldId id="324"/>
            <p14:sldId id="318"/>
            <p14:sldId id="320"/>
            <p14:sldId id="319"/>
            <p14:sldId id="321"/>
            <p14:sldId id="317"/>
            <p14:sldId id="316"/>
            <p14:sldId id="266"/>
            <p14:sldId id="312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027" autoAdjust="0"/>
  </p:normalViewPr>
  <p:slideViewPr>
    <p:cSldViewPr snapToGrid="0">
      <p:cViewPr varScale="1">
        <p:scale>
          <a:sx n="92" d="100"/>
          <a:sy n="92" d="100"/>
        </p:scale>
        <p:origin x="208" y="8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7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2.fntdata"/><Relationship Id="rId77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5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6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s Karlsson" userId="4e0236bae9793aa3" providerId="LiveId" clId="{C34A7000-64E3-4B34-AFA2-65A31ECD60DB}"/>
    <pc:docChg chg="custSel addSld modSld">
      <pc:chgData name="Mattias Karlsson" userId="4e0236bae9793aa3" providerId="LiveId" clId="{C34A7000-64E3-4B34-AFA2-65A31ECD60DB}" dt="2017-10-27T09:03:44.021" v="16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FBFCC-0E31-48A0-A880-072F6899D1D6}" type="datetimeFigureOut">
              <a:rPr lang="en-US"/>
              <a:t>1/15/18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B13EE-9412-42AB-AD24-C3CFF95C4A2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6D1E-3C8D-4917-BE0E-512A8CBFBE38}" type="datetimeFigureOut">
              <a:rPr lang="en-US"/>
              <a:t>1/15/18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5C6B-3CDA-41FA-BD55-5A736EEBCF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094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84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1/15/18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1/15/18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1/15/18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1/15/18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1/15/18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1/15/18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1/15/18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1/15/18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1/15/18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1/15/18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1/15/18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1/15/18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lead.se/" TargetMode="External"/><Relationship Id="rId3" Type="http://schemas.openxmlformats.org/officeDocument/2006/relationships/hyperlink" Target="https://medium.com/@devlead" TargetMode="External"/><Relationship Id="rId7" Type="http://schemas.openxmlformats.org/officeDocument/2006/relationships/hyperlink" Target="https://officehours.io/people/devlead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https://www.linkedin.com/in/devlead/" TargetMode="External"/><Relationship Id="rId5" Type="http://schemas.openxmlformats.org/officeDocument/2006/relationships/hyperlink" Target="https://twitter.com/devlead" TargetMode="External"/><Relationship Id="rId4" Type="http://schemas.openxmlformats.org/officeDocument/2006/relationships/hyperlink" Target="https://github.com/devlea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akebuild.net/download/bootstrapper/windows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hyperlink" Target="https://cakebuild.net/download/bootstrapper/osx" TargetMode="External"/><Relationship Id="rId4" Type="http://schemas.openxmlformats.org/officeDocument/2006/relationships/hyperlink" Target="https://cakebuild.net/download/bootstrapper/linu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lead.se/" TargetMode="External"/><Relationship Id="rId13" Type="http://schemas.openxmlformats.org/officeDocument/2006/relationships/hyperlink" Target="https://gitter.im/cake-build/cake" TargetMode="External"/><Relationship Id="rId3" Type="http://schemas.openxmlformats.org/officeDocument/2006/relationships/hyperlink" Target="https://medium.com/@devlead" TargetMode="External"/><Relationship Id="rId7" Type="http://schemas.openxmlformats.org/officeDocument/2006/relationships/hyperlink" Target="https://officehours.io/people/devlead" TargetMode="External"/><Relationship Id="rId12" Type="http://schemas.openxmlformats.org/officeDocument/2006/relationships/hyperlink" Target="https://twitter.com/cakebuildn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hyperlink" Target="https://www.linkedin.com/in/devlead/" TargetMode="External"/><Relationship Id="rId11" Type="http://schemas.openxmlformats.org/officeDocument/2006/relationships/hyperlink" Target="https://github.com/cake-build" TargetMode="External"/><Relationship Id="rId5" Type="http://schemas.openxmlformats.org/officeDocument/2006/relationships/hyperlink" Target="https://twitter.com/devlead" TargetMode="External"/><Relationship Id="rId10" Type="http://schemas.openxmlformats.org/officeDocument/2006/relationships/hyperlink" Target="https://medium.com/@cakebuildnet" TargetMode="External"/><Relationship Id="rId4" Type="http://schemas.openxmlformats.org/officeDocument/2006/relationships/hyperlink" Target="https://github.com/devlead" TargetMode="External"/><Relationship Id="rId9" Type="http://schemas.openxmlformats.org/officeDocument/2006/relationships/hyperlink" Target="http://cakebuild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6499" y="709559"/>
            <a:ext cx="454117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endParaRPr lang="sv-SE" sz="1400" b="1" dirty="0"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+##   #;;'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#;;#  .+;;;;+,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'+;;#;,+';;;;;'#.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++'''';;;;;;;;;;# ;#;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##';;;;++'+#;;;;;'.   `#: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;#   '+'';;;;;;;;;'#`       #.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`#,        .'++;;;;;':..........#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'+      `.........';;;;':.........#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#..................+;;;;;':........#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#..................#';;;;;'+''''''.#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#.......,:;''''''''##';;;;;'+'''''#,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#''''''''''''''''''###';;;;;;+''''#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#''''''''''''''''''####';;;;;;#'''#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#''''''''''''''''''#####';;;;;;#''#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#''''''''''''''''''######';;;;;;#'#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#''''''''''''''''''#######';;;;;;##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#''''''''''''''''''########';;;;;;#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#''''''''''''++####+;#######';;;;;;#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#+####':,`             ,#####';;;;;;'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                 +##'''''+.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___      _          ___       _ _     _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/ __\__ _| | _____  / __\_   _(_) | __| |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/ /  / _` | |/ / _ \/__\// | | | | |/ _` |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/ /___ (_| |   &lt;  __/ \/  \ |_| | | | (_| |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\____/\__,_|_|\_\___\_____/\__,_|_|_|\__,_|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E606BC-F83B-4593-BC34-128646FE2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873512" cy="2971800"/>
          </a:xfrm>
        </p:spPr>
        <p:txBody>
          <a:bodyPr anchor="t">
            <a:normAutofit/>
          </a:bodyPr>
          <a:lstStyle/>
          <a:p>
            <a:pPr marL="360000" algn="l">
              <a:lnSpc>
                <a:spcPct val="150000"/>
              </a:lnSpc>
              <a:spcBef>
                <a:spcPts val="0"/>
              </a:spcBef>
            </a:pPr>
            <a:r>
              <a:rPr lang="en-US" sz="12400" b="1" dirty="0">
                <a:solidFill>
                  <a:schemeClr val="tx1"/>
                </a:solidFill>
                <a:latin typeface="Consolas" panose="020B0609020204030204" pitchFamily="49" charset="0"/>
              </a:rPr>
              <a:t>Cake</a:t>
            </a:r>
            <a:endParaRPr lang="sv-SE" sz="1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95985-38E4-4FEA-984A-E3D42CA308BB}"/>
              </a:ext>
            </a:extLst>
          </p:cNvPr>
          <p:cNvSpPr/>
          <p:nvPr/>
        </p:nvSpPr>
        <p:spPr>
          <a:xfrm>
            <a:off x="478889" y="2530040"/>
            <a:ext cx="6096000" cy="5869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Open source CI/CD pipeline</a:t>
            </a:r>
            <a:endParaRPr lang="sv-SE" sz="2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65958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5" name="32-Point Star 4">
            <a:extLst>
              <a:ext uri="{FF2B5EF4-FFF2-40B4-BE49-F238E27FC236}">
                <a16:creationId xmlns:a16="http://schemas.microsoft.com/office/drawing/2014/main" id="{7F5386A1-6693-A54E-A70B-5B1CDDBB5DA5}"/>
              </a:ext>
            </a:extLst>
          </p:cNvPr>
          <p:cNvSpPr/>
          <p:nvPr/>
        </p:nvSpPr>
        <p:spPr>
          <a:xfrm>
            <a:off x="2192694" y="471463"/>
            <a:ext cx="6792685" cy="5882684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WORKS ON </a:t>
            </a:r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5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MACHINE!</a:t>
            </a:r>
            <a:endParaRPr lang="sv-SE" sz="5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4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DB89B-E9AE-2C4D-B39B-F379D8D9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0350" y="1524000"/>
            <a:ext cx="4051300" cy="381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CFC26-97AB-6144-A9FB-21341BECD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9382"/>
            <a:ext cx="5791200" cy="57912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endParaRPr lang="sv-SE" b="1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7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8239777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Capable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Extensible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Modular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Configurable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Open Source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Communital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Everywhere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Available</a:t>
            </a:r>
            <a:endParaRPr lang="sv-SE" sz="260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37781" cy="1371600"/>
          </a:xfrm>
        </p:spPr>
        <p:txBody>
          <a:bodyPr>
            <a:normAutofit fontScale="90000"/>
          </a:bodyPr>
          <a:lstStyle/>
          <a:p>
            <a:pPr marL="360000" algn="l">
              <a:lnSpc>
                <a:spcPct val="150000"/>
              </a:lnSpc>
            </a:pPr>
            <a:r>
              <a:rPr lang="en-US" sz="6000" b="1">
                <a:solidFill>
                  <a:schemeClr val="tx1"/>
                </a:solidFill>
                <a:latin typeface="Consolas" panose="020B0609020204030204" pitchFamily="49" charset="0"/>
              </a:rPr>
              <a:t>The traits &amp; goals of Cake</a:t>
            </a:r>
            <a:endParaRPr lang="sv-SE" sz="6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A090B-ED2D-47F1-B5DF-B89037135F2B}"/>
              </a:ext>
            </a:extLst>
          </p:cNvPr>
          <p:cNvSpPr/>
          <p:nvPr/>
        </p:nvSpPr>
        <p:spPr>
          <a:xfrm>
            <a:off x="8239777" y="1726060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</a:t>
            </a:r>
            <a:endParaRPr lang="sv-SE" sz="2500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43223D0-7B3D-4ABA-8ECC-981D0619931E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8239777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Capable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Extensible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Modular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Configurable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Open Source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Communital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Everywhere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Available</a:t>
            </a:r>
            <a:endParaRPr lang="sv-SE" sz="260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DFA4C-1FE5-4937-9420-BA8953A230CC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</a:t>
            </a:r>
            <a:endParaRPr lang="sv-SE" sz="250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BF6C18-BF8C-45B9-8B4B-FC6F591FA42A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3778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sz="5400" b="1">
                <a:latin typeface="Consolas" panose="020B0609020204030204" pitchFamily="49" charset="0"/>
              </a:rPr>
              <a:t>The traits &amp; goals of Cake</a:t>
            </a:r>
            <a:endParaRPr lang="sv-SE" sz="5400" b="1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0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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b="1">
                <a:latin typeface="Consolas" panose="020B0609020204030204" pitchFamily="49" charset="0"/>
              </a:rPr>
              <a:t>Capable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6B2F6F-D4F2-4605-96E8-B08371C9D96A}"/>
              </a:ext>
            </a:extLst>
          </p:cNvPr>
          <p:cNvSpPr txBox="1">
            <a:spLocks/>
          </p:cNvSpPr>
          <p:nvPr/>
        </p:nvSpPr>
        <p:spPr>
          <a:xfrm>
            <a:off x="-76200" y="0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b="1">
                <a:latin typeface="Consolas" panose="020B0609020204030204" pitchFamily="49" charset="0"/>
              </a:rPr>
              <a:t>Capable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Supports many common build tools / tasks OOTB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MSBuild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Xbuild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.NET Core CLI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NUnit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Xunit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MSTest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VSTest</a:t>
            </a:r>
            <a:r>
              <a:rPr lang="en-US" sz="2600">
                <a:latin typeface="Consolas" panose="020B0609020204030204" pitchFamily="49" charset="0"/>
              </a:rPr>
              <a:t> 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NuGet</a:t>
            </a:r>
            <a:r>
              <a:rPr lang="en-US" sz="2600">
                <a:latin typeface="Consolas" panose="020B0609020204030204" pitchFamily="49" charset="0"/>
              </a:rPr>
              <a:t> / Chocolatey / ZIP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Globbing</a:t>
            </a:r>
            <a:r>
              <a:rPr lang="en-US" sz="2600">
                <a:latin typeface="Consolas" panose="020B0609020204030204" pitchFamily="49" charset="0"/>
              </a:rPr>
              <a:t> / Cleaning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etc.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400+ built-in aliases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D3D61F-AAEB-4A4B-BCFB-8DBEA0A3867D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Supports many common build tools / tasks OOTB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MSBuild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Xbuild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.NET Core CLI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NUnit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Xunit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MSTest</a:t>
            </a:r>
            <a:r>
              <a:rPr lang="en-US" sz="2600">
                <a:latin typeface="Consolas" panose="020B0609020204030204" pitchFamily="49" charset="0"/>
              </a:rPr>
              <a:t> / </a:t>
            </a:r>
            <a:r>
              <a:rPr lang="en-US" sz="2600" err="1">
                <a:latin typeface="Consolas" panose="020B0609020204030204" pitchFamily="49" charset="0"/>
              </a:rPr>
              <a:t>VSTest</a:t>
            </a:r>
            <a:r>
              <a:rPr lang="en-US" sz="2600">
                <a:latin typeface="Consolas" panose="020B0609020204030204" pitchFamily="49" charset="0"/>
              </a:rPr>
              <a:t> 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NuGet</a:t>
            </a:r>
            <a:r>
              <a:rPr lang="en-US" sz="2600">
                <a:latin typeface="Consolas" panose="020B0609020204030204" pitchFamily="49" charset="0"/>
              </a:rPr>
              <a:t> / Chocolatey / ZIP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Globbing</a:t>
            </a:r>
            <a:r>
              <a:rPr lang="en-US" sz="2600">
                <a:latin typeface="Consolas" panose="020B0609020204030204" pitchFamily="49" charset="0"/>
              </a:rPr>
              <a:t> / Cleaning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etc.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400+ built-in aliases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F956E3-D93E-47A3-B4DC-6A963AFE4DC3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</a:t>
            </a:r>
            <a:endParaRPr lang="sv-SE" sz="25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3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5" grpId="0"/>
      <p:bldP spid="9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Extensible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2118B8-D8BB-4700-B7CF-4E4FDCA2088B}"/>
              </a:ext>
            </a:extLst>
          </p:cNvPr>
          <p:cNvSpPr txBox="1">
            <a:spLocks/>
          </p:cNvSpPr>
          <p:nvPr/>
        </p:nvSpPr>
        <p:spPr>
          <a:xfrm>
            <a:off x="-76200" y="-3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Extensible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</a:t>
            </a:r>
            <a:endParaRPr lang="sv-SE" sz="250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NuGet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.NET Assemblies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Addins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Scripts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B5DAA-3DBD-4E36-BBF5-FD4794F608AE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</a:t>
            </a:r>
            <a:endParaRPr lang="sv-SE" sz="2500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6D17898-0D19-4715-8BBE-244F856F323A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NuGet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.NET Assemblies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</a:t>
            </a:r>
            <a:r>
              <a:rPr lang="en-US" sz="2600" err="1">
                <a:latin typeface="Consolas" panose="020B0609020204030204" pitchFamily="49" charset="0"/>
              </a:rPr>
              <a:t>Addins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Scripts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Tools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8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Modular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1FB37A-FAA1-4A1D-9DFB-F828C208D2F3}"/>
              </a:ext>
            </a:extLst>
          </p:cNvPr>
          <p:cNvSpPr txBox="1">
            <a:spLocks/>
          </p:cNvSpPr>
          <p:nvPr/>
        </p:nvSpPr>
        <p:spPr>
          <a:xfrm>
            <a:off x="-76200" y="8795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Modular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</a:t>
            </a:r>
            <a:endParaRPr lang="sv-SE" sz="2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23ABE-EA1E-447F-9622-DDDE9C97B0A4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</a:t>
            </a:r>
            <a:endParaRPr lang="sv-SE" sz="250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Replace / Extend internals of Cake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Add core functionality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Tool resolution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Preprocessor directives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File system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Logging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etc.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1AC09E2-CA14-46C6-B733-3EEA7325B09C}"/>
              </a:ext>
            </a:extLst>
          </p:cNvPr>
          <p:cNvSpPr txBox="1">
            <a:spLocks/>
          </p:cNvSpPr>
          <p:nvPr/>
        </p:nvSpPr>
        <p:spPr>
          <a:xfrm>
            <a:off x="-1" y="1367202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Replace / Extend internals of Cake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Add core functionality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Tool resolution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Preprocessor directives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File system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Logging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8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8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Cake lets you through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Environment variables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Configuration file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Command line arguments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Control things like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Default behaviors (opt in/out features)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Default paths for tools, </a:t>
            </a:r>
            <a:r>
              <a:rPr lang="en-US" sz="2600" err="1">
                <a:latin typeface="Consolas" panose="020B0609020204030204" pitchFamily="49" charset="0"/>
              </a:rPr>
              <a:t>addins</a:t>
            </a:r>
            <a:r>
              <a:rPr lang="en-US" sz="2600">
                <a:latin typeface="Consolas" panose="020B0609020204030204" pitchFamily="49" charset="0"/>
              </a:rPr>
              <a:t> &amp; modules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	Default </a:t>
            </a:r>
            <a:r>
              <a:rPr lang="en-US" sz="2600" err="1">
                <a:latin typeface="Consolas" panose="020B0609020204030204" pitchFamily="49" charset="0"/>
              </a:rPr>
              <a:t>NuGet</a:t>
            </a:r>
            <a:r>
              <a:rPr lang="en-US" sz="2600">
                <a:latin typeface="Consolas" panose="020B0609020204030204" pitchFamily="49" charset="0"/>
              </a:rPr>
              <a:t>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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Configurable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C1461-C78A-4D58-B23A-EB24A2E23F97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AB4D2C-DF4A-4440-B2A6-F80DAAB28859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</a:t>
              </a:r>
              <a:endParaRPr lang="sv-SE" sz="2500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13E9E26-9E90-42F7-97DE-915BCDAF229F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Configurable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42C9BA1-A0E2-4556-8FDA-928AB21E8A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Cake lets you through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	Environment variables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	Configuration file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	Command line arguments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Control things like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	Default behaviors (opt in/out features)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	Default paths for tools, </a:t>
              </a:r>
              <a:r>
                <a:rPr lang="en-US" sz="2600" err="1">
                  <a:latin typeface="Consolas" panose="020B0609020204030204" pitchFamily="49" charset="0"/>
                </a:rPr>
                <a:t>addins</a:t>
              </a:r>
              <a:r>
                <a:rPr lang="en-US" sz="2600">
                  <a:latin typeface="Consolas" panose="020B0609020204030204" pitchFamily="49" charset="0"/>
                </a:rPr>
                <a:t> &amp; modules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	Default </a:t>
              </a:r>
              <a:r>
                <a:rPr lang="en-US" sz="2600" err="1">
                  <a:latin typeface="Consolas" panose="020B0609020204030204" pitchFamily="49" charset="0"/>
                </a:rPr>
                <a:t>NuGet</a:t>
              </a:r>
              <a:r>
                <a:rPr lang="en-US" sz="2600">
                  <a:latin typeface="Consolas" panose="020B0609020204030204" pitchFamily="49" charset="0"/>
                </a:rPr>
                <a:t> sources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60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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Open source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Permissive MIT License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Source available on GitHub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Developed in the open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Member of the .NET Foundation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7CE19-C533-4CDF-B2AD-C5C146A0AB7E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F541DD-D43C-42C9-A1DB-89F674CF2061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</a:t>
              </a:r>
              <a:endParaRPr lang="sv-SE" sz="250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50E3A0A0-9042-400C-B6E0-B990B6B4A546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Open source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A0586BF-D532-45E0-9511-C1163EDF95F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Permissive MIT License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Source available on GitHub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Developed in the open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Member of the .NET Foundation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87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9709008">
            <a:off x="8739950" y="2803116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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.NET Foundation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1095892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Ensures longevity and stewardship of the project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Make .NET a credible open source development platform</a:t>
            </a:r>
          </a:p>
          <a:p>
            <a:pPr marL="1177200" lvl="1" algn="l">
              <a:lnSpc>
                <a:spcPct val="100000"/>
              </a:lnSpc>
            </a:pPr>
            <a:r>
              <a:rPr lang="en-US" sz="2600">
                <a:latin typeface="Consolas" panose="020B0609020204030204" pitchFamily="49" charset="0"/>
              </a:rPr>
              <a:t>Provide support to open source projects in the .NET ecosystem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Develop the grassroots .NET community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Takes on copyright and legal support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Does NOT take control of the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A1647D-1FFC-460A-BCD2-7BE879867DD6}"/>
              </a:ext>
            </a:extLst>
          </p:cNvPr>
          <p:cNvGrpSpPr/>
          <p:nvPr/>
        </p:nvGrpSpPr>
        <p:grpSpPr>
          <a:xfrm>
            <a:off x="-76200" y="4396"/>
            <a:ext cx="12300044" cy="6738260"/>
            <a:chOff x="-76200" y="4396"/>
            <a:chExt cx="12300044" cy="67382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70F637-5ABA-45F7-8686-EE988C9F362E}"/>
                </a:ext>
              </a:extLst>
            </p:cNvPr>
            <p:cNvSpPr/>
            <p:nvPr/>
          </p:nvSpPr>
          <p:spPr>
            <a:xfrm rot="19709008">
              <a:off x="8739950" y="2803116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</a:t>
              </a:r>
              <a:endParaRPr lang="sv-SE" sz="250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97037DD0-AE2E-48C6-9FC1-71DA981ECC10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.NET Foundation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0B83537A-4794-4F41-A596-1D9B2892B8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1095892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Ensures longevity and stewardship of the project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Make .NET a credible open source development platform</a:t>
              </a:r>
            </a:p>
            <a:p>
              <a:pPr marL="1177200" lvl="1" algn="l">
                <a:lnSpc>
                  <a:spcPct val="100000"/>
                </a:lnSpc>
              </a:pPr>
              <a:r>
                <a:rPr lang="en-US" sz="2600">
                  <a:latin typeface="Consolas" panose="020B0609020204030204" pitchFamily="49" charset="0"/>
                </a:rPr>
                <a:t>Provide support to open source projects in the .NET ecosystem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Develop the grassroots .NET community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Takes on copyright and legal support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Does NOT take control of the project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16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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err="1">
                <a:latin typeface="Consolas" panose="020B0609020204030204" pitchFamily="49" charset="0"/>
              </a:rPr>
              <a:t>Communital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Welcoming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Approachable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Civil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Helpful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Awesome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903719-7185-42A3-AB72-7FE3B46E1F22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3E7103-87F8-479F-B057-03D8235574C2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</a:t>
              </a:r>
              <a:endParaRPr lang="sv-SE" sz="250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40C2593-8FDB-4D64-8AC3-F3DFBA98D662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err="1">
                  <a:latin typeface="Consolas" panose="020B0609020204030204" pitchFamily="49" charset="0"/>
                </a:rPr>
                <a:t>Communital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DDE9F9F-CC9F-462D-BBF1-07BC06CB37F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Welcoming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Approachable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Civil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Helpful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Awesome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72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6499" y="709559"/>
            <a:ext cx="454117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endParaRPr lang="sv-SE" sz="1400" b="1" dirty="0"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+##   #;;'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#;;#  .+;;;;+,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'+;;#;,+';;;;;'#.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++'''';;;;;;;;;;# ;#;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##';;;;++'+#;;;;;'.   `#: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;#   '+'';;;;;;;;;'#`       #.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`#,        .'++;;;;;':..........#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'+      `.........';;;;':.........#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#..................+;;;;;':........#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#..................#';;;;;'+''''''.#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#.......,:;''''''''##';;;;;'+'''''#,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#''''''''''''''''''###';;;;;;+''''#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#''''''''''''''''''####';;;;;;#'''#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#''''''''''''''''''#####';;;;;;#''#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#''''''''''''''''''######';;;;;;#'#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#''''''''''''''''''#######';;;;;;##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#''''''''''''''''''########';;;;;;#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#''''''''''''++####+;#######';;;;;;#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#+####':,`             ,#####';;;;;;'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                           +##'''''+.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 ___      _          ___       _ _     _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 / __\__ _| | _____  / __\_   _(_) | __| |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 / /  / _` | |/ / _ \/__\// | | | | |/ _` |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/ /___ (_| |   &lt;  __/ \/  \ |_| | | | (_| |</a:t>
            </a:r>
          </a:p>
          <a:p>
            <a:pPr>
              <a:lnSpc>
                <a:spcPts val="1500"/>
              </a:lnSpc>
            </a:pPr>
            <a:r>
              <a:rPr lang="sv-SE" sz="1400" b="1" dirty="0">
                <a:latin typeface="Consolas" panose="020B0609020204030204" pitchFamily="49" charset="0"/>
              </a:rPr>
              <a:t>\____/\__,_|_|\_\___\_____/\__,_|_|_|\__,_|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E606BC-F83B-4593-BC34-128646FE2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873512" cy="2971800"/>
          </a:xfrm>
        </p:spPr>
        <p:txBody>
          <a:bodyPr anchor="t">
            <a:normAutofit/>
          </a:bodyPr>
          <a:lstStyle/>
          <a:p>
            <a:pPr marL="360000" algn="l">
              <a:lnSpc>
                <a:spcPct val="150000"/>
              </a:lnSpc>
              <a:spcBef>
                <a:spcPts val="0"/>
              </a:spcBef>
            </a:pPr>
            <a:r>
              <a:rPr lang="en-US" sz="12400" b="1" dirty="0">
                <a:solidFill>
                  <a:schemeClr val="tx1"/>
                </a:solidFill>
                <a:latin typeface="Consolas" panose="020B0609020204030204" pitchFamily="49" charset="0"/>
              </a:rPr>
              <a:t>Welco</a:t>
            </a:r>
            <a:r>
              <a:rPr lang="en-US" sz="12400" b="1" dirty="0">
                <a:latin typeface="Consolas" panose="020B0609020204030204" pitchFamily="49" charset="0"/>
              </a:rPr>
              <a:t>me!</a:t>
            </a:r>
            <a:endParaRPr lang="sv-SE" sz="1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95985-38E4-4FEA-984A-E3D42CA308BB}"/>
              </a:ext>
            </a:extLst>
          </p:cNvPr>
          <p:cNvSpPr/>
          <p:nvPr/>
        </p:nvSpPr>
        <p:spPr>
          <a:xfrm>
            <a:off x="478889" y="25300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Mattias Karlsson</a:t>
            </a:r>
            <a:endParaRPr lang="sv-SE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sv-SE" sz="2400" dirty="0">
                <a:latin typeface="FontAwesome" pitchFamily="2" charset="0"/>
              </a:rPr>
              <a:t></a:t>
            </a:r>
            <a:r>
              <a:rPr lang="sv-SE" sz="2400" dirty="0"/>
              <a:t> 	</a:t>
            </a:r>
            <a:r>
              <a:rPr lang="sv-SE" sz="2400" dirty="0">
                <a:hlinkClick r:id="rId3"/>
              </a:rPr>
              <a:t>https://medium.com/@devlead</a:t>
            </a:r>
            <a:endParaRPr lang="sv-SE" sz="2400" dirty="0"/>
          </a:p>
          <a:p>
            <a:pPr>
              <a:lnSpc>
                <a:spcPct val="150000"/>
              </a:lnSpc>
            </a:pPr>
            <a:r>
              <a:rPr lang="sv-SE" sz="2400" dirty="0">
                <a:latin typeface="FontAwesome" pitchFamily="2" charset="0"/>
              </a:rPr>
              <a:t></a:t>
            </a:r>
            <a:r>
              <a:rPr lang="sv-SE" sz="2400" dirty="0"/>
              <a:t> 	</a:t>
            </a:r>
            <a:r>
              <a:rPr lang="sv-SE" sz="2400" dirty="0">
                <a:hlinkClick r:id="rId4"/>
              </a:rPr>
              <a:t>https://github.com/devlead</a:t>
            </a:r>
            <a:endParaRPr lang="sv-SE" sz="2400" dirty="0"/>
          </a:p>
          <a:p>
            <a:pPr>
              <a:lnSpc>
                <a:spcPct val="150000"/>
              </a:lnSpc>
            </a:pPr>
            <a:r>
              <a:rPr lang="sv-SE" sz="2400" dirty="0">
                <a:latin typeface="FontAwesome" pitchFamily="2" charset="0"/>
              </a:rPr>
              <a:t></a:t>
            </a:r>
            <a:r>
              <a:rPr lang="sv-SE" sz="2400" dirty="0"/>
              <a:t> 	</a:t>
            </a:r>
            <a:r>
              <a:rPr lang="sv-SE" sz="2400" dirty="0">
                <a:hlinkClick r:id="rId5"/>
              </a:rPr>
              <a:t>https://twitter.com/devlead</a:t>
            </a:r>
            <a:endParaRPr lang="sv-SE" sz="2400" dirty="0"/>
          </a:p>
          <a:p>
            <a:pPr>
              <a:lnSpc>
                <a:spcPct val="150000"/>
              </a:lnSpc>
            </a:pPr>
            <a:r>
              <a:rPr lang="sv-SE" sz="2400" dirty="0">
                <a:latin typeface="FontAwesome" pitchFamily="2" charset="0"/>
              </a:rPr>
              <a:t></a:t>
            </a:r>
            <a:r>
              <a:rPr lang="sv-SE" sz="2400" dirty="0"/>
              <a:t>	</a:t>
            </a:r>
            <a:r>
              <a:rPr lang="sv-SE" sz="2400" dirty="0">
                <a:hlinkClick r:id="rId6"/>
              </a:rPr>
              <a:t>https://www.linkedin.com/in/devlead/</a:t>
            </a:r>
            <a:endParaRPr lang="sv-SE" sz="2400" dirty="0"/>
          </a:p>
          <a:p>
            <a:pPr>
              <a:lnSpc>
                <a:spcPct val="150000"/>
              </a:lnSpc>
            </a:pPr>
            <a:r>
              <a:rPr lang="sv-SE" sz="2400" dirty="0">
                <a:latin typeface="FontAwesome" pitchFamily="2" charset="0"/>
              </a:rPr>
              <a:t> </a:t>
            </a:r>
            <a:r>
              <a:rPr lang="sv-SE" sz="2400" dirty="0"/>
              <a:t>	</a:t>
            </a:r>
            <a:r>
              <a:rPr lang="sv-SE" sz="2400" dirty="0">
                <a:hlinkClick r:id="rId7"/>
              </a:rPr>
              <a:t>https://officehours.io/people/devlead</a:t>
            </a:r>
            <a:endParaRPr lang="sv-SE" sz="2400" dirty="0"/>
          </a:p>
          <a:p>
            <a:pPr>
              <a:lnSpc>
                <a:spcPct val="150000"/>
              </a:lnSpc>
            </a:pPr>
            <a:r>
              <a:rPr lang="sv-SE" sz="2400" dirty="0">
                <a:latin typeface="FontAwesome" pitchFamily="2" charset="0"/>
              </a:rPr>
              <a:t></a:t>
            </a:r>
            <a:r>
              <a:rPr lang="sv-SE" sz="2400" dirty="0"/>
              <a:t>	</a:t>
            </a:r>
            <a:r>
              <a:rPr lang="sv-SE" sz="2400" dirty="0">
                <a:hlinkClick r:id="rId8"/>
              </a:rPr>
              <a:t>https://devlead.se</a:t>
            </a:r>
            <a:r>
              <a:rPr lang="sv-SE" sz="24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345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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Everywhere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Cross platform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Cross environment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Cross runtime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FBB4B2-501E-4F8B-8DE3-0CCE698F343C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6D0947-C0B9-45CE-A4AE-46FD59AAF33A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</a:t>
              </a:r>
              <a:endParaRPr lang="sv-SE" sz="250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2CDE63F-CD47-4FD4-906C-11566E700BC6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Everywhere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2683046C-CF12-4372-AD86-7AD6B72D4F7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Cross platform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Cross environment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Cross runtime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69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Cross platform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85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579152" y="1616159"/>
            <a:ext cx="220461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</a:t>
            </a:r>
            <a:endParaRPr lang="sv-SE" sz="1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D95BF-A5F8-44F4-9FDF-0C6C40B43D9D}"/>
              </a:ext>
            </a:extLst>
          </p:cNvPr>
          <p:cNvSpPr/>
          <p:nvPr/>
        </p:nvSpPr>
        <p:spPr>
          <a:xfrm>
            <a:off x="9344816" y="3285362"/>
            <a:ext cx="186977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</a:t>
            </a:r>
            <a:endParaRPr lang="sv-SE" sz="12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6083C-DC1D-44FF-BAB0-A43839A03782}"/>
              </a:ext>
            </a:extLst>
          </p:cNvPr>
          <p:cNvSpPr/>
          <p:nvPr/>
        </p:nvSpPr>
        <p:spPr>
          <a:xfrm>
            <a:off x="7813488" y="3285362"/>
            <a:ext cx="153132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</a:t>
            </a:r>
            <a:endParaRPr lang="sv-SE" sz="1250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111B085-9DAE-40A5-B0F3-BB7BD4890914}"/>
              </a:ext>
            </a:extLst>
          </p:cNvPr>
          <p:cNvSpPr txBox="1">
            <a:spLocks/>
          </p:cNvSpPr>
          <p:nvPr/>
        </p:nvSpPr>
        <p:spPr>
          <a:xfrm>
            <a:off x="0" y="2181981"/>
            <a:ext cx="10480431" cy="890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Linux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AA8708-2E07-4D7F-85A0-F5D3D4D373FA}"/>
              </a:ext>
            </a:extLst>
          </p:cNvPr>
          <p:cNvSpPr txBox="1">
            <a:spLocks/>
          </p:cNvSpPr>
          <p:nvPr/>
        </p:nvSpPr>
        <p:spPr>
          <a:xfrm>
            <a:off x="0" y="2956076"/>
            <a:ext cx="10480431" cy="920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Windows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50EE0FA-6853-413E-9FAD-BAF79CF75E99}"/>
              </a:ext>
            </a:extLst>
          </p:cNvPr>
          <p:cNvSpPr txBox="1">
            <a:spLocks/>
          </p:cNvSpPr>
          <p:nvPr/>
        </p:nvSpPr>
        <p:spPr>
          <a:xfrm>
            <a:off x="-76200" y="0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Cross platform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CDEE5553-0F08-46CC-B939-C1820E6435B7}"/>
              </a:ext>
            </a:extLst>
          </p:cNvPr>
          <p:cNvSpPr txBox="1">
            <a:spLocks/>
          </p:cNvSpPr>
          <p:nvPr/>
        </p:nvSpPr>
        <p:spPr>
          <a:xfrm>
            <a:off x="0" y="1367205"/>
            <a:ext cx="10480431" cy="85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Mac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97FD2-5C6D-4E30-B437-9915B59A6CF5}"/>
              </a:ext>
            </a:extLst>
          </p:cNvPr>
          <p:cNvSpPr/>
          <p:nvPr/>
        </p:nvSpPr>
        <p:spPr>
          <a:xfrm>
            <a:off x="8579152" y="1611763"/>
            <a:ext cx="220461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</a:t>
            </a:r>
            <a:endParaRPr lang="sv-SE" sz="125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CBAB3-D52C-4696-8674-489D7E785447}"/>
              </a:ext>
            </a:extLst>
          </p:cNvPr>
          <p:cNvSpPr/>
          <p:nvPr/>
        </p:nvSpPr>
        <p:spPr>
          <a:xfrm>
            <a:off x="9344816" y="3280966"/>
            <a:ext cx="186977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</a:t>
            </a:r>
            <a:endParaRPr lang="sv-SE" sz="12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B544AC-1421-4235-8F75-911208F4CD4B}"/>
              </a:ext>
            </a:extLst>
          </p:cNvPr>
          <p:cNvSpPr/>
          <p:nvPr/>
        </p:nvSpPr>
        <p:spPr>
          <a:xfrm>
            <a:off x="7813488" y="3280966"/>
            <a:ext cx="153132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</a:t>
            </a:r>
            <a:endParaRPr lang="sv-SE" sz="12500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5D51A48-B318-484D-B84D-AB8F4C70D8FD}"/>
              </a:ext>
            </a:extLst>
          </p:cNvPr>
          <p:cNvSpPr txBox="1">
            <a:spLocks/>
          </p:cNvSpPr>
          <p:nvPr/>
        </p:nvSpPr>
        <p:spPr>
          <a:xfrm>
            <a:off x="0" y="2177585"/>
            <a:ext cx="10480431" cy="890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Linux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7A5DF31-F2F0-4E41-8DBF-9364E6164BF0}"/>
              </a:ext>
            </a:extLst>
          </p:cNvPr>
          <p:cNvSpPr txBox="1">
            <a:spLocks/>
          </p:cNvSpPr>
          <p:nvPr/>
        </p:nvSpPr>
        <p:spPr>
          <a:xfrm>
            <a:off x="0" y="2951680"/>
            <a:ext cx="10480431" cy="920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Windows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8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8" grpId="0"/>
      <p:bldP spid="5" grpId="0"/>
      <p:bldP spid="6" grpId="0"/>
      <p:bldP spid="16" grpId="0"/>
      <p:bldP spid="17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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Cross environment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326565" cy="535451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AppVeyor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Bamboo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Bitbucket Pipelines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Bitrise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ContinuaCI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GitLab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GoCD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Jenkins</a:t>
            </a:r>
          </a:p>
          <a:p>
            <a:pPr marL="3600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MyGet</a:t>
            </a:r>
            <a:endParaRPr lang="en-US" sz="2600">
              <a:latin typeface="Consolas" panose="020B0609020204030204" pitchFamily="49" charset="0"/>
            </a:endParaRPr>
          </a:p>
          <a:p>
            <a:pPr marL="3600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TeamCity</a:t>
            </a:r>
          </a:p>
          <a:p>
            <a:pPr marL="3600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TFS</a:t>
            </a:r>
          </a:p>
          <a:p>
            <a:pPr marL="3600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VSTS</a:t>
            </a:r>
          </a:p>
          <a:p>
            <a:pPr marL="3600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TravisCI</a:t>
            </a:r>
            <a:endParaRPr lang="en-US" sz="2600">
              <a:latin typeface="Consolas" panose="020B0609020204030204" pitchFamily="49" charset="0"/>
            </a:endParaRPr>
          </a:p>
          <a:p>
            <a:pPr marL="360000" lvl="1" algn="l">
              <a:lnSpc>
                <a:spcPct val="150000"/>
              </a:lnSpc>
            </a:pPr>
            <a:r>
              <a:rPr lang="en-US" sz="2600" b="1">
                <a:latin typeface="Consolas" panose="020B0609020204030204" pitchFamily="49" charset="0"/>
              </a:rPr>
              <a:t>Developers machine</a:t>
            </a:r>
          </a:p>
          <a:p>
            <a:pPr marL="360000" lvl="1" algn="l">
              <a:lnSpc>
                <a:spcPct val="150000"/>
              </a:lnSpc>
            </a:pP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endParaRPr lang="en-US" sz="260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ED14C-ECC7-4881-9ACA-01CF03559D3C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23F54-8D18-4822-A331-5185A919CC2B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</a:t>
              </a:r>
              <a:endParaRPr lang="sv-SE" sz="250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907BB34B-20B8-49B1-86CB-6796922061A1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Cross environment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5D7C7F0-75CB-458A-BB7F-A64662232D6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326565" cy="5354513"/>
            </a:xfrm>
            <a:prstGeom prst="rect">
              <a:avLst/>
            </a:prstGeom>
          </p:spPr>
          <p:txBody>
            <a:bodyPr vert="horz" lIns="91440" tIns="45720" rIns="91440" bIns="45720" numCol="2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AppVeyor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Bamboo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Bitbucket Pipelines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Bitrise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ContinuaCI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GitLab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GoCD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Jenkins</a:t>
              </a:r>
            </a:p>
            <a:p>
              <a:pPr marL="3600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MyGet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3600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TeamCity</a:t>
              </a:r>
            </a:p>
            <a:p>
              <a:pPr marL="3600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TFS</a:t>
              </a:r>
            </a:p>
            <a:p>
              <a:pPr marL="3600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VSTS</a:t>
              </a:r>
            </a:p>
            <a:p>
              <a:pPr marL="3600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TravisCI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360000" lvl="1" algn="l">
                <a:lnSpc>
                  <a:spcPct val="150000"/>
                </a:lnSpc>
              </a:pPr>
              <a:r>
                <a:rPr lang="en-US" sz="2600" b="1">
                  <a:latin typeface="Consolas" panose="020B0609020204030204" pitchFamily="49" charset="0"/>
                </a:rPr>
                <a:t>Developers machine</a:t>
              </a:r>
            </a:p>
            <a:p>
              <a:pPr marL="360000" lvl="1" algn="l">
                <a:lnSpc>
                  <a:spcPct val="150000"/>
                </a:lnSpc>
              </a:pP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endParaRPr lang="en-US" sz="260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9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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Cross runtime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nl-NL" sz="3200">
                <a:latin typeface="Consolas" panose="020B0609020204030204" pitchFamily="49" charset="0"/>
              </a:rPr>
              <a:t>.NET Full / Desktop</a:t>
            </a:r>
          </a:p>
          <a:p>
            <a:pPr marL="1177200" lvl="1" algn="l">
              <a:lnSpc>
                <a:spcPct val="150000"/>
              </a:lnSpc>
            </a:pPr>
            <a:r>
              <a:rPr lang="nl-NL" sz="3200">
                <a:latin typeface="Consolas" panose="020B0609020204030204" pitchFamily="49" charset="0"/>
              </a:rPr>
              <a:t>.NET Core</a:t>
            </a:r>
          </a:p>
          <a:p>
            <a:pPr marL="1177200" lvl="1" algn="l">
              <a:lnSpc>
                <a:spcPct val="150000"/>
              </a:lnSpc>
            </a:pPr>
            <a:r>
              <a:rPr lang="nl-NL" sz="3200">
                <a:latin typeface="Consolas" panose="020B0609020204030204" pitchFamily="49" charset="0"/>
              </a:rPr>
              <a:t>Mono</a:t>
            </a:r>
            <a:endParaRPr lang="en-US" sz="320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17E2FC-59D9-475B-B8A0-0F65ECA26671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A75878-EFC7-4B28-9339-377512BB1E32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</a:t>
              </a:r>
              <a:endParaRPr lang="sv-SE" sz="25000"/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F0FD1544-6640-4C2A-AEDB-BF4D2431259F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Cross runtime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BE6AF333-77A2-45B7-9BB7-D770EAA845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nl-NL" sz="3200">
                  <a:latin typeface="Consolas" panose="020B0609020204030204" pitchFamily="49" charset="0"/>
                </a:rPr>
                <a:t>.NET Full / Desktop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nl-NL" sz="3200">
                  <a:latin typeface="Consolas" panose="020B0609020204030204" pitchFamily="49" charset="0"/>
                </a:rPr>
                <a:t>.NET Core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nl-NL" sz="3200">
                  <a:latin typeface="Consolas" panose="020B0609020204030204" pitchFamily="49" charset="0"/>
                </a:rPr>
                <a:t>Mono</a:t>
              </a:r>
              <a:endParaRPr lang="en-US" sz="320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74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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Available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NuGet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Chocolatey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Homebrew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GitHub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Docker HUB*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MyGet</a:t>
            </a:r>
            <a:endParaRPr lang="en-US" sz="260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8C7391-7069-4454-B056-97F17BD9CD56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88118-045A-4FF3-B88F-2359F9AB815E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</a:t>
              </a:r>
              <a:endParaRPr lang="sv-SE" sz="250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522DA616-5823-4A34-809C-9970A51558BD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Available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84CBB76-EC62-4CCF-9090-93CA87823D8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 err="1">
                  <a:latin typeface="Consolas" panose="020B0609020204030204" pitchFamily="49" charset="0"/>
                </a:rPr>
                <a:t>NuGet</a:t>
              </a:r>
              <a:endParaRPr lang="en-US" sz="2600" dirty="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Chocolatey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Homebrew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GitHub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Docker HUB*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 err="1">
                  <a:latin typeface="Consolas" panose="020B0609020204030204" pitchFamily="49" charset="0"/>
                </a:rPr>
                <a:t>MyGet</a:t>
              </a:r>
              <a:endParaRPr lang="en-US" sz="2600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42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8131629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00000"/>
              </a:lnSpc>
            </a:pPr>
            <a:r>
              <a:rPr lang="en-US" sz="3200">
                <a:latin typeface="Consolas" panose="020B0609020204030204" pitchFamily="49" charset="0"/>
              </a:rPr>
              <a:t>Cake is a .NET based,</a:t>
            </a:r>
          </a:p>
          <a:p>
            <a:pPr marL="1177200" lvl="1" algn="l">
              <a:lnSpc>
                <a:spcPct val="100000"/>
              </a:lnSpc>
            </a:pPr>
            <a:r>
              <a:rPr lang="en-US" sz="3200">
                <a:latin typeface="Consolas" panose="020B0609020204030204" pitchFamily="49" charset="0"/>
              </a:rPr>
              <a:t>open source,</a:t>
            </a:r>
          </a:p>
          <a:p>
            <a:pPr marL="1177200" lvl="1" algn="l">
              <a:lnSpc>
                <a:spcPct val="100000"/>
              </a:lnSpc>
            </a:pPr>
            <a:r>
              <a:rPr lang="en-US" sz="3200">
                <a:latin typeface="Consolas" panose="020B0609020204030204" pitchFamily="49" charset="0"/>
              </a:rPr>
              <a:t>build orchestration tool,</a:t>
            </a:r>
          </a:p>
          <a:p>
            <a:pPr marL="1177200" lvl="1" algn="l">
              <a:lnSpc>
                <a:spcPct val="100000"/>
              </a:lnSpc>
            </a:pPr>
            <a:r>
              <a:rPr lang="en-US" sz="3200">
                <a:latin typeface="Consolas" panose="020B0609020204030204" pitchFamily="49" charset="0"/>
              </a:rPr>
              <a:t>with a C# scripting DSL,</a:t>
            </a:r>
          </a:p>
          <a:p>
            <a:pPr marL="1177200" lvl="1" algn="l">
              <a:lnSpc>
                <a:spcPct val="100000"/>
              </a:lnSpc>
            </a:pPr>
            <a:r>
              <a:rPr lang="en-US" sz="3200">
                <a:latin typeface="Consolas" panose="020B0609020204030204" pitchFamily="49" charset="0"/>
              </a:rPr>
              <a:t>powered by Roslyn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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6525986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So what is it?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4B34E-69C8-446C-80BC-93F929740AB1}"/>
              </a:ext>
            </a:extLst>
          </p:cNvPr>
          <p:cNvGrpSpPr/>
          <p:nvPr/>
        </p:nvGrpSpPr>
        <p:grpSpPr>
          <a:xfrm>
            <a:off x="-76200" y="4396"/>
            <a:ext cx="11799871" cy="6721718"/>
            <a:chOff x="-76200" y="4396"/>
            <a:chExt cx="11799871" cy="6721718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44ADED83-F910-47C1-A59E-C08F6D60FD6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8131629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00000"/>
                </a:lnSpc>
              </a:pPr>
              <a:r>
                <a:rPr lang="en-US" sz="3200">
                  <a:latin typeface="Consolas" panose="020B0609020204030204" pitchFamily="49" charset="0"/>
                </a:rPr>
                <a:t>Cake is a .NET based,</a:t>
              </a:r>
            </a:p>
            <a:p>
              <a:pPr marL="1177200" lvl="1" algn="l">
                <a:lnSpc>
                  <a:spcPct val="100000"/>
                </a:lnSpc>
              </a:pPr>
              <a:r>
                <a:rPr lang="en-US" sz="3200">
                  <a:latin typeface="Consolas" panose="020B0609020204030204" pitchFamily="49" charset="0"/>
                </a:rPr>
                <a:t>open source,</a:t>
              </a:r>
            </a:p>
            <a:p>
              <a:pPr marL="1177200" lvl="1" algn="l">
                <a:lnSpc>
                  <a:spcPct val="100000"/>
                </a:lnSpc>
              </a:pPr>
              <a:r>
                <a:rPr lang="en-US" sz="3200">
                  <a:latin typeface="Consolas" panose="020B0609020204030204" pitchFamily="49" charset="0"/>
                </a:rPr>
                <a:t>build orchestration tool,</a:t>
              </a:r>
            </a:p>
            <a:p>
              <a:pPr marL="1177200" lvl="1" algn="l">
                <a:lnSpc>
                  <a:spcPct val="100000"/>
                </a:lnSpc>
              </a:pPr>
              <a:r>
                <a:rPr lang="en-US" sz="3200">
                  <a:latin typeface="Consolas" panose="020B0609020204030204" pitchFamily="49" charset="0"/>
                </a:rPr>
                <a:t>with a C# scripting DSL,</a:t>
              </a:r>
            </a:p>
            <a:p>
              <a:pPr marL="1177200" lvl="1" algn="l">
                <a:lnSpc>
                  <a:spcPct val="100000"/>
                </a:lnSpc>
              </a:pPr>
              <a:r>
                <a:rPr lang="en-US" sz="3200">
                  <a:latin typeface="Consolas" panose="020B0609020204030204" pitchFamily="49" charset="0"/>
                </a:rPr>
                <a:t>powered by Roslyn.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E97189-7C43-4177-8605-39E1871AC311}"/>
                </a:ext>
              </a:extLst>
            </p:cNvPr>
            <p:cNvGrpSpPr/>
            <p:nvPr/>
          </p:nvGrpSpPr>
          <p:grpSpPr>
            <a:xfrm>
              <a:off x="-76200" y="4396"/>
              <a:ext cx="11799871" cy="6721718"/>
              <a:chOff x="-76200" y="4396"/>
              <a:chExt cx="11799871" cy="6721718"/>
            </a:xfrm>
          </p:grpSpPr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4CB2476A-E26B-426C-B1FC-E70E3773C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371601"/>
                <a:ext cx="8131629" cy="5354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80000"/>
                  <a:buFont typeface="Arial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80000"/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80000"/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80000"/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77200" lvl="1" algn="l">
                  <a:lnSpc>
                    <a:spcPct val="150000"/>
                  </a:lnSpc>
                </a:pPr>
                <a:endParaRPr lang="en-US" sz="320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BE83FF-04E4-4210-ACD6-D0B195B727C1}"/>
                  </a:ext>
                </a:extLst>
              </p:cNvPr>
              <p:cNvSpPr/>
              <p:nvPr/>
            </p:nvSpPr>
            <p:spPr>
              <a:xfrm>
                <a:off x="8239777" y="1726059"/>
                <a:ext cx="3483894" cy="393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25000">
                    <a:latin typeface="FontAwesome" pitchFamily="2" charset="0"/>
                  </a:rPr>
                  <a:t></a:t>
                </a:r>
                <a:endParaRPr lang="sv-SE" sz="25000"/>
              </a:p>
            </p:txBody>
          </p:sp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250EDDE8-6682-4ACF-81C6-A081E67B51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6200" y="4396"/>
                <a:ext cx="6525986" cy="136280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60000" algn="l">
                  <a:lnSpc>
                    <a:spcPct val="150000"/>
                  </a:lnSpc>
                </a:pPr>
                <a:r>
                  <a:rPr lang="en-US">
                    <a:latin typeface="Consolas" panose="020B0609020204030204" pitchFamily="49" charset="0"/>
                  </a:rPr>
                  <a:t>So what is it?</a:t>
                </a:r>
                <a:endParaRPr lang="sv-SE" b="1">
                  <a:latin typeface="Consolas" panose="020B0609020204030204" pitchFamily="49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732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</a:t>
            </a:r>
            <a:endParaRPr lang="sv-SE" sz="250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8239777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00000"/>
              </a:lnSpc>
            </a:pPr>
            <a:r>
              <a:rPr lang="en-US" sz="2400">
                <a:latin typeface="Consolas" panose="020B0609020204030204" pitchFamily="49" charset="0"/>
              </a:rPr>
              <a:t>Default recommended way is via </a:t>
            </a:r>
            <a:r>
              <a:rPr lang="en-US" sz="2400" err="1">
                <a:latin typeface="Consolas" panose="020B0609020204030204" pitchFamily="49" charset="0"/>
              </a:rPr>
              <a:t>NuGet</a:t>
            </a:r>
            <a:r>
              <a:rPr lang="en-US" sz="2400">
                <a:latin typeface="Consolas" panose="020B0609020204030204" pitchFamily="49" charset="0"/>
              </a:rPr>
              <a:t> through official bootstrappers</a:t>
            </a:r>
          </a:p>
          <a:p>
            <a:pPr marL="1177200" lvl="1" algn="l">
              <a:lnSpc>
                <a:spcPct val="100000"/>
              </a:lnSpc>
            </a:pPr>
            <a:endParaRPr lang="en-US" sz="24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build.ps1	</a:t>
            </a:r>
            <a:r>
              <a:rPr lang="en-US" sz="2600">
                <a:latin typeface="FontAwesome" pitchFamily="2" charset="0"/>
              </a:rPr>
              <a:t>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build.sh</a:t>
            </a:r>
            <a:r>
              <a:rPr lang="en-US" sz="2600">
                <a:latin typeface="FontAwesome" pitchFamily="2" charset="0"/>
              </a:rPr>
              <a:t> 		  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Obtaining Cake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55E2A5-C821-44AC-921F-1F606320EF28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</a:t>
            </a:r>
            <a:endParaRPr lang="sv-SE" sz="2500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200C123-1EA4-4741-B9C5-7269C831977D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8239777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00000"/>
              </a:lnSpc>
            </a:pPr>
            <a:r>
              <a:rPr lang="en-US" sz="2400">
                <a:latin typeface="Consolas" panose="020B0609020204030204" pitchFamily="49" charset="0"/>
              </a:rPr>
              <a:t>Default recommended way is via </a:t>
            </a:r>
            <a:r>
              <a:rPr lang="en-US" sz="2400" err="1">
                <a:latin typeface="Consolas" panose="020B0609020204030204" pitchFamily="49" charset="0"/>
              </a:rPr>
              <a:t>NuGet</a:t>
            </a:r>
            <a:r>
              <a:rPr lang="en-US" sz="2400">
                <a:latin typeface="Consolas" panose="020B0609020204030204" pitchFamily="49" charset="0"/>
              </a:rPr>
              <a:t> through official bootstrappers</a:t>
            </a:r>
          </a:p>
          <a:p>
            <a:pPr marL="1177200" lvl="1" algn="l">
              <a:lnSpc>
                <a:spcPct val="100000"/>
              </a:lnSpc>
            </a:pPr>
            <a:endParaRPr lang="en-US" sz="24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build.ps1	</a:t>
            </a:r>
            <a:r>
              <a:rPr lang="en-US" sz="2600">
                <a:latin typeface="FontAwesome" pitchFamily="2" charset="0"/>
              </a:rPr>
              <a:t>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build.sh</a:t>
            </a:r>
            <a:r>
              <a:rPr lang="en-US" sz="2600">
                <a:latin typeface="FontAwesome" pitchFamily="2" charset="0"/>
              </a:rPr>
              <a:t> 		  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3F77320-ECFF-4640-B274-FAD909A76388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Obtaining Cake</a:t>
            </a:r>
            <a:endParaRPr lang="sv-SE" b="1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5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10395391" y="0"/>
            <a:ext cx="179660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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43014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algn="l">
              <a:lnSpc>
                <a:spcPct val="150000"/>
              </a:lnSpc>
            </a:pPr>
            <a:endParaRPr lang="en-US" sz="1900">
              <a:latin typeface="Consolas" panose="020B0609020204030204" pitchFamily="49" charset="0"/>
            </a:endParaRPr>
          </a:p>
          <a:p>
            <a:pPr marL="216000" lvl="1" algn="l">
              <a:lnSpc>
                <a:spcPct val="200000"/>
              </a:lnSpc>
            </a:pPr>
            <a:r>
              <a:rPr lang="en-US" sz="1900">
                <a:latin typeface="Consolas" panose="020B0609020204030204" pitchFamily="49" charset="0"/>
              </a:rPr>
              <a:t>Invoke-</a:t>
            </a:r>
            <a:r>
              <a:rPr lang="en-US" sz="1900" err="1">
                <a:latin typeface="Consolas" panose="020B0609020204030204" pitchFamily="49" charset="0"/>
              </a:rPr>
              <a:t>WebRequest</a:t>
            </a:r>
            <a:r>
              <a:rPr lang="en-US" sz="1900">
                <a:latin typeface="Consolas" panose="020B0609020204030204" pitchFamily="49" charset="0"/>
              </a:rPr>
              <a:t> </a:t>
            </a:r>
            <a:r>
              <a:rPr lang="en-US" sz="1900">
                <a:latin typeface="Consolas" panose="020B0609020204030204" pitchFamily="49" charset="0"/>
                <a:hlinkClick r:id="rId3"/>
              </a:rPr>
              <a:t>https://cakebuild.net/download/bootstrapper/windows</a:t>
            </a:r>
            <a:r>
              <a:rPr lang="en-US" sz="1900">
                <a:latin typeface="Consolas" panose="020B0609020204030204" pitchFamily="49" charset="0"/>
              </a:rPr>
              <a:t> -</a:t>
            </a:r>
            <a:r>
              <a:rPr lang="en-US" sz="1900" err="1">
                <a:latin typeface="Consolas" panose="020B0609020204030204" pitchFamily="49" charset="0"/>
              </a:rPr>
              <a:t>OutFile</a:t>
            </a:r>
            <a:r>
              <a:rPr lang="en-US" sz="1900">
                <a:latin typeface="Consolas" panose="020B0609020204030204" pitchFamily="49" charset="0"/>
              </a:rPr>
              <a:t> build.ps1</a:t>
            </a:r>
          </a:p>
          <a:p>
            <a:pPr marL="216000" lvl="1" algn="l">
              <a:lnSpc>
                <a:spcPct val="200000"/>
              </a:lnSpc>
            </a:pPr>
            <a:r>
              <a:rPr lang="en-US" sz="1900">
                <a:latin typeface="Consolas" panose="020B0609020204030204" pitchFamily="49" charset="0"/>
              </a:rPr>
              <a:t>curl -</a:t>
            </a:r>
            <a:r>
              <a:rPr lang="en-US" sz="1900" err="1">
                <a:latin typeface="Consolas" panose="020B0609020204030204" pitchFamily="49" charset="0"/>
              </a:rPr>
              <a:t>Lsfo</a:t>
            </a:r>
            <a:r>
              <a:rPr lang="en-US" sz="1900">
                <a:latin typeface="Consolas" panose="020B0609020204030204" pitchFamily="49" charset="0"/>
              </a:rPr>
              <a:t> build.sh </a:t>
            </a:r>
            <a:r>
              <a:rPr lang="en-US" sz="1900">
                <a:latin typeface="Consolas" panose="020B0609020204030204" pitchFamily="49" charset="0"/>
                <a:hlinkClick r:id="rId4"/>
              </a:rPr>
              <a:t>https://cakebuild.net/download/bootstrapper/linux</a:t>
            </a:r>
            <a:endParaRPr lang="en-US" sz="1900">
              <a:latin typeface="Consolas" panose="020B0609020204030204" pitchFamily="49" charset="0"/>
            </a:endParaRPr>
          </a:p>
          <a:p>
            <a:pPr marL="216000" lvl="1" algn="l">
              <a:lnSpc>
                <a:spcPct val="200000"/>
              </a:lnSpc>
            </a:pPr>
            <a:r>
              <a:rPr lang="en-US" sz="1900">
                <a:latin typeface="Consolas" panose="020B0609020204030204" pitchFamily="49" charset="0"/>
              </a:rPr>
              <a:t>curl -</a:t>
            </a:r>
            <a:r>
              <a:rPr lang="en-US" sz="1900" err="1">
                <a:latin typeface="Consolas" panose="020B0609020204030204" pitchFamily="49" charset="0"/>
              </a:rPr>
              <a:t>Lsfo</a:t>
            </a:r>
            <a:r>
              <a:rPr lang="en-US" sz="1900">
                <a:latin typeface="Consolas" panose="020B0609020204030204" pitchFamily="49" charset="0"/>
              </a:rPr>
              <a:t> build.sh </a:t>
            </a:r>
            <a:r>
              <a:rPr lang="en-US" sz="1900">
                <a:latin typeface="Consolas" panose="020B0609020204030204" pitchFamily="49" charset="0"/>
                <a:hlinkClick r:id="rId5"/>
              </a:rPr>
              <a:t>https://cakebuild.net/download/bootstrapper/osx</a:t>
            </a:r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Obtaining Cake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14FA-A1B7-42EC-917C-4C2EE2B65FB0}"/>
              </a:ext>
            </a:extLst>
          </p:cNvPr>
          <p:cNvSpPr/>
          <p:nvPr/>
        </p:nvSpPr>
        <p:spPr>
          <a:xfrm>
            <a:off x="10395391" y="0"/>
            <a:ext cx="179660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</a:t>
            </a:r>
            <a:endParaRPr lang="sv-SE" sz="125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B7724F-953D-4F35-95C3-D2892470AF11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43014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algn="l">
              <a:lnSpc>
                <a:spcPct val="150000"/>
              </a:lnSpc>
            </a:pPr>
            <a:endParaRPr lang="en-US" sz="1900" dirty="0">
              <a:latin typeface="Consolas" panose="020B0609020204030204" pitchFamily="49" charset="0"/>
            </a:endParaRPr>
          </a:p>
          <a:p>
            <a:pPr marL="216000" lvl="1" algn="l">
              <a:lnSpc>
                <a:spcPct val="200000"/>
              </a:lnSpc>
            </a:pPr>
            <a:r>
              <a:rPr lang="en-US" sz="1900" dirty="0">
                <a:latin typeface="Consolas" panose="020B0609020204030204" pitchFamily="49" charset="0"/>
              </a:rPr>
              <a:t>Invoke-</a:t>
            </a:r>
            <a:r>
              <a:rPr lang="en-US" sz="1900" dirty="0" err="1">
                <a:latin typeface="Consolas" panose="020B0609020204030204" pitchFamily="49" charset="0"/>
              </a:rPr>
              <a:t>WebRequest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hlinkClick r:id="rId3"/>
              </a:rPr>
              <a:t>https://cakebuild.net/download/bootstrapper/windows</a:t>
            </a:r>
            <a:r>
              <a:rPr lang="en-US" sz="1900" dirty="0">
                <a:latin typeface="Consolas" panose="020B0609020204030204" pitchFamily="49" charset="0"/>
              </a:rPr>
              <a:t> -</a:t>
            </a:r>
            <a:r>
              <a:rPr lang="en-US" sz="1900" dirty="0" err="1">
                <a:latin typeface="Consolas" panose="020B0609020204030204" pitchFamily="49" charset="0"/>
              </a:rPr>
              <a:t>OutFile</a:t>
            </a:r>
            <a:r>
              <a:rPr lang="en-US" sz="1900" dirty="0">
                <a:latin typeface="Consolas" panose="020B0609020204030204" pitchFamily="49" charset="0"/>
              </a:rPr>
              <a:t> build.ps1</a:t>
            </a:r>
          </a:p>
          <a:p>
            <a:pPr marL="216000" lvl="1" algn="l">
              <a:lnSpc>
                <a:spcPct val="200000"/>
              </a:lnSpc>
            </a:pPr>
            <a:r>
              <a:rPr lang="en-US" sz="1900" dirty="0">
                <a:latin typeface="Consolas" panose="020B0609020204030204" pitchFamily="49" charset="0"/>
              </a:rPr>
              <a:t>curl -</a:t>
            </a:r>
            <a:r>
              <a:rPr lang="en-US" sz="1900" dirty="0" err="1">
                <a:latin typeface="Consolas" panose="020B0609020204030204" pitchFamily="49" charset="0"/>
              </a:rPr>
              <a:t>Lsfo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build.sh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hlinkClick r:id="rId4"/>
              </a:rPr>
              <a:t>https://cakebuild.net/download/bootstrapper/linux</a:t>
            </a:r>
            <a:endParaRPr lang="en-US" sz="1900" dirty="0">
              <a:latin typeface="Consolas" panose="020B0609020204030204" pitchFamily="49" charset="0"/>
            </a:endParaRPr>
          </a:p>
          <a:p>
            <a:pPr marL="216000" lvl="1" algn="l">
              <a:lnSpc>
                <a:spcPct val="200000"/>
              </a:lnSpc>
            </a:pPr>
            <a:r>
              <a:rPr lang="en-US" sz="1900" dirty="0">
                <a:latin typeface="Consolas" panose="020B0609020204030204" pitchFamily="49" charset="0"/>
              </a:rPr>
              <a:t>curl -</a:t>
            </a:r>
            <a:r>
              <a:rPr lang="en-US" sz="1900" dirty="0" err="1">
                <a:latin typeface="Consolas" panose="020B0609020204030204" pitchFamily="49" charset="0"/>
              </a:rPr>
              <a:t>Lsfo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build.sh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hlinkClick r:id="rId5"/>
              </a:rPr>
              <a:t>https://cakebuild.net/download/bootstrapper/osx</a:t>
            </a: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688F4A-62C1-45D4-B4C6-9375C398DB8B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Obtaining Cake</a:t>
            </a:r>
            <a:endParaRPr lang="sv-SE" b="1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5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F1C282-E24C-4DB1-B920-A1E3DE7FD02D}"/>
              </a:ext>
            </a:extLst>
          </p:cNvPr>
          <p:cNvGrpSpPr/>
          <p:nvPr/>
        </p:nvGrpSpPr>
        <p:grpSpPr>
          <a:xfrm>
            <a:off x="-76199" y="-417575"/>
            <a:ext cx="12268200" cy="7272884"/>
            <a:chOff x="-76199" y="-417575"/>
            <a:chExt cx="12268200" cy="7272884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036389D8-5C7E-4329-8F5F-3234A64766E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5029201" cy="4049485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No cruft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No project files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No solution files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No class / Main()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Low ceremony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Self contained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D39E1B-23B9-4EE0-8F6B-C006A2CB1AE1}"/>
                </a:ext>
              </a:extLst>
            </p:cNvPr>
            <p:cNvSpPr/>
            <p:nvPr/>
          </p:nvSpPr>
          <p:spPr>
            <a:xfrm rot="20123030">
              <a:off x="8647992" y="-417575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</a:t>
              </a:r>
              <a:endParaRPr lang="sv-SE" sz="2500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56B3D8BB-A3A7-41E3-AB59-4B75DEFF6D69}"/>
                </a:ext>
              </a:extLst>
            </p:cNvPr>
            <p:cNvSpPr txBox="1">
              <a:spLocks/>
            </p:cNvSpPr>
            <p:nvPr/>
          </p:nvSpPr>
          <p:spPr>
            <a:xfrm>
              <a:off x="-76199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Why C# scripting?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81EC84FB-D965-4C65-A270-DD6AEEBD13C9}"/>
                </a:ext>
              </a:extLst>
            </p:cNvPr>
            <p:cNvSpPr txBox="1">
              <a:spLocks/>
            </p:cNvSpPr>
            <p:nvPr/>
          </p:nvSpPr>
          <p:spPr>
            <a:xfrm>
              <a:off x="5105399" y="1371601"/>
              <a:ext cx="6221187" cy="4049485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Compiled…</a:t>
              </a:r>
            </a:p>
            <a:p>
              <a:pPr marL="0" lvl="1" algn="l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</a:pPr>
              <a:r>
                <a:rPr lang="en-US" sz="2600">
                  <a:latin typeface="Consolas" panose="020B0609020204030204" pitchFamily="49" charset="0"/>
                </a:rPr>
                <a:t>…the whole script</a:t>
              </a:r>
            </a:p>
            <a:p>
              <a:pPr marL="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Strongly typed</a:t>
              </a:r>
            </a:p>
            <a:p>
              <a:pPr marL="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Backed by all of .NET</a:t>
              </a:r>
            </a:p>
            <a:p>
              <a:pPr marL="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Same experience regardless of…</a:t>
              </a:r>
            </a:p>
            <a:p>
              <a:pPr marL="0" lvl="1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600">
                  <a:latin typeface="Consolas" panose="020B0609020204030204" pitchFamily="49" charset="0"/>
                </a:rPr>
                <a:t>SDK / Framework / Environment</a:t>
              </a:r>
            </a:p>
            <a:p>
              <a:pPr marL="0" lvl="1" algn="l">
                <a:lnSpc>
                  <a:spcPct val="150000"/>
                </a:lnSpc>
              </a:pPr>
              <a:endParaRPr lang="en-US" sz="260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AF42F3-EFE1-4C5D-83E9-A4FAA52A2B15}"/>
                </a:ext>
              </a:extLst>
            </p:cNvPr>
            <p:cNvSpPr/>
            <p:nvPr/>
          </p:nvSpPr>
          <p:spPr>
            <a:xfrm>
              <a:off x="1" y="4839373"/>
              <a:ext cx="12191999" cy="201593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sv-SE" sz="10400">
                  <a:latin typeface="FontAwesome" pitchFamily="2" charset="0"/>
                </a:rPr>
                <a:t> </a:t>
              </a:r>
              <a:r>
                <a:rPr lang="sv-SE" sz="12500">
                  <a:latin typeface="Consolas" panose="020B0609020204030204" pitchFamily="49" charset="0"/>
                </a:rPr>
                <a:t>CODE</a:t>
              </a:r>
              <a:endParaRPr lang="sv-SE" sz="1040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-1" y="1371601"/>
            <a:ext cx="5029201" cy="404948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No cruft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No project files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No solution files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No class / Main()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Low ceremony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Self contained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20123030">
            <a:off x="8647991" y="-417575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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Why C# scripting?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FB2117B-3CB1-4497-BCCB-B79358917CB0}"/>
              </a:ext>
            </a:extLst>
          </p:cNvPr>
          <p:cNvSpPr txBox="1">
            <a:spLocks/>
          </p:cNvSpPr>
          <p:nvPr/>
        </p:nvSpPr>
        <p:spPr>
          <a:xfrm>
            <a:off x="5105398" y="1371601"/>
            <a:ext cx="6221187" cy="404948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Compiled…</a:t>
            </a: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600">
                <a:latin typeface="Consolas" panose="020B0609020204030204" pitchFamily="49" charset="0"/>
              </a:rPr>
              <a:t>…the whole script</a:t>
            </a:r>
          </a:p>
          <a:p>
            <a:pPr marL="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Strongly typed</a:t>
            </a:r>
          </a:p>
          <a:p>
            <a:pPr marL="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Backed by all of .NET</a:t>
            </a:r>
          </a:p>
          <a:p>
            <a:pPr marL="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Same experience regardless of…</a:t>
            </a:r>
          </a:p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latin typeface="Consolas" panose="020B0609020204030204" pitchFamily="49" charset="0"/>
              </a:rPr>
              <a:t>SDK / Framework / Environment</a:t>
            </a:r>
          </a:p>
          <a:p>
            <a:pPr marL="0" lvl="1" algn="l">
              <a:lnSpc>
                <a:spcPct val="150000"/>
              </a:lnSpc>
            </a:pPr>
            <a:endParaRPr lang="en-US" sz="260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1643B-B319-4B75-9BA4-C4E6A3E1CCD7}"/>
              </a:ext>
            </a:extLst>
          </p:cNvPr>
          <p:cNvSpPr/>
          <p:nvPr/>
        </p:nvSpPr>
        <p:spPr>
          <a:xfrm>
            <a:off x="0" y="4839373"/>
            <a:ext cx="12191999" cy="201593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sv-SE" sz="10400">
                <a:latin typeface="FontAwesome" pitchFamily="2" charset="0"/>
              </a:rPr>
              <a:t> </a:t>
            </a:r>
            <a:r>
              <a:rPr lang="sv-SE" sz="12500">
                <a:latin typeface="Consolas" panose="020B0609020204030204" pitchFamily="49" charset="0"/>
              </a:rPr>
              <a:t>CODE</a:t>
            </a:r>
            <a:endParaRPr lang="sv-SE" sz="10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682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v-SE">
                <a:latin typeface="Consolas" panose="020B0609020204030204" pitchFamily="49" charset="0"/>
              </a:rPr>
              <a:t>Information(</a:t>
            </a:r>
            <a:r>
              <a:rPr lang="sv-SE">
                <a:solidFill>
                  <a:srgbClr val="FFC000"/>
                </a:solidFill>
                <a:latin typeface="Consolas" panose="020B0609020204030204" pitchFamily="49" charset="0"/>
              </a:rPr>
              <a:t>"Hello </a:t>
            </a:r>
            <a:r>
              <a:rPr lang="sv-SE" err="1">
                <a:solidFill>
                  <a:srgbClr val="FFC000"/>
                </a:solidFill>
                <a:latin typeface="Consolas" panose="020B0609020204030204" pitchFamily="49" charset="0"/>
              </a:rPr>
              <a:t>world</a:t>
            </a:r>
            <a:r>
              <a:rPr lang="sv-SE">
                <a:solidFill>
                  <a:srgbClr val="FFC000"/>
                </a:solidFill>
                <a:latin typeface="Consolas" panose="020B0609020204030204" pitchFamily="49" charset="0"/>
              </a:rPr>
              <a:t>!"</a:t>
            </a:r>
            <a:r>
              <a:rPr lang="sv-SE">
                <a:latin typeface="Consolas" panose="020B0609020204030204" pitchFamily="49" charset="0"/>
              </a:rPr>
              <a:t>);</a:t>
            </a:r>
            <a:endParaRPr lang="sv-SE" b="1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15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6D0947-C0B9-45CE-A4AE-46FD59AAF33A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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Agenda</a:t>
            </a:r>
            <a:endParaRPr lang="sv-SE" b="1" dirty="0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CI / CD why?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Cake intro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Cake demos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Cake’s OSS pipeline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Questions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29F52-22C7-1048-ADC3-70F402BB619A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759757-DC88-8542-A3F4-6C3B18DB6D13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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B5AA227C-BEA1-974C-AD69-CCC9DC215C27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Agenda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4A632E57-1C70-FE45-897E-C784B2B7704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CI / CD why?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Cake intro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Cake demos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Cake’s OSS pipeline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Questions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86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8131629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Task orchestrator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err="1">
                <a:latin typeface="Consolas" panose="020B0609020204030204" pitchFamily="49" charset="0"/>
              </a:rPr>
              <a:t>Preprocsessor</a:t>
            </a:r>
            <a:r>
              <a:rPr lang="en-US" sz="3200">
                <a:latin typeface="Consolas" panose="020B0609020204030204" pitchFamily="49" charset="0"/>
              </a:rPr>
              <a:t> directives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Aliases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	Global Methods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>
                <a:latin typeface="Consolas" panose="020B0609020204030204" pitchFamily="49" charset="0"/>
              </a:rPr>
              <a:t>	Global Properties</a:t>
            </a:r>
          </a:p>
          <a:p>
            <a:pPr marL="1177200" lvl="1" algn="l">
              <a:lnSpc>
                <a:spcPct val="100000"/>
              </a:lnSpc>
            </a:pPr>
            <a:endParaRPr lang="en-US" sz="320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</a:t>
            </a:r>
            <a:endParaRPr lang="sv-SE" sz="250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301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DSL?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2BE35B-579A-49A8-8860-AE91D2155B03}"/>
              </a:ext>
            </a:extLst>
          </p:cNvPr>
          <p:cNvGrpSpPr/>
          <p:nvPr/>
        </p:nvGrpSpPr>
        <p:grpSpPr>
          <a:xfrm>
            <a:off x="-76200" y="4396"/>
            <a:ext cx="11799871" cy="6721718"/>
            <a:chOff x="-76200" y="4396"/>
            <a:chExt cx="11799871" cy="6721718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2BEDF397-A621-441B-9FED-278846B624C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8131629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Task orchestrator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err="1">
                  <a:latin typeface="Consolas" panose="020B0609020204030204" pitchFamily="49" charset="0"/>
                </a:rPr>
                <a:t>Preprocsessor</a:t>
              </a:r>
              <a:r>
                <a:rPr lang="en-US" sz="3200">
                  <a:latin typeface="Consolas" panose="020B0609020204030204" pitchFamily="49" charset="0"/>
                </a:rPr>
                <a:t> directives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Aliases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	Global Methods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>
                  <a:latin typeface="Consolas" panose="020B0609020204030204" pitchFamily="49" charset="0"/>
                </a:rPr>
                <a:t>	Global Properties</a:t>
              </a:r>
            </a:p>
            <a:p>
              <a:pPr marL="1177200" lvl="1" algn="l">
                <a:lnSpc>
                  <a:spcPct val="100000"/>
                </a:lnSpc>
              </a:pPr>
              <a:endParaRPr lang="en-US" sz="320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D9537C-1EA5-47D6-A857-E1292B3409E3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</a:t>
              </a:r>
              <a:endParaRPr lang="sv-SE" sz="2500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5F51C22-ABBC-4A05-860E-6AA7BA13E81E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6525986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DSL?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58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310770F-CAF3-40E0-B543-5A8CD4C380D6}"/>
              </a:ext>
            </a:extLst>
          </p:cNvPr>
          <p:cNvSpPr txBox="1"/>
          <p:nvPr/>
        </p:nvSpPr>
        <p:spPr>
          <a:xfrm>
            <a:off x="127906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     Clean  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371C56-5C56-43E5-809C-472AE7AEAD02}"/>
              </a:ext>
            </a:extLst>
          </p:cNvPr>
          <p:cNvSpPr txBox="1"/>
          <p:nvPr/>
        </p:nvSpPr>
        <p:spPr>
          <a:xfrm>
            <a:off x="4129768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     Restore  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A49B21-FBE6-45A4-96C1-D96D81599869}"/>
              </a:ext>
            </a:extLst>
          </p:cNvPr>
          <p:cNvSpPr txBox="1"/>
          <p:nvPr/>
        </p:nvSpPr>
        <p:spPr>
          <a:xfrm>
            <a:off x="8131629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     Build  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859C6-A480-472A-BA6F-497EE1FB1DC4}"/>
              </a:ext>
            </a:extLst>
          </p:cNvPr>
          <p:cNvSpPr txBox="1"/>
          <p:nvPr/>
        </p:nvSpPr>
        <p:spPr>
          <a:xfrm>
            <a:off x="127906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     Test  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B97D5-0E57-4927-8DA4-521852BAB864}"/>
              </a:ext>
            </a:extLst>
          </p:cNvPr>
          <p:cNvSpPr txBox="1"/>
          <p:nvPr/>
        </p:nvSpPr>
        <p:spPr>
          <a:xfrm>
            <a:off x="4129768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     Package  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049B4A-075A-411C-8158-424A8BFDAA1E}"/>
              </a:ext>
            </a:extLst>
          </p:cNvPr>
          <p:cNvSpPr txBox="1"/>
          <p:nvPr/>
        </p:nvSpPr>
        <p:spPr>
          <a:xfrm>
            <a:off x="8131629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     Publish  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8131629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00000"/>
              </a:lnSpc>
            </a:pPr>
            <a:endParaRPr lang="en-US" sz="3200">
              <a:latin typeface="Consolas" panose="020B060902020403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1" y="4396"/>
            <a:ext cx="12208329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Task orchestration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2948E-B623-468A-A0E3-DE6F1CF5C946}"/>
              </a:ext>
            </a:extLst>
          </p:cNvPr>
          <p:cNvSpPr/>
          <p:nvPr/>
        </p:nvSpPr>
        <p:spPr>
          <a:xfrm>
            <a:off x="10539512" y="4396"/>
            <a:ext cx="15536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>
                <a:latin typeface="FontAwesome" pitchFamily="2" charset="0"/>
              </a:rPr>
              <a:t></a:t>
            </a:r>
            <a:endParaRPr lang="sv-SE" sz="1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8AD97-7575-4305-B501-B697822FF2B7}"/>
              </a:ext>
            </a:extLst>
          </p:cNvPr>
          <p:cNvSpPr txBox="1"/>
          <p:nvPr/>
        </p:nvSpPr>
        <p:spPr>
          <a:xfrm>
            <a:off x="127906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Task(“Clean”)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A8819-739E-44BA-BF95-210A06991ABD}"/>
              </a:ext>
            </a:extLst>
          </p:cNvPr>
          <p:cNvSpPr txBox="1"/>
          <p:nvPr/>
        </p:nvSpPr>
        <p:spPr>
          <a:xfrm>
            <a:off x="4129768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Task(“Restore”)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B71E2-6922-4911-AF79-84B7D1C3D331}"/>
              </a:ext>
            </a:extLst>
          </p:cNvPr>
          <p:cNvSpPr txBox="1"/>
          <p:nvPr/>
        </p:nvSpPr>
        <p:spPr>
          <a:xfrm>
            <a:off x="8131629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Task(“Build”)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F2FA5-6D2F-409E-A170-CBC7E851EE0F}"/>
              </a:ext>
            </a:extLst>
          </p:cNvPr>
          <p:cNvSpPr txBox="1"/>
          <p:nvPr/>
        </p:nvSpPr>
        <p:spPr>
          <a:xfrm>
            <a:off x="127906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Task(“Test”)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1A3C2-61F2-4A75-A68D-7A005C2696CA}"/>
              </a:ext>
            </a:extLst>
          </p:cNvPr>
          <p:cNvSpPr txBox="1"/>
          <p:nvPr/>
        </p:nvSpPr>
        <p:spPr>
          <a:xfrm>
            <a:off x="4129768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Task(“Package”)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2614F-EBBE-4DDA-AE7D-A3FDC57CC9B4}"/>
              </a:ext>
            </a:extLst>
          </p:cNvPr>
          <p:cNvSpPr txBox="1"/>
          <p:nvPr/>
        </p:nvSpPr>
        <p:spPr>
          <a:xfrm>
            <a:off x="8131629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Task(“Publish”)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EA5EC-5B95-44FA-94D4-0AC2F8AA55D3}"/>
              </a:ext>
            </a:extLst>
          </p:cNvPr>
          <p:cNvSpPr txBox="1"/>
          <p:nvPr/>
        </p:nvSpPr>
        <p:spPr>
          <a:xfrm>
            <a:off x="8131628" y="2854209"/>
            <a:ext cx="4210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(“Clean”)</a:t>
            </a:r>
          </a:p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(“Restore”)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0B5F6-1493-4711-A261-4179FA33D74F}"/>
              </a:ext>
            </a:extLst>
          </p:cNvPr>
          <p:cNvSpPr txBox="1"/>
          <p:nvPr/>
        </p:nvSpPr>
        <p:spPr>
          <a:xfrm>
            <a:off x="127906" y="4703765"/>
            <a:ext cx="4210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(“Build”)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CF1C7-9412-4FA5-A143-A5BD19DFDBB5}"/>
              </a:ext>
            </a:extLst>
          </p:cNvPr>
          <p:cNvSpPr txBox="1"/>
          <p:nvPr/>
        </p:nvSpPr>
        <p:spPr>
          <a:xfrm>
            <a:off x="4129767" y="4703765"/>
            <a:ext cx="4210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(“Test”)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A79C2-6B37-4FAE-BAB4-7359BC518EE0}"/>
              </a:ext>
            </a:extLst>
          </p:cNvPr>
          <p:cNvSpPr txBox="1"/>
          <p:nvPr/>
        </p:nvSpPr>
        <p:spPr>
          <a:xfrm>
            <a:off x="8131628" y="4703765"/>
            <a:ext cx="4210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(“Package”)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2829454-1C5F-48A0-8454-F4212625145C}"/>
              </a:ext>
            </a:extLst>
          </p:cNvPr>
          <p:cNvSpPr txBox="1">
            <a:spLocks/>
          </p:cNvSpPr>
          <p:nvPr/>
        </p:nvSpPr>
        <p:spPr>
          <a:xfrm>
            <a:off x="-76201" y="4396"/>
            <a:ext cx="12208329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Task orchestration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A18C2-7021-4640-9275-32AD620D6923}"/>
              </a:ext>
            </a:extLst>
          </p:cNvPr>
          <p:cNvSpPr/>
          <p:nvPr/>
        </p:nvSpPr>
        <p:spPr>
          <a:xfrm>
            <a:off x="10539512" y="4396"/>
            <a:ext cx="15536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>
                <a:latin typeface="FontAwesome" pitchFamily="2" charset="0"/>
              </a:rPr>
              <a:t></a:t>
            </a:r>
            <a:endParaRPr lang="sv-SE" sz="115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E09588-E218-4E02-8258-F0529A03439E}"/>
              </a:ext>
            </a:extLst>
          </p:cNvPr>
          <p:cNvSpPr txBox="1"/>
          <p:nvPr/>
        </p:nvSpPr>
        <p:spPr>
          <a:xfrm>
            <a:off x="127906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Task(“Clean”)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07E512-01AE-4CDB-93E3-BF324E7D189B}"/>
              </a:ext>
            </a:extLst>
          </p:cNvPr>
          <p:cNvSpPr txBox="1"/>
          <p:nvPr/>
        </p:nvSpPr>
        <p:spPr>
          <a:xfrm>
            <a:off x="4129768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Task(“Restore”)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0714A-0CBE-4EA7-B7FA-EBC8B4FEAE24}"/>
              </a:ext>
            </a:extLst>
          </p:cNvPr>
          <p:cNvSpPr txBox="1"/>
          <p:nvPr/>
        </p:nvSpPr>
        <p:spPr>
          <a:xfrm>
            <a:off x="8131629" y="2477479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Task(“Build”)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ADE33-0FE5-4E9D-B4E2-23304AC9BC3B}"/>
              </a:ext>
            </a:extLst>
          </p:cNvPr>
          <p:cNvSpPr txBox="1"/>
          <p:nvPr/>
        </p:nvSpPr>
        <p:spPr>
          <a:xfrm>
            <a:off x="127906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Task(“Test”)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E05E3-BC10-455D-AB0D-2259F5946456}"/>
              </a:ext>
            </a:extLst>
          </p:cNvPr>
          <p:cNvSpPr txBox="1"/>
          <p:nvPr/>
        </p:nvSpPr>
        <p:spPr>
          <a:xfrm>
            <a:off x="4129768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Task(“Package”)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D9AE30-45E4-4546-BF87-B9C04F1561A7}"/>
              </a:ext>
            </a:extLst>
          </p:cNvPr>
          <p:cNvSpPr txBox="1"/>
          <p:nvPr/>
        </p:nvSpPr>
        <p:spPr>
          <a:xfrm>
            <a:off x="8131629" y="4338936"/>
            <a:ext cx="421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Task(“Publish”)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FCDBE-855E-4638-BC13-828005E994C6}"/>
              </a:ext>
            </a:extLst>
          </p:cNvPr>
          <p:cNvSpPr txBox="1"/>
          <p:nvPr/>
        </p:nvSpPr>
        <p:spPr>
          <a:xfrm>
            <a:off x="8131628" y="2854209"/>
            <a:ext cx="4210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(“Clean”)</a:t>
            </a:r>
          </a:p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(“Restore”)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DDD5D-CF87-432D-B35B-2C8718DAF302}"/>
              </a:ext>
            </a:extLst>
          </p:cNvPr>
          <p:cNvSpPr txBox="1"/>
          <p:nvPr/>
        </p:nvSpPr>
        <p:spPr>
          <a:xfrm>
            <a:off x="127906" y="4703765"/>
            <a:ext cx="4210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(“Build”)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12BE7C-531E-411E-A7BE-5E39C8525ECF}"/>
              </a:ext>
            </a:extLst>
          </p:cNvPr>
          <p:cNvSpPr txBox="1"/>
          <p:nvPr/>
        </p:nvSpPr>
        <p:spPr>
          <a:xfrm>
            <a:off x="4129767" y="4703765"/>
            <a:ext cx="4210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(“Test”)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6EDBD-CEEA-4323-BD15-7F2922E767D0}"/>
              </a:ext>
            </a:extLst>
          </p:cNvPr>
          <p:cNvSpPr txBox="1"/>
          <p:nvPr/>
        </p:nvSpPr>
        <p:spPr>
          <a:xfrm>
            <a:off x="8131628" y="4703765"/>
            <a:ext cx="4210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 .</a:t>
            </a:r>
            <a:r>
              <a:rPr lang="en-US" sz="2100" err="1">
                <a:latin typeface="Consolas" panose="020B0609020204030204" pitchFamily="49" charset="0"/>
              </a:rPr>
              <a:t>IsDependentOn</a:t>
            </a:r>
            <a:r>
              <a:rPr lang="en-US" sz="2100">
                <a:latin typeface="Consolas" panose="020B0609020204030204" pitchFamily="49" charset="0"/>
              </a:rPr>
              <a:t>(“Package”)</a:t>
            </a:r>
            <a:endParaRPr lang="sv-SE" sz="220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53B8BF-C90C-42DD-94A1-243E92D8C68D}"/>
              </a:ext>
            </a:extLst>
          </p:cNvPr>
          <p:cNvSpPr/>
          <p:nvPr/>
        </p:nvSpPr>
        <p:spPr>
          <a:xfrm>
            <a:off x="1" y="4839373"/>
            <a:ext cx="12191999" cy="201593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sv-SE" sz="10400">
                <a:latin typeface="FontAwesome" pitchFamily="2" charset="0"/>
              </a:rPr>
              <a:t> </a:t>
            </a:r>
            <a:r>
              <a:rPr lang="sv-SE" sz="12500">
                <a:latin typeface="Consolas" panose="020B0609020204030204" pitchFamily="49" charset="0"/>
              </a:rPr>
              <a:t>CODE</a:t>
            </a:r>
            <a:endParaRPr lang="sv-SE" sz="10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2" grpId="0"/>
      <p:bldP spid="15" grpId="0"/>
      <p:bldP spid="16" grpId="0"/>
      <p:bldP spid="17" grpId="0"/>
      <p:bldP spid="19" grpId="0"/>
      <p:bldP spid="2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682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sv-SE" sz="1400" b="1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99028-FF4E-42CC-B710-34BFF6305FD8}"/>
              </a:ext>
            </a:extLst>
          </p:cNvPr>
          <p:cNvSpPr/>
          <p:nvPr/>
        </p:nvSpPr>
        <p:spPr>
          <a:xfrm>
            <a:off x="1562100" y="42817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2400">
                <a:latin typeface="Consolas" panose="020B0609020204030204" pitchFamily="49" charset="0"/>
              </a:rPr>
              <a:t>Task(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"Clean"</a:t>
            </a:r>
            <a:r>
              <a:rPr lang="sv-SE" sz="2400">
                <a:latin typeface="Consolas" panose="020B0609020204030204" pitchFamily="49" charset="0"/>
              </a:rPr>
              <a:t>);</a:t>
            </a:r>
          </a:p>
          <a:p>
            <a:endParaRPr lang="sv-SE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2400">
                <a:latin typeface="Consolas" panose="020B0609020204030204" pitchFamily="49" charset="0"/>
              </a:rPr>
              <a:t>Task(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Restore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);</a:t>
            </a:r>
          </a:p>
          <a:p>
            <a:endParaRPr lang="sv-SE" sz="2400">
              <a:latin typeface="Consolas" panose="020B0609020204030204" pitchFamily="49" charset="0"/>
            </a:endParaRPr>
          </a:p>
          <a:p>
            <a:r>
              <a:rPr lang="sv-SE" sz="2400">
                <a:latin typeface="Consolas" panose="020B0609020204030204" pitchFamily="49" charset="0"/>
              </a:rPr>
              <a:t>            Task(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Build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</a:t>
            </a:r>
          </a:p>
          <a:p>
            <a:r>
              <a:rPr lang="sv-SE" sz="2400">
                <a:latin typeface="Consolas" panose="020B0609020204030204" pitchFamily="49" charset="0"/>
              </a:rPr>
              <a:t>                .</a:t>
            </a:r>
            <a:r>
              <a:rPr lang="sv-SE" sz="2400" err="1">
                <a:latin typeface="Consolas" panose="020B0609020204030204" pitchFamily="49" charset="0"/>
              </a:rPr>
              <a:t>IsDependentOn</a:t>
            </a:r>
            <a:r>
              <a:rPr lang="sv-SE" sz="2400">
                <a:latin typeface="Consolas" panose="020B0609020204030204" pitchFamily="49" charset="0"/>
              </a:rPr>
              <a:t>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"Clean"</a:t>
            </a:r>
            <a:r>
              <a:rPr lang="sv-SE" sz="2400">
                <a:latin typeface="Consolas" panose="020B0609020204030204" pitchFamily="49" charset="0"/>
              </a:rPr>
              <a:t>)</a:t>
            </a:r>
          </a:p>
          <a:p>
            <a:r>
              <a:rPr lang="sv-SE" sz="2400">
                <a:latin typeface="Consolas" panose="020B0609020204030204" pitchFamily="49" charset="0"/>
              </a:rPr>
              <a:t>                .</a:t>
            </a:r>
            <a:r>
              <a:rPr lang="sv-SE" sz="2400" err="1">
                <a:latin typeface="Consolas" panose="020B0609020204030204" pitchFamily="49" charset="0"/>
              </a:rPr>
              <a:t>IsDependentOn</a:t>
            </a:r>
            <a:r>
              <a:rPr lang="sv-SE" sz="2400">
                <a:latin typeface="Consolas" panose="020B0609020204030204" pitchFamily="49" charset="0"/>
              </a:rPr>
              <a:t>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Restore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);</a:t>
            </a:r>
          </a:p>
          <a:p>
            <a:endParaRPr lang="sv-SE" sz="2400">
              <a:latin typeface="Consolas" panose="020B0609020204030204" pitchFamily="49" charset="0"/>
            </a:endParaRPr>
          </a:p>
          <a:p>
            <a:r>
              <a:rPr lang="sv-SE" sz="2400">
                <a:latin typeface="Consolas" panose="020B0609020204030204" pitchFamily="49" charset="0"/>
              </a:rPr>
              <a:t>            Task(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"Test"</a:t>
            </a:r>
            <a:r>
              <a:rPr lang="sv-SE" sz="2400">
                <a:latin typeface="Consolas" panose="020B0609020204030204" pitchFamily="49" charset="0"/>
              </a:rPr>
              <a:t>)</a:t>
            </a:r>
          </a:p>
          <a:p>
            <a:r>
              <a:rPr lang="sv-SE" sz="2400">
                <a:latin typeface="Consolas" panose="020B0609020204030204" pitchFamily="49" charset="0"/>
              </a:rPr>
              <a:t>                .</a:t>
            </a:r>
            <a:r>
              <a:rPr lang="sv-SE" sz="2400" err="1">
                <a:latin typeface="Consolas" panose="020B0609020204030204" pitchFamily="49" charset="0"/>
              </a:rPr>
              <a:t>IsDependentOn</a:t>
            </a:r>
            <a:r>
              <a:rPr lang="sv-SE" sz="2400">
                <a:latin typeface="Consolas" panose="020B0609020204030204" pitchFamily="49" charset="0"/>
              </a:rPr>
              <a:t>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Build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);</a:t>
            </a:r>
          </a:p>
          <a:p>
            <a:endParaRPr lang="sv-SE" sz="2400">
              <a:latin typeface="Consolas" panose="020B0609020204030204" pitchFamily="49" charset="0"/>
            </a:endParaRPr>
          </a:p>
          <a:p>
            <a:r>
              <a:rPr lang="sv-SE" sz="2400">
                <a:latin typeface="Consolas" panose="020B0609020204030204" pitchFamily="49" charset="0"/>
              </a:rPr>
              <a:t>            Task(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Package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</a:t>
            </a:r>
          </a:p>
          <a:p>
            <a:r>
              <a:rPr lang="sv-SE" sz="2400">
                <a:latin typeface="Consolas" panose="020B0609020204030204" pitchFamily="49" charset="0"/>
              </a:rPr>
              <a:t>                .</a:t>
            </a:r>
            <a:r>
              <a:rPr lang="sv-SE" sz="2400" err="1">
                <a:latin typeface="Consolas" panose="020B0609020204030204" pitchFamily="49" charset="0"/>
              </a:rPr>
              <a:t>IsDependentOn</a:t>
            </a:r>
            <a:r>
              <a:rPr lang="sv-SE" sz="2400">
                <a:latin typeface="Consolas" panose="020B0609020204030204" pitchFamily="49" charset="0"/>
              </a:rPr>
              <a:t>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"Test"</a:t>
            </a:r>
            <a:r>
              <a:rPr lang="sv-SE" sz="2400">
                <a:latin typeface="Consolas" panose="020B0609020204030204" pitchFamily="49" charset="0"/>
              </a:rPr>
              <a:t>);</a:t>
            </a:r>
          </a:p>
          <a:p>
            <a:endParaRPr lang="sv-SE" sz="2400">
              <a:latin typeface="Consolas" panose="020B0609020204030204" pitchFamily="49" charset="0"/>
            </a:endParaRPr>
          </a:p>
          <a:p>
            <a:r>
              <a:rPr lang="sv-SE" sz="2400">
                <a:latin typeface="Consolas" panose="020B0609020204030204" pitchFamily="49" charset="0"/>
              </a:rPr>
              <a:t>            Task(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Publish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</a:t>
            </a:r>
          </a:p>
          <a:p>
            <a:r>
              <a:rPr lang="sv-SE" sz="2400">
                <a:latin typeface="Consolas" panose="020B0609020204030204" pitchFamily="49" charset="0"/>
              </a:rPr>
              <a:t>                .</a:t>
            </a:r>
            <a:r>
              <a:rPr lang="sv-SE" sz="2400" err="1">
                <a:latin typeface="Consolas" panose="020B0609020204030204" pitchFamily="49" charset="0"/>
              </a:rPr>
              <a:t>IsDependentOn</a:t>
            </a:r>
            <a:r>
              <a:rPr lang="sv-SE" sz="2400">
                <a:latin typeface="Consolas" panose="020B0609020204030204" pitchFamily="49" charset="0"/>
              </a:rPr>
              <a:t>(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 err="1">
                <a:solidFill>
                  <a:srgbClr val="FFC000"/>
                </a:solidFill>
                <a:latin typeface="Consolas" panose="020B0609020204030204" pitchFamily="49" charset="0"/>
              </a:rPr>
              <a:t>Package</a:t>
            </a:r>
            <a:r>
              <a:rPr lang="sv-SE" sz="240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sv-SE" sz="2400">
                <a:latin typeface="Consolas" panose="020B0609020204030204" pitchFamily="49" charset="0"/>
              </a:rPr>
              <a:t>);</a:t>
            </a:r>
            <a:endParaRPr lang="sv-SE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791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</a:t>
            </a:r>
            <a:endParaRPr lang="sv-SE" sz="250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Setup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TaskSetup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Task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err="1">
                <a:latin typeface="Consolas" panose="020B0609020204030204" pitchFamily="49" charset="0"/>
              </a:rPr>
              <a:t>TaskTeardown</a:t>
            </a:r>
            <a:endParaRPr lang="en-US" sz="26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Teardown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Task lifecycle 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DE8F04-5169-47FB-A74C-793EB4E82461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BB6512-34E9-4CC3-8858-B1A22EC2F542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>
                  <a:latin typeface="FontAwesome" pitchFamily="2" charset="0"/>
                </a:rPr>
                <a:t></a:t>
              </a:r>
              <a:endParaRPr lang="sv-SE" sz="25000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9A0E13D3-CD34-4B92-9193-AE2EE7EE6E07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Setup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TaskSetup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Task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err="1">
                  <a:latin typeface="Consolas" panose="020B0609020204030204" pitchFamily="49" charset="0"/>
                </a:rPr>
                <a:t>TaskTeardown</a:t>
              </a:r>
              <a:endParaRPr lang="en-US" sz="260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Teardown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974A31F4-FD12-4A98-8B3D-AF3241676856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Task lifecycle 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AE819-A53F-492B-BF36-1F09FDA4346A}"/>
              </a:ext>
            </a:extLst>
          </p:cNvPr>
          <p:cNvSpPr/>
          <p:nvPr/>
        </p:nvSpPr>
        <p:spPr>
          <a:xfrm>
            <a:off x="1" y="4839373"/>
            <a:ext cx="12191999" cy="201593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sv-SE" sz="10400">
                <a:latin typeface="FontAwesome" pitchFamily="2" charset="0"/>
              </a:rPr>
              <a:t> </a:t>
            </a:r>
            <a:r>
              <a:rPr lang="sv-SE" sz="12500">
                <a:latin typeface="Consolas" panose="020B0609020204030204" pitchFamily="49" charset="0"/>
              </a:rPr>
              <a:t>CODE</a:t>
            </a:r>
            <a:endParaRPr lang="sv-SE" sz="10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10155663" y="-249698"/>
            <a:ext cx="203633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</a:t>
            </a:r>
            <a:endParaRPr lang="sv-SE" sz="125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Setup / Teardown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85505E9-E40F-48F2-A2F5-7A9C1719A795}"/>
              </a:ext>
            </a:extLst>
          </p:cNvPr>
          <p:cNvSpPr txBox="1">
            <a:spLocks/>
          </p:cNvSpPr>
          <p:nvPr/>
        </p:nvSpPr>
        <p:spPr>
          <a:xfrm>
            <a:off x="0" y="1371598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Setup(</a:t>
            </a:r>
            <a:r>
              <a:rPr lang="sv-SE" err="1">
                <a:solidFill>
                  <a:schemeClr val="tx1"/>
                </a:solidFill>
                <a:latin typeface="Consolas" panose="020B0609020204030204" pitchFamily="49" charset="0"/>
              </a:rPr>
              <a:t>context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 =&gt;</a:t>
            </a:r>
          </a:p>
          <a:p>
            <a:pPr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     	{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Executed BEFORE the first task.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sv-SE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sv-SE" err="1">
                <a:solidFill>
                  <a:schemeClr val="tx1"/>
                </a:solidFill>
                <a:latin typeface="Consolas" panose="020B0609020204030204" pitchFamily="49" charset="0"/>
              </a:rPr>
              <a:t>Teardown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sv-SE" err="1">
                <a:solidFill>
                  <a:schemeClr val="tx1"/>
                </a:solidFill>
                <a:latin typeface="Consolas" panose="020B0609020204030204" pitchFamily="49" charset="0"/>
              </a:rPr>
              <a:t>context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 =&gt;</a:t>
            </a:r>
          </a:p>
          <a:p>
            <a:pPr lvl="1"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		// Executed AFTER the last task.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	});</a:t>
            </a:r>
            <a:endParaRPr lang="en-US" sz="7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3DCEE-2B61-4CE0-8E46-6AB3C5CC7381}"/>
              </a:ext>
            </a:extLst>
          </p:cNvPr>
          <p:cNvSpPr/>
          <p:nvPr/>
        </p:nvSpPr>
        <p:spPr>
          <a:xfrm>
            <a:off x="10155663" y="-254094"/>
            <a:ext cx="203633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</a:t>
            </a:r>
            <a:endParaRPr lang="sv-SE" sz="125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F8F551-AAB9-4440-A59B-77C120D4E027}"/>
              </a:ext>
            </a:extLst>
          </p:cNvPr>
          <p:cNvSpPr txBox="1">
            <a:spLocks/>
          </p:cNvSpPr>
          <p:nvPr/>
        </p:nvSpPr>
        <p:spPr>
          <a:xfrm>
            <a:off x="-76200" y="0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Setup / Teardown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1AC150-A1AE-4311-98F4-98A595E62A2D}"/>
              </a:ext>
            </a:extLst>
          </p:cNvPr>
          <p:cNvSpPr txBox="1">
            <a:spLocks/>
          </p:cNvSpPr>
          <p:nvPr/>
        </p:nvSpPr>
        <p:spPr>
          <a:xfrm>
            <a:off x="0" y="1367202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Setup(</a:t>
            </a:r>
            <a:r>
              <a:rPr lang="sv-SE" err="1">
                <a:solidFill>
                  <a:schemeClr val="tx1"/>
                </a:solidFill>
                <a:latin typeface="Consolas" panose="020B0609020204030204" pitchFamily="49" charset="0"/>
              </a:rPr>
              <a:t>context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 =&gt;</a:t>
            </a:r>
          </a:p>
          <a:p>
            <a:pPr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     	{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Executed BEFORE the first task.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sv-SE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sv-SE" err="1">
                <a:solidFill>
                  <a:schemeClr val="tx1"/>
                </a:solidFill>
                <a:latin typeface="Consolas" panose="020B0609020204030204" pitchFamily="49" charset="0"/>
              </a:rPr>
              <a:t>Teardown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sv-SE" err="1">
                <a:solidFill>
                  <a:schemeClr val="tx1"/>
                </a:solidFill>
                <a:latin typeface="Consolas" panose="020B0609020204030204" pitchFamily="49" charset="0"/>
              </a:rPr>
              <a:t>context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 =&gt;</a:t>
            </a:r>
          </a:p>
          <a:p>
            <a:pPr lvl="1"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		// Executed AFTER the last task.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>
                <a:solidFill>
                  <a:schemeClr val="tx1"/>
                </a:solidFill>
                <a:latin typeface="Consolas" panose="020B0609020204030204" pitchFamily="49" charset="0"/>
              </a:rPr>
              <a:t>	});</a:t>
            </a:r>
            <a:endParaRPr lang="en-US" sz="7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2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6" grpId="0"/>
      <p:bldP spid="17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10155663" y="-249698"/>
            <a:ext cx="203633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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055929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TaskSetup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context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, task) =&gt;</a:t>
            </a: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sv-SE" sz="22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string.Format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sv-SE" sz="2200">
                <a:solidFill>
                  <a:srgbClr val="FFC000"/>
                </a:solidFill>
                <a:latin typeface="Consolas" panose="020B0609020204030204" pitchFamily="49" charset="0"/>
              </a:rPr>
              <a:t>"Task: {0}"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task.Task.Name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sv-SE" sz="22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sz="2200" err="1">
                <a:solidFill>
                  <a:srgbClr val="008000"/>
                </a:solidFill>
                <a:latin typeface="Consolas" panose="020B0609020204030204" pitchFamily="49" charset="0"/>
              </a:rPr>
              <a:t>custom</a:t>
            </a:r>
            <a:r>
              <a:rPr lang="sv-SE" sz="22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sv-SE" sz="2200" err="1">
                <a:solidFill>
                  <a:srgbClr val="008000"/>
                </a:solidFill>
                <a:latin typeface="Consolas" panose="020B0609020204030204" pitchFamily="49" charset="0"/>
              </a:rPr>
              <a:t>logging</a:t>
            </a:r>
            <a:endParaRPr lang="sv-SE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sv-SE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TaskTeardown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context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, task) =&gt;</a:t>
            </a: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sv-SE" sz="22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string.Format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sv-SE" sz="2200">
                <a:solidFill>
                  <a:srgbClr val="FFC000"/>
                </a:solidFill>
                <a:latin typeface="Consolas" panose="020B0609020204030204" pitchFamily="49" charset="0"/>
              </a:rPr>
              <a:t>"Task: {0}"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sv-SE" sz="2200" err="1">
                <a:solidFill>
                  <a:schemeClr val="tx1"/>
                </a:solidFill>
                <a:latin typeface="Consolas" panose="020B0609020204030204" pitchFamily="49" charset="0"/>
              </a:rPr>
              <a:t>task.Task.Name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sv-SE" sz="22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sz="2200" err="1">
                <a:solidFill>
                  <a:srgbClr val="008000"/>
                </a:solidFill>
                <a:latin typeface="Consolas" panose="020B0609020204030204" pitchFamily="49" charset="0"/>
              </a:rPr>
              <a:t>custom</a:t>
            </a:r>
            <a:r>
              <a:rPr lang="sv-SE" sz="22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sv-SE" sz="2200" err="1">
                <a:solidFill>
                  <a:srgbClr val="008000"/>
                </a:solidFill>
                <a:latin typeface="Consolas" panose="020B0609020204030204" pitchFamily="49" charset="0"/>
              </a:rPr>
              <a:t>logging</a:t>
            </a:r>
            <a:endParaRPr lang="sv-SE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sv-SE" sz="22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sv-SE" sz="220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  <a:endParaRPr lang="en-US" sz="2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Task Setup / Teardown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C93288-FB6F-4E85-AB4F-78768554A6A6}"/>
              </a:ext>
            </a:extLst>
          </p:cNvPr>
          <p:cNvGrpSpPr/>
          <p:nvPr/>
        </p:nvGrpSpPr>
        <p:grpSpPr>
          <a:xfrm>
            <a:off x="-76200" y="-249698"/>
            <a:ext cx="12268200" cy="6975812"/>
            <a:chOff x="-76200" y="-249698"/>
            <a:chExt cx="12268200" cy="6975812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3611A2B-C664-4F0A-87D1-C5C56F603B21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Task Setup / Teardown</a:t>
              </a: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034CB9-4D90-4D94-8E45-036D3CB4416D}"/>
                </a:ext>
              </a:extLst>
            </p:cNvPr>
            <p:cNvSpPr/>
            <p:nvPr/>
          </p:nvSpPr>
          <p:spPr>
            <a:xfrm>
              <a:off x="10155663" y="-249698"/>
              <a:ext cx="2036337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</a:t>
              </a:r>
              <a:endParaRPr lang="sv-SE" sz="12500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8545F30-9DD5-4057-AD3B-B359123F2EAB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2055929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TaskSetup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((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context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, task) =&gt;</a:t>
              </a: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sv-SE" sz="2200">
                  <a:solidFill>
                    <a:srgbClr val="0070C0"/>
                  </a:solidFill>
                  <a:latin typeface="Consolas" panose="020B0609020204030204" pitchFamily="49" charset="0"/>
                </a:rPr>
                <a:t>var</a:t>
              </a:r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message</a:t>
              </a:r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string.Format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sv-SE" sz="2200">
                  <a:solidFill>
                    <a:srgbClr val="FFC000"/>
                  </a:solidFill>
                  <a:latin typeface="Consolas" panose="020B0609020204030204" pitchFamily="49" charset="0"/>
                </a:rPr>
                <a:t>"Task: {0}"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task.Task.Name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    </a:t>
              </a:r>
              <a:r>
                <a:rPr lang="sv-SE" sz="220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sv-SE" sz="2200" err="1">
                  <a:solidFill>
                    <a:srgbClr val="008000"/>
                  </a:solidFill>
                  <a:latin typeface="Consolas" panose="020B0609020204030204" pitchFamily="49" charset="0"/>
                </a:rPr>
                <a:t>custom</a:t>
              </a:r>
              <a:r>
                <a:rPr lang="sv-SE" sz="220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sv-SE" sz="2200" err="1">
                  <a:solidFill>
                    <a:srgbClr val="008000"/>
                  </a:solidFill>
                  <a:latin typeface="Consolas" panose="020B0609020204030204" pitchFamily="49" charset="0"/>
                </a:rPr>
                <a:t>logging</a:t>
              </a:r>
              <a:endParaRPr lang="sv-SE" sz="2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});</a:t>
              </a:r>
            </a:p>
            <a:p>
              <a:pPr algn="l"/>
              <a:endParaRPr lang="sv-SE" sz="2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TaskTeardown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((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context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, task) =&gt;</a:t>
              </a: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    </a:t>
              </a:r>
              <a:r>
                <a:rPr lang="sv-SE" sz="2200">
                  <a:solidFill>
                    <a:srgbClr val="0070C0"/>
                  </a:solidFill>
                  <a:latin typeface="Consolas" panose="020B0609020204030204" pitchFamily="49" charset="0"/>
                </a:rPr>
                <a:t>var</a:t>
              </a:r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message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 =</a:t>
              </a:r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string.Format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sv-SE" sz="2200">
                  <a:solidFill>
                    <a:srgbClr val="FFC000"/>
                  </a:solidFill>
                  <a:latin typeface="Consolas" panose="020B0609020204030204" pitchFamily="49" charset="0"/>
                </a:rPr>
                <a:t>"Task: {0}"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sv-SE" sz="2200" err="1">
                  <a:solidFill>
                    <a:schemeClr val="tx1"/>
                  </a:solidFill>
                  <a:latin typeface="Consolas" panose="020B0609020204030204" pitchFamily="49" charset="0"/>
                </a:rPr>
                <a:t>task.Task.Name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    </a:t>
              </a:r>
              <a:r>
                <a:rPr lang="sv-SE" sz="220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sv-SE" sz="2200" err="1">
                  <a:solidFill>
                    <a:srgbClr val="008000"/>
                  </a:solidFill>
                  <a:latin typeface="Consolas" panose="020B0609020204030204" pitchFamily="49" charset="0"/>
                </a:rPr>
                <a:t>custom</a:t>
              </a:r>
              <a:r>
                <a:rPr lang="sv-SE" sz="220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sv-SE" sz="2200" err="1">
                  <a:solidFill>
                    <a:srgbClr val="008000"/>
                  </a:solidFill>
                  <a:latin typeface="Consolas" panose="020B0609020204030204" pitchFamily="49" charset="0"/>
                </a:rPr>
                <a:t>logging</a:t>
              </a:r>
              <a:endParaRPr lang="sv-SE" sz="2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sv-SE" sz="2200">
                  <a:solidFill>
                    <a:srgbClr val="000000"/>
                  </a:solidFill>
                  <a:latin typeface="Consolas" panose="020B0609020204030204" pitchFamily="49" charset="0"/>
                </a:rPr>
                <a:t>	 </a:t>
              </a:r>
              <a:r>
                <a:rPr lang="sv-SE" sz="2200">
                  <a:solidFill>
                    <a:schemeClr val="tx1"/>
                  </a:solidFill>
                  <a:latin typeface="Consolas" panose="020B0609020204030204" pitchFamily="49" charset="0"/>
                </a:rPr>
                <a:t>});</a:t>
              </a:r>
              <a:endParaRPr lang="en-US" sz="2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80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</a:t>
            </a:r>
            <a:endParaRPr lang="sv-SE" sz="250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Addin</a:t>
            </a:r>
            <a:r>
              <a:rPr lang="en-US" sz="2600" dirty="0">
                <a:latin typeface="Consolas" panose="020B0609020204030204" pitchFamily="49" charset="0"/>
              </a:rPr>
              <a:t>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Load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Module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Reference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Tool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Shebang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Break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Using directive</a:t>
            </a:r>
          </a:p>
          <a:p>
            <a:pPr marL="1177200" lvl="1" algn="l">
              <a:lnSpc>
                <a:spcPct val="150000"/>
              </a:lnSpc>
            </a:pP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Preprocessor directives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C202A9-6493-40C5-9C4A-14591411F06F}"/>
              </a:ext>
            </a:extLst>
          </p:cNvPr>
          <p:cNvGrpSpPr/>
          <p:nvPr/>
        </p:nvGrpSpPr>
        <p:grpSpPr>
          <a:xfrm>
            <a:off x="-76200" y="4396"/>
            <a:ext cx="12268200" cy="5661203"/>
            <a:chOff x="-76200" y="0"/>
            <a:chExt cx="12268200" cy="56612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95773A-D7D4-4285-B2C9-881E10C65C4E}"/>
                </a:ext>
              </a:extLst>
            </p:cNvPr>
            <p:cNvSpPr/>
            <p:nvPr/>
          </p:nvSpPr>
          <p:spPr>
            <a:xfrm rot="1121481"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</a:t>
              </a:r>
              <a:endParaRPr lang="sv-SE" sz="25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45B1DB82-C448-4622-B72E-519B42639188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Preprocessor directives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E5251CA7-5FB2-4D4F-9691-5BF89AADFC8B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Addin</a:t>
            </a:r>
            <a:r>
              <a:rPr lang="en-US" sz="2600" dirty="0">
                <a:latin typeface="Consolas" panose="020B0609020204030204" pitchFamily="49" charset="0"/>
              </a:rPr>
              <a:t>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Load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Module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Reference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Tool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Shebang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Break directive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Using directive</a:t>
            </a:r>
          </a:p>
          <a:p>
            <a:pPr marL="1177200" lvl="1" algn="l">
              <a:lnSpc>
                <a:spcPct val="150000"/>
              </a:lnSpc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28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</a:t>
            </a:r>
            <a:r>
              <a:rPr lang="en-US" sz="2500" err="1">
                <a:latin typeface="Consolas" panose="020B0609020204030204" pitchFamily="49" charset="0"/>
              </a:rPr>
              <a:t>addin</a:t>
            </a:r>
            <a:r>
              <a:rPr lang="en-US" sz="2500">
                <a:latin typeface="Consolas" panose="020B0609020204030204" pitchFamily="49" charset="0"/>
              </a:rPr>
              <a:t> nuget:?package=</a:t>
            </a:r>
            <a:r>
              <a:rPr lang="en-US" sz="2500" err="1">
                <a:latin typeface="Consolas" panose="020B0609020204030204" pitchFamily="49" charset="0"/>
              </a:rPr>
              <a:t>Cake.Foo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</a:t>
            </a:r>
            <a:r>
              <a:rPr lang="en-US" sz="2500" err="1">
                <a:latin typeface="Consolas" panose="020B0609020204030204" pitchFamily="49" charset="0"/>
              </a:rPr>
              <a:t>addin</a:t>
            </a:r>
            <a:r>
              <a:rPr lang="en-US" sz="2500">
                <a:latin typeface="Consolas" panose="020B0609020204030204" pitchFamily="49" charset="0"/>
              </a:rPr>
              <a:t> nuget:?package=</a:t>
            </a:r>
            <a:r>
              <a:rPr lang="en-US" sz="2500" err="1">
                <a:latin typeface="Consolas" panose="020B0609020204030204" pitchFamily="49" charset="0"/>
              </a:rPr>
              <a:t>Cake.Foo&amp;version</a:t>
            </a:r>
            <a:r>
              <a:rPr lang="en-US" sz="2500">
                <a:latin typeface="Consolas" panose="020B0609020204030204" pitchFamily="49" charset="0"/>
              </a:rPr>
              <a:t>=1.2.3</a:t>
            </a: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</a:t>
            </a:r>
            <a:r>
              <a:rPr lang="en-US" sz="2500" err="1">
                <a:latin typeface="Consolas" panose="020B0609020204030204" pitchFamily="49" charset="0"/>
              </a:rPr>
              <a:t>addin</a:t>
            </a:r>
            <a:r>
              <a:rPr lang="en-US" sz="2500">
                <a:latin typeface="Consolas" panose="020B0609020204030204" pitchFamily="49" charset="0"/>
              </a:rPr>
              <a:t> nuget:?package=</a:t>
            </a:r>
            <a:r>
              <a:rPr lang="en-US" sz="2500" err="1">
                <a:latin typeface="Consolas" panose="020B0609020204030204" pitchFamily="49" charset="0"/>
              </a:rPr>
              <a:t>Cake.Foo&amp;prerelease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</a:t>
            </a:r>
            <a:r>
              <a:rPr lang="en-US" sz="2500" err="1">
                <a:latin typeface="Consolas" panose="020B0609020204030204" pitchFamily="49" charset="0"/>
              </a:rPr>
              <a:t>addin</a:t>
            </a:r>
            <a:r>
              <a:rPr lang="en-US" sz="2500">
                <a:latin typeface="Consolas" panose="020B0609020204030204" pitchFamily="49" charset="0"/>
              </a:rPr>
              <a:t> </a:t>
            </a:r>
            <a:r>
              <a:rPr lang="en-US" sz="2500" err="1">
                <a:latin typeface="Consolas" panose="020B0609020204030204" pitchFamily="49" charset="0"/>
              </a:rPr>
              <a:t>nuget:https</a:t>
            </a:r>
            <a:r>
              <a:rPr lang="en-US" sz="2500">
                <a:latin typeface="Consolas" panose="020B0609020204030204" pitchFamily="49" charset="0"/>
              </a:rPr>
              <a:t>://myget.org/f/Cake/?package=</a:t>
            </a:r>
            <a:r>
              <a:rPr lang="en-US" sz="2500" err="1">
                <a:latin typeface="Consolas" panose="020B0609020204030204" pitchFamily="49" charset="0"/>
              </a:rPr>
              <a:t>Cake.Foo&amp;prerelease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</a:t>
            </a:r>
            <a:r>
              <a:rPr lang="en-US" sz="2500" err="1">
                <a:latin typeface="Consolas" panose="020B0609020204030204" pitchFamily="49" charset="0"/>
              </a:rPr>
              <a:t>addin</a:t>
            </a:r>
            <a:r>
              <a:rPr lang="en-US" sz="2500">
                <a:latin typeface="Consolas" panose="020B0609020204030204" pitchFamily="49" charset="0"/>
              </a:rPr>
              <a:t> nuget:?package=</a:t>
            </a:r>
            <a:r>
              <a:rPr lang="en-US" sz="2500" err="1">
                <a:latin typeface="Consolas" panose="020B0609020204030204" pitchFamily="49" charset="0"/>
              </a:rPr>
              <a:t>Cake.Foo&amp;exclude</a:t>
            </a:r>
            <a:r>
              <a:rPr lang="en-US" sz="2500">
                <a:latin typeface="Consolas" panose="020B0609020204030204" pitchFamily="49" charset="0"/>
              </a:rPr>
              <a:t>=/**/NoFoo.dll</a:t>
            </a: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</a:t>
            </a:r>
            <a:r>
              <a:rPr lang="en-US" sz="2500" err="1">
                <a:latin typeface="Consolas" panose="020B0609020204030204" pitchFamily="49" charset="0"/>
              </a:rPr>
              <a:t>addin</a:t>
            </a:r>
            <a:r>
              <a:rPr lang="en-US" sz="2500">
                <a:latin typeface="Consolas" panose="020B0609020204030204" pitchFamily="49" charset="0"/>
              </a:rPr>
              <a:t> nuget:?package=</a:t>
            </a:r>
            <a:r>
              <a:rPr lang="en-US" sz="2500" err="1">
                <a:latin typeface="Consolas" panose="020B0609020204030204" pitchFamily="49" charset="0"/>
              </a:rPr>
              <a:t>Cake.Foo&amp;include</a:t>
            </a:r>
            <a:r>
              <a:rPr lang="en-US" sz="2500">
                <a:latin typeface="Consolas" panose="020B0609020204030204" pitchFamily="49" charset="0"/>
              </a:rPr>
              <a:t>=/**/Foo.dll</a:t>
            </a:r>
          </a:p>
          <a:p>
            <a:pPr lvl="1" algn="l">
              <a:lnSpc>
                <a:spcPct val="150000"/>
              </a:lnSpc>
            </a:pPr>
            <a:endParaRPr lang="en-US" sz="250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endParaRPr lang="en-US" sz="260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err="1">
                <a:latin typeface="Consolas" panose="020B0609020204030204" pitchFamily="49" charset="0"/>
              </a:rPr>
              <a:t>Addin</a:t>
            </a:r>
            <a:r>
              <a:rPr lang="en-US">
                <a:latin typeface="Consolas" panose="020B0609020204030204" pitchFamily="49" charset="0"/>
              </a:rPr>
              <a:t>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38343F-90C9-4D64-9147-47E5375DA954}"/>
              </a:ext>
            </a:extLst>
          </p:cNvPr>
          <p:cNvGrpSpPr/>
          <p:nvPr/>
        </p:nvGrpSpPr>
        <p:grpSpPr>
          <a:xfrm>
            <a:off x="-76200" y="0"/>
            <a:ext cx="13868156" cy="6721718"/>
            <a:chOff x="-76200" y="0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7A6866-8E15-44D8-AB3A-43CAFA8CD972}"/>
                </a:ext>
              </a:extLst>
            </p:cNvPr>
            <p:cNvSpPr/>
            <p:nvPr/>
          </p:nvSpPr>
          <p:spPr>
            <a:xfrm rot="1121481">
              <a:off x="10308062" y="152536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7FD8D517-DDD1-40D0-A5F7-DAF329E0D45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</a:t>
              </a:r>
              <a:r>
                <a:rPr lang="en-US" sz="2500" dirty="0" err="1">
                  <a:latin typeface="Consolas" panose="020B0609020204030204" pitchFamily="49" charset="0"/>
                </a:rPr>
                <a:t>addin</a:t>
              </a:r>
              <a:r>
                <a:rPr lang="en-US" sz="2500" dirty="0">
                  <a:latin typeface="Consolas" panose="020B0609020204030204" pitchFamily="49" charset="0"/>
                </a:rPr>
                <a:t>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</a:t>
              </a: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</a:t>
              </a:r>
              <a:r>
                <a:rPr lang="en-US" sz="2500" dirty="0" err="1">
                  <a:latin typeface="Consolas" panose="020B0609020204030204" pitchFamily="49" charset="0"/>
                </a:rPr>
                <a:t>addin</a:t>
              </a:r>
              <a:r>
                <a:rPr lang="en-US" sz="2500" dirty="0">
                  <a:latin typeface="Consolas" panose="020B0609020204030204" pitchFamily="49" charset="0"/>
                </a:rPr>
                <a:t>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Cake.Foo&amp;version</a:t>
              </a:r>
              <a:r>
                <a:rPr lang="en-US" sz="2500" dirty="0">
                  <a:latin typeface="Consolas" panose="020B0609020204030204" pitchFamily="49" charset="0"/>
                </a:rPr>
                <a:t>=1.2.3</a:t>
              </a: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</a:t>
              </a:r>
              <a:r>
                <a:rPr lang="en-US" sz="2500" dirty="0" err="1">
                  <a:latin typeface="Consolas" panose="020B0609020204030204" pitchFamily="49" charset="0"/>
                </a:rPr>
                <a:t>addin</a:t>
              </a:r>
              <a:r>
                <a:rPr lang="en-US" sz="2500" dirty="0">
                  <a:latin typeface="Consolas" panose="020B0609020204030204" pitchFamily="49" charset="0"/>
                </a:rPr>
                <a:t>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Cake.Foo&amp;prerelease</a:t>
              </a: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</a:t>
              </a:r>
              <a:r>
                <a:rPr lang="en-US" sz="2500" dirty="0" err="1">
                  <a:latin typeface="Consolas" panose="020B0609020204030204" pitchFamily="49" charset="0"/>
                </a:rPr>
                <a:t>addin</a:t>
              </a:r>
              <a:r>
                <a:rPr lang="en-US" sz="2500" dirty="0">
                  <a:latin typeface="Consolas" panose="020B0609020204030204" pitchFamily="49" charset="0"/>
                </a:rPr>
                <a:t> </a:t>
              </a:r>
              <a:r>
                <a:rPr lang="en-US" sz="2500" dirty="0" err="1">
                  <a:latin typeface="Consolas" panose="020B0609020204030204" pitchFamily="49" charset="0"/>
                </a:rPr>
                <a:t>nuget:https</a:t>
              </a:r>
              <a:r>
                <a:rPr lang="en-US" sz="2500" dirty="0">
                  <a:latin typeface="Consolas" panose="020B0609020204030204" pitchFamily="49" charset="0"/>
                </a:rPr>
                <a:t>://</a:t>
              </a:r>
              <a:r>
                <a:rPr lang="en-US" sz="2500" dirty="0" err="1">
                  <a:latin typeface="Consolas" panose="020B0609020204030204" pitchFamily="49" charset="0"/>
                </a:rPr>
                <a:t>myget.org</a:t>
              </a:r>
              <a:r>
                <a:rPr lang="en-US" sz="2500" dirty="0">
                  <a:latin typeface="Consolas" panose="020B0609020204030204" pitchFamily="49" charset="0"/>
                </a:rPr>
                <a:t>/f/Cake/?package=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Cake.Foo&amp;prerelease</a:t>
              </a: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</a:t>
              </a:r>
              <a:r>
                <a:rPr lang="en-US" sz="2500" dirty="0" err="1">
                  <a:latin typeface="Consolas" panose="020B0609020204030204" pitchFamily="49" charset="0"/>
                </a:rPr>
                <a:t>addin</a:t>
              </a:r>
              <a:r>
                <a:rPr lang="en-US" sz="2500" dirty="0">
                  <a:latin typeface="Consolas" panose="020B0609020204030204" pitchFamily="49" charset="0"/>
                </a:rPr>
                <a:t>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Cake.Foo&amp;exclude</a:t>
              </a:r>
              <a:r>
                <a:rPr lang="en-US" sz="2500" dirty="0">
                  <a:latin typeface="Consolas" panose="020B0609020204030204" pitchFamily="49" charset="0"/>
                </a:rPr>
                <a:t>=/**/</a:t>
              </a:r>
              <a:r>
                <a:rPr lang="en-US" sz="2500" dirty="0" err="1">
                  <a:latin typeface="Consolas" panose="020B0609020204030204" pitchFamily="49" charset="0"/>
                </a:rPr>
                <a:t>NoFoo.dll</a:t>
              </a: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</a:t>
              </a:r>
              <a:r>
                <a:rPr lang="en-US" sz="2500" dirty="0" err="1">
                  <a:latin typeface="Consolas" panose="020B0609020204030204" pitchFamily="49" charset="0"/>
                </a:rPr>
                <a:t>addin</a:t>
              </a:r>
              <a:r>
                <a:rPr lang="en-US" sz="2500" dirty="0">
                  <a:latin typeface="Consolas" panose="020B0609020204030204" pitchFamily="49" charset="0"/>
                </a:rPr>
                <a:t>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Cake.Foo&amp;include</a:t>
              </a:r>
              <a:r>
                <a:rPr lang="en-US" sz="2500" dirty="0">
                  <a:latin typeface="Consolas" panose="020B0609020204030204" pitchFamily="49" charset="0"/>
                </a:rPr>
                <a:t>=/**/</a:t>
              </a:r>
              <a:r>
                <a:rPr lang="en-US" sz="2500" dirty="0" err="1">
                  <a:latin typeface="Consolas" panose="020B0609020204030204" pitchFamily="49" charset="0"/>
                </a:rPr>
                <a:t>Foo.dll</a:t>
              </a: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endParaRPr lang="en-US" sz="2500" dirty="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endParaRPr lang="en-US" sz="2600" dirty="0">
                <a:latin typeface="Consolas" panose="020B0609020204030204" pitchFamily="49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D4B597E-E11C-4B02-BD50-E1AAB9BDB316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err="1">
                  <a:latin typeface="Consolas" panose="020B0609020204030204" pitchFamily="49" charset="0"/>
                </a:rPr>
                <a:t>Addin</a:t>
              </a:r>
              <a:r>
                <a:rPr lang="en-US">
                  <a:latin typeface="Consolas" panose="020B0609020204030204" pitchFamily="49" charset="0"/>
                </a:rPr>
                <a:t>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055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#l scripts/</a:t>
            </a:r>
            <a:r>
              <a:rPr lang="en-US" sz="2500" err="1">
                <a:latin typeface="Consolas" panose="020B0609020204030204" pitchFamily="49" charset="0"/>
              </a:rPr>
              <a:t>utilities.cake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#load scripts/</a:t>
            </a:r>
            <a:r>
              <a:rPr lang="en-US" sz="2500" err="1">
                <a:latin typeface="Consolas" panose="020B0609020204030204" pitchFamily="49" charset="0"/>
              </a:rPr>
              <a:t>utilities.cake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#l nuget:?package=</a:t>
            </a:r>
            <a:r>
              <a:rPr lang="en-US" sz="2500" err="1">
                <a:latin typeface="Consolas" panose="020B0609020204030204" pitchFamily="49" charset="0"/>
              </a:rPr>
              <a:t>utilities.cake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#load nuget:?package=</a:t>
            </a:r>
            <a:r>
              <a:rPr lang="en-US" sz="2500" err="1">
                <a:latin typeface="Consolas" panose="020B0609020204030204" pitchFamily="49" charset="0"/>
              </a:rPr>
              <a:t>My.Cake.Scripts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#load nuget:?package=</a:t>
            </a:r>
            <a:r>
              <a:rPr lang="en-US" err="1">
                <a:latin typeface="Consolas" panose="020B0609020204030204" pitchFamily="49" charset="0"/>
              </a:rPr>
              <a:t>My.Cake.Scripts&amp;exclude</a:t>
            </a:r>
            <a:r>
              <a:rPr lang="en-US">
                <a:latin typeface="Consolas" panose="020B0609020204030204" pitchFamily="49" charset="0"/>
              </a:rPr>
              <a:t>=/**/</a:t>
            </a:r>
            <a:r>
              <a:rPr lang="en-US" err="1">
                <a:latin typeface="Consolas" panose="020B0609020204030204" pitchFamily="49" charset="0"/>
              </a:rPr>
              <a:t>NoFoo.cake</a:t>
            </a:r>
            <a:endParaRPr lang="en-US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#load nuget:?package=</a:t>
            </a:r>
            <a:r>
              <a:rPr lang="en-US" err="1">
                <a:latin typeface="Consolas" panose="020B0609020204030204" pitchFamily="49" charset="0"/>
              </a:rPr>
              <a:t>My.Cake.Scripts&amp;include</a:t>
            </a:r>
            <a:r>
              <a:rPr lang="en-US">
                <a:latin typeface="Consolas" panose="020B0609020204030204" pitchFamily="49" charset="0"/>
              </a:rPr>
              <a:t>=/**/</a:t>
            </a:r>
            <a:r>
              <a:rPr lang="en-US" err="1">
                <a:latin typeface="Consolas" panose="020B0609020204030204" pitchFamily="49" charset="0"/>
              </a:rPr>
              <a:t>Foo.cake</a:t>
            </a:r>
            <a:endParaRPr lang="en-US" sz="26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endParaRPr lang="en-US" sz="250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Load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5E282E-9E10-4BCD-9285-55C1139A01B1}"/>
              </a:ext>
            </a:extLst>
          </p:cNvPr>
          <p:cNvGrpSpPr/>
          <p:nvPr/>
        </p:nvGrpSpPr>
        <p:grpSpPr>
          <a:xfrm>
            <a:off x="-76200" y="0"/>
            <a:ext cx="13868156" cy="6721718"/>
            <a:chOff x="-76200" y="0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23FD3-47D4-42B7-BF71-71980FAB18B8}"/>
                </a:ext>
              </a:extLst>
            </p:cNvPr>
            <p:cNvSpPr/>
            <p:nvPr/>
          </p:nvSpPr>
          <p:spPr>
            <a:xfrm rot="1121481">
              <a:off x="10308062" y="152536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EB117C06-4DC4-419A-8040-A78D1758DBA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#l scripts/</a:t>
              </a:r>
              <a:r>
                <a:rPr lang="en-US" sz="2500" err="1">
                  <a:latin typeface="Consolas" panose="020B0609020204030204" pitchFamily="49" charset="0"/>
                </a:rPr>
                <a:t>utilities.cake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#load scripts/</a:t>
              </a:r>
              <a:r>
                <a:rPr lang="en-US" sz="2500" err="1">
                  <a:latin typeface="Consolas" panose="020B0609020204030204" pitchFamily="49" charset="0"/>
                </a:rPr>
                <a:t>utilities.cake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#l nuget:?package=</a:t>
              </a:r>
              <a:r>
                <a:rPr lang="en-US" sz="2500" err="1">
                  <a:latin typeface="Consolas" panose="020B0609020204030204" pitchFamily="49" charset="0"/>
                </a:rPr>
                <a:t>utilities.cake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#load nuget:?package=</a:t>
              </a:r>
              <a:r>
                <a:rPr lang="en-US" sz="2500" err="1">
                  <a:latin typeface="Consolas" panose="020B0609020204030204" pitchFamily="49" charset="0"/>
                </a:rPr>
                <a:t>My.Cake.Scripts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#load nuget:?package=</a:t>
              </a:r>
              <a:r>
                <a:rPr lang="en-US" err="1">
                  <a:latin typeface="Consolas" panose="020B0609020204030204" pitchFamily="49" charset="0"/>
                </a:rPr>
                <a:t>My.Cake.Scripts&amp;exclude</a:t>
              </a:r>
              <a:r>
                <a:rPr lang="en-US">
                  <a:latin typeface="Consolas" panose="020B0609020204030204" pitchFamily="49" charset="0"/>
                </a:rPr>
                <a:t>=/**/</a:t>
              </a:r>
              <a:r>
                <a:rPr lang="en-US" err="1">
                  <a:latin typeface="Consolas" panose="020B0609020204030204" pitchFamily="49" charset="0"/>
                </a:rPr>
                <a:t>NoFoo.cake</a:t>
              </a:r>
              <a:endParaRPr lang="en-US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#load nuget:?package=</a:t>
              </a:r>
              <a:r>
                <a:rPr lang="en-US" err="1">
                  <a:latin typeface="Consolas" panose="020B0609020204030204" pitchFamily="49" charset="0"/>
                </a:rPr>
                <a:t>My.Cake.Scripts&amp;include</a:t>
              </a:r>
              <a:r>
                <a:rPr lang="en-US">
                  <a:latin typeface="Consolas" panose="020B0609020204030204" pitchFamily="49" charset="0"/>
                </a:rPr>
                <a:t>=/**/</a:t>
              </a:r>
              <a:r>
                <a:rPr lang="en-US" err="1">
                  <a:latin typeface="Consolas" panose="020B0609020204030204" pitchFamily="49" charset="0"/>
                </a:rPr>
                <a:t>Foo.cake</a:t>
              </a:r>
              <a:endParaRPr lang="en-US" sz="26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endParaRPr lang="en-US" sz="2500">
                <a:latin typeface="Consolas" panose="020B0609020204030204" pitchFamily="49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5F60FDE-829D-41D9-A2FD-AA4869277F9C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Load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297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 dirty="0">
                <a:latin typeface="Consolas" panose="020B0609020204030204" pitchFamily="49" charset="0"/>
              </a:rPr>
              <a:t>#module </a:t>
            </a:r>
            <a:r>
              <a:rPr lang="en-US" sz="2500" dirty="0" err="1">
                <a:latin typeface="Consolas" panose="020B0609020204030204" pitchFamily="49" charset="0"/>
              </a:rPr>
              <a:t>nuget</a:t>
            </a:r>
            <a:r>
              <a:rPr lang="en-US" sz="2500" dirty="0">
                <a:latin typeface="Consolas" panose="020B0609020204030204" pitchFamily="49" charset="0"/>
              </a:rPr>
              <a:t>:?package=</a:t>
            </a:r>
            <a:r>
              <a:rPr lang="en-US" sz="2500" dirty="0" err="1">
                <a:latin typeface="Consolas" panose="020B0609020204030204" pitchFamily="49" charset="0"/>
              </a:rPr>
              <a:t>Cake.Foo.Module</a:t>
            </a:r>
            <a:endParaRPr lang="en-US" sz="2500" dirty="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 dirty="0">
                <a:latin typeface="Consolas" panose="020B0609020204030204" pitchFamily="49" charset="0"/>
              </a:rPr>
              <a:t>#module </a:t>
            </a:r>
            <a:r>
              <a:rPr lang="en-US" sz="2500" dirty="0" err="1">
                <a:latin typeface="Consolas" panose="020B0609020204030204" pitchFamily="49" charset="0"/>
              </a:rPr>
              <a:t>nuget</a:t>
            </a:r>
            <a:r>
              <a:rPr lang="en-US" sz="2500" dirty="0">
                <a:latin typeface="Consolas" panose="020B0609020204030204" pitchFamily="49" charset="0"/>
              </a:rPr>
              <a:t>:?package=</a:t>
            </a:r>
            <a:r>
              <a:rPr lang="en-US" sz="2500" dirty="0" err="1">
                <a:latin typeface="Consolas" panose="020B0609020204030204" pitchFamily="49" charset="0"/>
              </a:rPr>
              <a:t>Cake.Foo.Module&amp;version</a:t>
            </a:r>
            <a:r>
              <a:rPr lang="en-US" sz="2500" dirty="0">
                <a:latin typeface="Consolas" panose="020B0609020204030204" pitchFamily="49" charset="0"/>
              </a:rPr>
              <a:t>=1.2.3</a:t>
            </a:r>
          </a:p>
          <a:p>
            <a:pPr lvl="1" algn="l">
              <a:lnSpc>
                <a:spcPct val="150000"/>
              </a:lnSpc>
            </a:pP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sv-SE" sz="25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sv-S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cake.exe</a:t>
            </a:r>
            <a:r>
              <a:rPr lang="sv-SE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build.cake</a:t>
            </a:r>
            <a:r>
              <a:rPr lang="sv-SE" sz="25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sv-SE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Module directive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198892-8C45-DC47-8707-84D24A09DE17}"/>
              </a:ext>
            </a:extLst>
          </p:cNvPr>
          <p:cNvGrpSpPr/>
          <p:nvPr/>
        </p:nvGrpSpPr>
        <p:grpSpPr>
          <a:xfrm>
            <a:off x="-76200" y="4396"/>
            <a:ext cx="13868156" cy="6721718"/>
            <a:chOff x="76200" y="156796"/>
            <a:chExt cx="13868156" cy="67217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3454CE-146E-3743-B7B9-188873B4671B}"/>
                </a:ext>
              </a:extLst>
            </p:cNvPr>
            <p:cNvSpPr/>
            <p:nvPr/>
          </p:nvSpPr>
          <p:spPr>
            <a:xfrm rot="1121481">
              <a:off x="10460462" y="309332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242496F9-09C7-A847-BAB2-50EBA8680F52}"/>
                </a:ext>
              </a:extLst>
            </p:cNvPr>
            <p:cNvSpPr txBox="1">
              <a:spLocks/>
            </p:cNvSpPr>
            <p:nvPr/>
          </p:nvSpPr>
          <p:spPr>
            <a:xfrm>
              <a:off x="152400" y="1524001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#module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Cake.Foo.Module</a:t>
              </a: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#module </a:t>
              </a:r>
              <a:r>
                <a:rPr lang="en-US" sz="2500" dirty="0" err="1">
                  <a:latin typeface="Consolas" panose="020B0609020204030204" pitchFamily="49" charset="0"/>
                </a:rPr>
                <a:t>nuget</a:t>
              </a:r>
              <a:r>
                <a:rPr lang="en-US" sz="2500" dirty="0">
                  <a:latin typeface="Consolas" panose="020B0609020204030204" pitchFamily="49" charset="0"/>
                </a:rPr>
                <a:t>:?package=</a:t>
              </a:r>
              <a:r>
                <a:rPr lang="en-US" sz="2500" dirty="0" err="1">
                  <a:latin typeface="Consolas" panose="020B0609020204030204" pitchFamily="49" charset="0"/>
                </a:rPr>
                <a:t>Cake.Foo.Module&amp;version</a:t>
              </a:r>
              <a:r>
                <a:rPr lang="en-US" sz="2500" dirty="0">
                  <a:latin typeface="Consolas" panose="020B0609020204030204" pitchFamily="49" charset="0"/>
                </a:rPr>
                <a:t>=1.2.3</a:t>
              </a:r>
            </a:p>
            <a:p>
              <a:pPr lvl="1" algn="l">
                <a:lnSpc>
                  <a:spcPct val="150000"/>
                </a:lnSpc>
              </a:pPr>
              <a:endParaRPr lang="en-US" sz="25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sv-SE" sz="2500" dirty="0">
                  <a:latin typeface="Consolas" panose="020B0609020204030204" pitchFamily="49" charset="0"/>
                  <a:cs typeface="Consolas" panose="020B0609020204030204" pitchFamily="49" charset="0"/>
                </a:rPr>
                <a:t>./</a:t>
              </a:r>
              <a:r>
                <a:rPr lang="sv-SE" sz="25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cake.exe</a:t>
              </a:r>
              <a:r>
                <a:rPr lang="sv-SE" sz="25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sv-SE" sz="25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build.cake</a:t>
              </a:r>
              <a:r>
                <a:rPr lang="sv-SE" sz="2500" dirty="0">
                  <a:latin typeface="Consolas" panose="020B0609020204030204" pitchFamily="49" charset="0"/>
                  <a:cs typeface="Consolas" panose="020B0609020204030204" pitchFamily="49" charset="0"/>
                </a:rPr>
                <a:t> --</a:t>
              </a:r>
              <a:r>
                <a:rPr lang="sv-SE" sz="25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bootstrap</a:t>
              </a:r>
              <a:endParaRPr lang="en-US" sz="25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0A434A7-641F-1C49-BF3A-19579C924E60}"/>
                </a:ext>
              </a:extLst>
            </p:cNvPr>
            <p:cNvSpPr txBox="1">
              <a:spLocks/>
            </p:cNvSpPr>
            <p:nvPr/>
          </p:nvSpPr>
          <p:spPr>
            <a:xfrm>
              <a:off x="76200" y="1567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Module directive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20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73A042-28D8-4D78-9AA3-CA0F28BD2B3D}"/>
              </a:ext>
            </a:extLst>
          </p:cNvPr>
          <p:cNvSpPr txBox="1">
            <a:spLocks/>
          </p:cNvSpPr>
          <p:nvPr/>
        </p:nvSpPr>
        <p:spPr>
          <a:xfrm>
            <a:off x="0" y="-184785"/>
            <a:ext cx="8239777" cy="1828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</a:rPr>
              <a:t>Mattias Karlsson</a:t>
            </a:r>
            <a:endParaRPr lang="sv-SE" b="1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84785"/>
            <a:ext cx="12192000" cy="1828801"/>
          </a:xfrm>
        </p:spPr>
        <p:txBody>
          <a:bodyPr/>
          <a:lstStyle/>
          <a:p>
            <a:pPr marL="360000" algn="l">
              <a:lnSpc>
                <a:spcPct val="150000"/>
              </a:lnSpc>
            </a:pPr>
            <a:r>
              <a:rPr lang="en-US" sz="6000" b="1" dirty="0">
                <a:solidFill>
                  <a:schemeClr val="tx1"/>
                </a:solidFill>
                <a:latin typeface="Consolas" panose="020B0609020204030204" pitchFamily="49" charset="0"/>
              </a:rPr>
              <a:t>Mattias Karlsson</a:t>
            </a:r>
            <a:endParaRPr lang="sv-SE" sz="6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1128A-0478-4D0D-8EEA-89E43FC84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9774" y="1644016"/>
            <a:ext cx="3483893" cy="34838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726060"/>
            <a:ext cx="8239777" cy="4777481"/>
          </a:xfrm>
        </p:spPr>
        <p:txBody>
          <a:bodyPr>
            <a:noAutofit/>
          </a:bodyPr>
          <a:lstStyle/>
          <a:p>
            <a:pPr marL="720000" algn="l">
              <a:lnSpc>
                <a:spcPct val="150000"/>
              </a:lnSpc>
            </a:pPr>
            <a:r>
              <a:rPr lang="en-US" sz="2200" dirty="0">
                <a:effectLst/>
                <a:latin typeface="FontAwesome" pitchFamily="2" charset="0"/>
              </a:rPr>
              <a:t> </a:t>
            </a:r>
            <a:r>
              <a:rPr lang="sv-SE" sz="2200" dirty="0">
                <a:latin typeface="Consolas" panose="020B0609020204030204" pitchFamily="49" charset="0"/>
              </a:rPr>
              <a:t>Microsoft </a:t>
            </a:r>
            <a:r>
              <a:rPr lang="sv-SE" sz="2200" dirty="0" err="1">
                <a:latin typeface="Consolas" panose="020B0609020204030204" pitchFamily="49" charset="0"/>
              </a:rPr>
              <a:t>Azure</a:t>
            </a:r>
            <a:r>
              <a:rPr lang="sv-SE" sz="2200">
                <a:latin typeface="Consolas" panose="020B0609020204030204" pitchFamily="49" charset="0"/>
              </a:rPr>
              <a:t> MVP</a:t>
            </a:r>
            <a:endParaRPr lang="en-US" sz="2200">
              <a:effectLst/>
              <a:latin typeface="FontAwesome" pitchFamily="2" charset="0"/>
            </a:endParaRPr>
          </a:p>
          <a:p>
            <a:pPr marL="720000" algn="l">
              <a:lnSpc>
                <a:spcPct val="150000"/>
              </a:lnSpc>
            </a:pPr>
            <a:r>
              <a:rPr lang="en-US" sz="2200">
                <a:latin typeface="FontAwesome" pitchFamily="2" charset="0"/>
              </a:rPr>
              <a:t> </a:t>
            </a:r>
            <a:r>
              <a:rPr lang="sv-SE" sz="2200" err="1">
                <a:latin typeface="Consolas" panose="020B0609020204030204" pitchFamily="49" charset="0"/>
              </a:rPr>
              <a:t>OzCode</a:t>
            </a:r>
            <a:r>
              <a:rPr lang="sv-SE" sz="2200">
                <a:latin typeface="Consolas" panose="020B0609020204030204" pitchFamily="49" charset="0"/>
              </a:rPr>
              <a:t> </a:t>
            </a:r>
            <a:r>
              <a:rPr lang="sv-SE" sz="2200" err="1">
                <a:latin typeface="Consolas" panose="020B0609020204030204" pitchFamily="49" charset="0"/>
              </a:rPr>
              <a:t>Magician</a:t>
            </a:r>
            <a:endParaRPr lang="en-US" sz="2200">
              <a:effectLst/>
              <a:latin typeface="FontAwesome" pitchFamily="2" charset="0"/>
            </a:endParaRPr>
          </a:p>
          <a:p>
            <a:pPr marL="720000" algn="l">
              <a:lnSpc>
                <a:spcPct val="150000"/>
              </a:lnSpc>
            </a:pPr>
            <a:r>
              <a:rPr lang="en-US" sz="2200">
                <a:effectLst/>
                <a:latin typeface="FontAwesome" pitchFamily="2" charset="0"/>
              </a:rPr>
              <a:t></a:t>
            </a:r>
            <a:r>
              <a:rPr lang="en-US" sz="2200">
                <a:effectLst/>
                <a:latin typeface="Consolas" panose="020B0609020204030204" pitchFamily="49" charset="0"/>
              </a:rPr>
              <a:t> Sr. architect, developer &amp; partner at WCOM</a:t>
            </a:r>
          </a:p>
          <a:p>
            <a:pPr marL="720000" algn="l">
              <a:lnSpc>
                <a:spcPct val="150000"/>
              </a:lnSpc>
            </a:pPr>
            <a:r>
              <a:rPr lang="en-US" sz="2200">
                <a:latin typeface="FontAwesome" pitchFamily="2" charset="0"/>
              </a:rPr>
              <a:t></a:t>
            </a:r>
            <a:r>
              <a:rPr lang="en-US" sz="2200">
                <a:latin typeface="Consolas" panose="020B0609020204030204" pitchFamily="49" charset="0"/>
              </a:rPr>
              <a:t> Started coding since late 80's on the C128</a:t>
            </a:r>
          </a:p>
          <a:p>
            <a:pPr marL="720000" algn="l">
              <a:lnSpc>
                <a:spcPct val="150000"/>
              </a:lnSpc>
            </a:pPr>
            <a:r>
              <a:rPr lang="en-US" sz="2200">
                <a:latin typeface="FontAwesome" pitchFamily="2" charset="0"/>
              </a:rPr>
              <a:t></a:t>
            </a:r>
            <a:r>
              <a:rPr lang="en-US" sz="2200">
                <a:latin typeface="Consolas" panose="020B0609020204030204" pitchFamily="49" charset="0"/>
              </a:rPr>
              <a:t> First love was the Amiga 500</a:t>
            </a:r>
            <a:endParaRPr lang="sv-SE" sz="2200">
              <a:effectLst/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r>
              <a:rPr lang="sv-SE" sz="2200">
                <a:effectLst/>
                <a:latin typeface="FontAwesome" pitchFamily="2" charset="0"/>
              </a:rPr>
              <a:t></a:t>
            </a:r>
            <a:r>
              <a:rPr lang="sv-SE" sz="2200">
                <a:effectLst/>
                <a:latin typeface="Consolas" panose="020B0609020204030204" pitchFamily="49" charset="0"/>
              </a:rPr>
              <a:t> Husband </a:t>
            </a:r>
            <a:r>
              <a:rPr lang="sv-SE" sz="2200" err="1">
                <a:effectLst/>
                <a:latin typeface="Consolas" panose="020B0609020204030204" pitchFamily="49" charset="0"/>
              </a:rPr>
              <a:t>of</a:t>
            </a:r>
            <a:r>
              <a:rPr lang="sv-SE" sz="2200">
                <a:effectLst/>
                <a:latin typeface="Consolas" panose="020B0609020204030204" pitchFamily="49" charset="0"/>
              </a:rPr>
              <a:t> 1 &amp; </a:t>
            </a:r>
            <a:r>
              <a:rPr lang="sv-SE" sz="2200" err="1">
                <a:effectLst/>
                <a:latin typeface="Consolas" panose="020B0609020204030204" pitchFamily="49" charset="0"/>
              </a:rPr>
              <a:t>father</a:t>
            </a:r>
            <a:r>
              <a:rPr lang="sv-SE" sz="2200">
                <a:effectLst/>
                <a:latin typeface="Consolas" panose="020B0609020204030204" pitchFamily="49" charset="0"/>
              </a:rPr>
              <a:t> </a:t>
            </a:r>
            <a:r>
              <a:rPr lang="sv-SE" sz="2200" err="1">
                <a:effectLst/>
                <a:latin typeface="Consolas" panose="020B0609020204030204" pitchFamily="49" charset="0"/>
              </a:rPr>
              <a:t>of</a:t>
            </a:r>
            <a:r>
              <a:rPr lang="sv-SE" sz="2200">
                <a:effectLst/>
                <a:latin typeface="Consolas" panose="020B0609020204030204" pitchFamily="49" charset="0"/>
              </a:rPr>
              <a:t> </a:t>
            </a:r>
            <a:r>
              <a:rPr lang="sv-SE" sz="2200">
                <a:latin typeface="Consolas" panose="020B0609020204030204" pitchFamily="49" charset="0"/>
              </a:rPr>
              <a:t>2</a:t>
            </a:r>
          </a:p>
          <a:p>
            <a:pPr marL="720000" algn="l">
              <a:lnSpc>
                <a:spcPct val="150000"/>
              </a:lnSpc>
            </a:pPr>
            <a:r>
              <a:rPr lang="sv-SE" sz="2200">
                <a:latin typeface="FontAwesome" pitchFamily="2" charset="0"/>
              </a:rPr>
              <a:t></a:t>
            </a:r>
            <a:r>
              <a:rPr lang="sv-SE" sz="2200">
                <a:latin typeface="Consolas" panose="020B0609020204030204" pitchFamily="49" charset="0"/>
              </a:rPr>
              <a:t> </a:t>
            </a:r>
            <a:r>
              <a:rPr lang="sv-SE" sz="2200" err="1">
                <a:latin typeface="Consolas" panose="020B0609020204030204" pitchFamily="49" charset="0"/>
              </a:rPr>
              <a:t>Maintainer</a:t>
            </a:r>
            <a:r>
              <a:rPr lang="sv-SE" sz="2200">
                <a:latin typeface="Consolas" panose="020B0609020204030204" pitchFamily="49" charset="0"/>
              </a:rPr>
              <a:t> &amp; </a:t>
            </a:r>
            <a:r>
              <a:rPr lang="sv-SE" sz="2200" err="1">
                <a:latin typeface="Consolas" panose="020B0609020204030204" pitchFamily="49" charset="0"/>
              </a:rPr>
              <a:t>Contributor</a:t>
            </a:r>
            <a:r>
              <a:rPr lang="sv-SE" sz="2200">
                <a:latin typeface="Consolas" panose="020B0609020204030204" pitchFamily="49" charset="0"/>
              </a:rPr>
              <a:t> </a:t>
            </a:r>
            <a:r>
              <a:rPr lang="sv-SE" sz="2200" err="1">
                <a:latin typeface="Consolas" panose="020B0609020204030204" pitchFamily="49" charset="0"/>
              </a:rPr>
              <a:t>Cake</a:t>
            </a:r>
            <a:endParaRPr lang="sv-SE" sz="220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C09ABB-F29B-4FD7-922F-F1AA1253CF7B}"/>
              </a:ext>
            </a:extLst>
          </p:cNvPr>
          <p:cNvSpPr txBox="1">
            <a:spLocks/>
          </p:cNvSpPr>
          <p:nvPr/>
        </p:nvSpPr>
        <p:spPr>
          <a:xfrm>
            <a:off x="-3" y="1726059"/>
            <a:ext cx="8239777" cy="477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FontAwesome" pitchFamily="2" charset="0"/>
              </a:rPr>
              <a:t> </a:t>
            </a:r>
            <a:r>
              <a:rPr lang="sv-SE" sz="2200" dirty="0">
                <a:latin typeface="Consolas" panose="020B0609020204030204" pitchFamily="49" charset="0"/>
              </a:rPr>
              <a:t>Microsoft </a:t>
            </a:r>
            <a:r>
              <a:rPr lang="sv-SE" sz="2200" dirty="0" err="1">
                <a:latin typeface="Consolas" panose="020B0609020204030204" pitchFamily="49" charset="0"/>
              </a:rPr>
              <a:t>Azure</a:t>
            </a:r>
            <a:r>
              <a:rPr lang="sv-SE" sz="2200" dirty="0">
                <a:latin typeface="Consolas" panose="020B0609020204030204" pitchFamily="49" charset="0"/>
              </a:rPr>
              <a:t> MVP</a:t>
            </a:r>
            <a:endParaRPr lang="en-US" sz="2200" dirty="0">
              <a:latin typeface="FontAwesome" pitchFamily="2" charset="0"/>
            </a:endParaRP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FontAwesome" pitchFamily="2" charset="0"/>
              </a:rPr>
              <a:t> </a:t>
            </a:r>
            <a:r>
              <a:rPr lang="sv-SE" sz="2200" dirty="0" err="1">
                <a:latin typeface="Consolas" panose="020B0609020204030204" pitchFamily="49" charset="0"/>
              </a:rPr>
              <a:t>OzCode</a:t>
            </a:r>
            <a:r>
              <a:rPr lang="sv-SE" sz="2200" dirty="0">
                <a:latin typeface="Consolas" panose="020B0609020204030204" pitchFamily="49" charset="0"/>
              </a:rPr>
              <a:t> </a:t>
            </a:r>
            <a:r>
              <a:rPr lang="sv-SE" sz="2200" dirty="0" err="1">
                <a:latin typeface="Consolas" panose="020B0609020204030204" pitchFamily="49" charset="0"/>
              </a:rPr>
              <a:t>Magician</a:t>
            </a:r>
            <a:endParaRPr lang="en-US" sz="2200" dirty="0">
              <a:latin typeface="FontAwesome" pitchFamily="2" charset="0"/>
            </a:endParaRP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FontAwesome" pitchFamily="2" charset="0"/>
              </a:rPr>
              <a:t></a:t>
            </a:r>
            <a:r>
              <a:rPr lang="en-US" sz="2200" dirty="0">
                <a:latin typeface="Consolas" panose="020B0609020204030204" pitchFamily="49" charset="0"/>
              </a:rPr>
              <a:t> Sr. architect, developer &amp; partner at WCOM AB</a:t>
            </a: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FontAwesome" pitchFamily="2" charset="0"/>
              </a:rPr>
              <a:t></a:t>
            </a:r>
            <a:r>
              <a:rPr lang="en-US" sz="2200" dirty="0">
                <a:latin typeface="Consolas" panose="020B0609020204030204" pitchFamily="49" charset="0"/>
              </a:rPr>
              <a:t> Started coding since late 80's on the C128</a:t>
            </a: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FontAwesome" pitchFamily="2" charset="0"/>
              </a:rPr>
              <a:t></a:t>
            </a:r>
            <a:r>
              <a:rPr lang="en-US" sz="2200" dirty="0">
                <a:latin typeface="Consolas" panose="020B0609020204030204" pitchFamily="49" charset="0"/>
              </a:rPr>
              <a:t> First love was the Amiga 500</a:t>
            </a:r>
            <a:endParaRPr lang="sv-SE" sz="2200" dirty="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r>
              <a:rPr lang="sv-SE" sz="2200" dirty="0">
                <a:latin typeface="FontAwesome" pitchFamily="2" charset="0"/>
              </a:rPr>
              <a:t></a:t>
            </a:r>
            <a:r>
              <a:rPr lang="sv-SE" sz="2200" dirty="0">
                <a:latin typeface="Consolas" panose="020B0609020204030204" pitchFamily="49" charset="0"/>
              </a:rPr>
              <a:t> Husband </a:t>
            </a:r>
            <a:r>
              <a:rPr lang="sv-SE" sz="2200" dirty="0" err="1">
                <a:latin typeface="Consolas" panose="020B0609020204030204" pitchFamily="49" charset="0"/>
              </a:rPr>
              <a:t>of</a:t>
            </a:r>
            <a:r>
              <a:rPr lang="sv-SE" sz="2200" dirty="0">
                <a:latin typeface="Consolas" panose="020B0609020204030204" pitchFamily="49" charset="0"/>
              </a:rPr>
              <a:t> 1 &amp; </a:t>
            </a:r>
            <a:r>
              <a:rPr lang="sv-SE" sz="2200" dirty="0" err="1">
                <a:latin typeface="Consolas" panose="020B0609020204030204" pitchFamily="49" charset="0"/>
              </a:rPr>
              <a:t>father</a:t>
            </a:r>
            <a:r>
              <a:rPr lang="sv-SE" sz="2200" dirty="0">
                <a:latin typeface="Consolas" panose="020B0609020204030204" pitchFamily="49" charset="0"/>
              </a:rPr>
              <a:t> </a:t>
            </a:r>
            <a:r>
              <a:rPr lang="sv-SE" sz="2200" dirty="0" err="1">
                <a:latin typeface="Consolas" panose="020B0609020204030204" pitchFamily="49" charset="0"/>
              </a:rPr>
              <a:t>of</a:t>
            </a:r>
            <a:r>
              <a:rPr lang="sv-SE" sz="2200" dirty="0">
                <a:latin typeface="Consolas" panose="020B0609020204030204" pitchFamily="49" charset="0"/>
              </a:rPr>
              <a:t> 2</a:t>
            </a:r>
          </a:p>
          <a:p>
            <a:pPr marL="720000" algn="l">
              <a:lnSpc>
                <a:spcPct val="150000"/>
              </a:lnSpc>
            </a:pPr>
            <a:r>
              <a:rPr lang="sv-SE" sz="2200" dirty="0">
                <a:latin typeface="FontAwesome" pitchFamily="2" charset="0"/>
              </a:rPr>
              <a:t></a:t>
            </a:r>
            <a:r>
              <a:rPr lang="sv-SE" sz="2200" dirty="0">
                <a:latin typeface="Consolas" panose="020B0609020204030204" pitchFamily="49" charset="0"/>
              </a:rPr>
              <a:t> </a:t>
            </a:r>
            <a:r>
              <a:rPr lang="sv-SE" sz="2200" dirty="0" err="1">
                <a:latin typeface="Consolas" panose="020B0609020204030204" pitchFamily="49" charset="0"/>
              </a:rPr>
              <a:t>Maintainer</a:t>
            </a:r>
            <a:r>
              <a:rPr lang="sv-SE" sz="2200" dirty="0">
                <a:latin typeface="Consolas" panose="020B0609020204030204" pitchFamily="49" charset="0"/>
              </a:rPr>
              <a:t> &amp; </a:t>
            </a:r>
            <a:r>
              <a:rPr lang="sv-SE" sz="2200" dirty="0" err="1">
                <a:latin typeface="Consolas" panose="020B0609020204030204" pitchFamily="49" charset="0"/>
              </a:rPr>
              <a:t>Contributor</a:t>
            </a:r>
            <a:r>
              <a:rPr lang="sv-SE" sz="2200" dirty="0">
                <a:latin typeface="Consolas" panose="020B0609020204030204" pitchFamily="49" charset="0"/>
              </a:rPr>
              <a:t> </a:t>
            </a:r>
            <a:r>
              <a:rPr lang="sv-SE" sz="2200" dirty="0" err="1">
                <a:latin typeface="Consolas" panose="020B0609020204030204" pitchFamily="49" charset="0"/>
              </a:rPr>
              <a:t>Cake</a:t>
            </a:r>
            <a:endParaRPr lang="sv-SE" sz="2200" dirty="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 dirty="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8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 build="p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#r "bin/myassembly.dll"</a:t>
            </a: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#reference "bin/myassembly.dll"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Reference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125C4-0136-493F-8F63-6A9749D81860}"/>
              </a:ext>
            </a:extLst>
          </p:cNvPr>
          <p:cNvGrpSpPr/>
          <p:nvPr/>
        </p:nvGrpSpPr>
        <p:grpSpPr>
          <a:xfrm>
            <a:off x="-76200" y="4396"/>
            <a:ext cx="13868156" cy="6721718"/>
            <a:chOff x="-76200" y="4396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5F1CC5-E1B2-4207-8532-C258836F4DAB}"/>
                </a:ext>
              </a:extLst>
            </p:cNvPr>
            <p:cNvSpPr/>
            <p:nvPr/>
          </p:nvSpPr>
          <p:spPr>
            <a:xfrm rot="1121481">
              <a:off x="10308062" y="156932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6926FD19-A3C7-4D19-BAA1-09BD7CA86587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#r "bin/myassembly.dll"</a:t>
              </a: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#reference "bin/myassembly.dll"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0CFD926-03DB-4B19-B14A-342F6E4C696B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Reference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#tool nuget:?package=</a:t>
            </a:r>
            <a:r>
              <a:rPr lang="en-US" sz="2500" err="1">
                <a:latin typeface="Consolas" panose="020B0609020204030204" pitchFamily="49" charset="0"/>
              </a:rPr>
              <a:t>Cake.Foo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#tool nuget:?package=</a:t>
            </a:r>
            <a:r>
              <a:rPr lang="en-US" sz="2500" err="1">
                <a:latin typeface="Consolas" panose="020B0609020204030204" pitchFamily="49" charset="0"/>
              </a:rPr>
              <a:t>Cake.Foo&amp;version</a:t>
            </a:r>
            <a:r>
              <a:rPr lang="en-US" sz="2500">
                <a:latin typeface="Consolas" panose="020B0609020204030204" pitchFamily="49" charset="0"/>
              </a:rPr>
              <a:t>=1.2.3</a:t>
            </a: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#tool nuget:?package=</a:t>
            </a:r>
            <a:r>
              <a:rPr lang="en-US" sz="2500" err="1">
                <a:latin typeface="Consolas" panose="020B0609020204030204" pitchFamily="49" charset="0"/>
              </a:rPr>
              <a:t>Cake.Foo&amp;prerelease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#tool </a:t>
            </a:r>
            <a:r>
              <a:rPr lang="en-US" sz="2500" err="1">
                <a:latin typeface="Consolas" panose="020B0609020204030204" pitchFamily="49" charset="0"/>
              </a:rPr>
              <a:t>nuget:https</a:t>
            </a:r>
            <a:r>
              <a:rPr lang="en-US" sz="2500">
                <a:latin typeface="Consolas" panose="020B0609020204030204" pitchFamily="49" charset="0"/>
              </a:rPr>
              <a:t>://myget.org/f/Cake/?package=</a:t>
            </a:r>
            <a:r>
              <a:rPr lang="en-US" sz="2500" err="1">
                <a:latin typeface="Consolas" panose="020B0609020204030204" pitchFamily="49" charset="0"/>
              </a:rPr>
              <a:t>Cake.Foo&amp;prerelease</a:t>
            </a:r>
            <a:endParaRPr lang="en-US" sz="40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#tool nuget:?package=</a:t>
            </a:r>
            <a:r>
              <a:rPr lang="en-US" sz="2400" err="1">
                <a:latin typeface="Consolas" panose="020B0609020204030204" pitchFamily="49" charset="0"/>
              </a:rPr>
              <a:t>Cake.Foo&amp;exclude</a:t>
            </a:r>
            <a:r>
              <a:rPr lang="en-US" sz="2400">
                <a:latin typeface="Consolas" panose="020B0609020204030204" pitchFamily="49" charset="0"/>
              </a:rPr>
              <a:t>=/**/NoFoo.exe</a:t>
            </a:r>
          </a:p>
          <a:p>
            <a:pPr lvl="1" algn="l"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#tool nuget:?package=</a:t>
            </a:r>
            <a:r>
              <a:rPr lang="en-US" sz="2400" err="1">
                <a:latin typeface="Consolas" panose="020B0609020204030204" pitchFamily="49" charset="0"/>
              </a:rPr>
              <a:t>Cake.Foo&amp;include</a:t>
            </a:r>
            <a:r>
              <a:rPr lang="en-US" sz="2400">
                <a:latin typeface="Consolas" panose="020B0609020204030204" pitchFamily="49" charset="0"/>
              </a:rPr>
              <a:t>=/**/Foo.exe</a:t>
            </a:r>
            <a:endParaRPr lang="en-US" sz="40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endParaRPr lang="en-US" sz="250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Tool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6E8EE3-84BA-43A3-9032-199D9A7EADAA}"/>
              </a:ext>
            </a:extLst>
          </p:cNvPr>
          <p:cNvGrpSpPr/>
          <p:nvPr/>
        </p:nvGrpSpPr>
        <p:grpSpPr>
          <a:xfrm>
            <a:off x="-76200" y="4396"/>
            <a:ext cx="13868156" cy="6721718"/>
            <a:chOff x="-76200" y="4396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50CAC1-7F6C-48D8-AF2D-8D3F71C7415E}"/>
                </a:ext>
              </a:extLst>
            </p:cNvPr>
            <p:cNvSpPr/>
            <p:nvPr/>
          </p:nvSpPr>
          <p:spPr>
            <a:xfrm rot="1121481">
              <a:off x="10308062" y="156932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752D6F9C-FF6B-4609-ACCA-7A29BA4B9FE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#tool nuget:?package=</a:t>
              </a:r>
              <a:r>
                <a:rPr lang="en-US" sz="2500" err="1">
                  <a:latin typeface="Consolas" panose="020B0609020204030204" pitchFamily="49" charset="0"/>
                </a:rPr>
                <a:t>Cake.Foo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#tool nuget:?package=</a:t>
              </a:r>
              <a:r>
                <a:rPr lang="en-US" sz="2500" err="1">
                  <a:latin typeface="Consolas" panose="020B0609020204030204" pitchFamily="49" charset="0"/>
                </a:rPr>
                <a:t>Cake.Foo&amp;version</a:t>
              </a:r>
              <a:r>
                <a:rPr lang="en-US" sz="2500">
                  <a:latin typeface="Consolas" panose="020B0609020204030204" pitchFamily="49" charset="0"/>
                </a:rPr>
                <a:t>=1.2.3</a:t>
              </a: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#tool nuget:?package=</a:t>
              </a:r>
              <a:r>
                <a:rPr lang="en-US" sz="2500" err="1">
                  <a:latin typeface="Consolas" panose="020B0609020204030204" pitchFamily="49" charset="0"/>
                </a:rPr>
                <a:t>Cake.Foo&amp;prerelease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#tool </a:t>
              </a:r>
              <a:r>
                <a:rPr lang="en-US" sz="2500" err="1">
                  <a:latin typeface="Consolas" panose="020B0609020204030204" pitchFamily="49" charset="0"/>
                </a:rPr>
                <a:t>nuget:https</a:t>
              </a:r>
              <a:r>
                <a:rPr lang="en-US" sz="2500">
                  <a:latin typeface="Consolas" panose="020B0609020204030204" pitchFamily="49" charset="0"/>
                </a:rPr>
                <a:t>://myget.org/f/Cake/?package=</a:t>
              </a:r>
              <a:r>
                <a:rPr lang="en-US" sz="2500" err="1">
                  <a:latin typeface="Consolas" panose="020B0609020204030204" pitchFamily="49" charset="0"/>
                </a:rPr>
                <a:t>Cake.Foo&amp;prerelease</a:t>
              </a:r>
              <a:endParaRPr lang="en-US" sz="40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400">
                  <a:latin typeface="Consolas" panose="020B0609020204030204" pitchFamily="49" charset="0"/>
                </a:rPr>
                <a:t>#tool nuget:?package=</a:t>
              </a:r>
              <a:r>
                <a:rPr lang="en-US" sz="2400" err="1">
                  <a:latin typeface="Consolas" panose="020B0609020204030204" pitchFamily="49" charset="0"/>
                </a:rPr>
                <a:t>Cake.Foo&amp;exclude</a:t>
              </a:r>
              <a:r>
                <a:rPr lang="en-US" sz="2400">
                  <a:latin typeface="Consolas" panose="020B0609020204030204" pitchFamily="49" charset="0"/>
                </a:rPr>
                <a:t>=/**/NoFoo.exe</a:t>
              </a:r>
            </a:p>
            <a:p>
              <a:pPr lvl="1" algn="l">
                <a:lnSpc>
                  <a:spcPct val="150000"/>
                </a:lnSpc>
              </a:pPr>
              <a:r>
                <a:rPr lang="en-US" sz="2400">
                  <a:latin typeface="Consolas" panose="020B0609020204030204" pitchFamily="49" charset="0"/>
                </a:rPr>
                <a:t>#tool nuget:?package=</a:t>
              </a:r>
              <a:r>
                <a:rPr lang="en-US" sz="2400" err="1">
                  <a:latin typeface="Consolas" panose="020B0609020204030204" pitchFamily="49" charset="0"/>
                </a:rPr>
                <a:t>Cake.Foo&amp;include</a:t>
              </a:r>
              <a:r>
                <a:rPr lang="en-US" sz="2400">
                  <a:latin typeface="Consolas" panose="020B0609020204030204" pitchFamily="49" charset="0"/>
                </a:rPr>
                <a:t>=/**/Foo.exe</a:t>
              </a:r>
              <a:endParaRPr lang="en-US" sz="40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endParaRPr lang="en-US" sz="2500">
                <a:latin typeface="Consolas" panose="020B0609020204030204" pitchFamily="49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FBEEBAC-5B4E-4F0E-8B39-CEE7A6ACB1A9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Tool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78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#!path/to/launch/cake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Shebang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FC5EC-B40B-4B67-8F2C-8BF2DC6F31B1}"/>
              </a:ext>
            </a:extLst>
          </p:cNvPr>
          <p:cNvGrpSpPr/>
          <p:nvPr/>
        </p:nvGrpSpPr>
        <p:grpSpPr>
          <a:xfrm>
            <a:off x="-76200" y="4396"/>
            <a:ext cx="13868156" cy="6721718"/>
            <a:chOff x="-76200" y="4396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6F8831-53F4-4CEB-88EB-AB757AFAAB68}"/>
                </a:ext>
              </a:extLst>
            </p:cNvPr>
            <p:cNvSpPr/>
            <p:nvPr/>
          </p:nvSpPr>
          <p:spPr>
            <a:xfrm rot="1121481">
              <a:off x="10308062" y="156932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D784BF09-6904-4A5B-8292-42D31F5758F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#!path/to/launch/cake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C1C10C31-D538-41F1-BE69-23C43949E693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Shebang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38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#break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Break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210B4F-454F-41F3-81A5-A9E2308C0779}"/>
              </a:ext>
            </a:extLst>
          </p:cNvPr>
          <p:cNvGrpSpPr/>
          <p:nvPr/>
        </p:nvGrpSpPr>
        <p:grpSpPr>
          <a:xfrm>
            <a:off x="-76200" y="4396"/>
            <a:ext cx="13868156" cy="6721718"/>
            <a:chOff x="-76200" y="4396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91EC14-8704-4E3F-A29E-FF55961C888F}"/>
                </a:ext>
              </a:extLst>
            </p:cNvPr>
            <p:cNvSpPr/>
            <p:nvPr/>
          </p:nvSpPr>
          <p:spPr>
            <a:xfrm rot="1121481">
              <a:off x="10308062" y="156932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FB75D92F-DE91-4987-8003-E3CF106F284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#break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18AD255-98C0-4559-A243-93DE6F6DD8B9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Break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1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using </a:t>
            </a:r>
            <a:r>
              <a:rPr lang="en-US" sz="2500" err="1">
                <a:latin typeface="Consolas" panose="020B0609020204030204" pitchFamily="49" charset="0"/>
              </a:rPr>
              <a:t>Newtonsoft.Json</a:t>
            </a:r>
            <a:r>
              <a:rPr lang="en-US" sz="2500">
                <a:latin typeface="Consolas" panose="020B0609020204030204" pitchFamily="49" charset="0"/>
              </a:rPr>
              <a:t>;</a:t>
            </a:r>
          </a:p>
          <a:p>
            <a:pPr lvl="1" algn="l">
              <a:lnSpc>
                <a:spcPct val="150000"/>
              </a:lnSpc>
            </a:pP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System        </a:t>
            </a:r>
            <a:r>
              <a:rPr lang="en-US" sz="2500" err="1">
                <a:latin typeface="Consolas" panose="020B0609020204030204" pitchFamily="49" charset="0"/>
              </a:rPr>
              <a:t>System.Collections.Generic</a:t>
            </a:r>
            <a:r>
              <a:rPr lang="en-US" sz="2500">
                <a:latin typeface="Consolas" panose="020B0609020204030204" pitchFamily="49" charset="0"/>
              </a:rPr>
              <a:t>		</a:t>
            </a:r>
            <a:r>
              <a:rPr lang="en-US" sz="2500" err="1">
                <a:latin typeface="Consolas" panose="020B0609020204030204" pitchFamily="49" charset="0"/>
              </a:rPr>
              <a:t>System.Text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 err="1">
                <a:latin typeface="Consolas" panose="020B0609020204030204" pitchFamily="49" charset="0"/>
              </a:rPr>
              <a:t>System.Linq</a:t>
            </a:r>
            <a:r>
              <a:rPr lang="en-US" sz="2500">
                <a:latin typeface="Consolas" panose="020B0609020204030204" pitchFamily="49" charset="0"/>
              </a:rPr>
              <a:t>	 </a:t>
            </a:r>
            <a:r>
              <a:rPr lang="en-US" sz="2500" err="1">
                <a:latin typeface="Consolas" panose="020B0609020204030204" pitchFamily="49" charset="0"/>
              </a:rPr>
              <a:t>System.Threading.Tasks</a:t>
            </a:r>
            <a:r>
              <a:rPr lang="en-US" sz="2500">
                <a:latin typeface="Consolas" panose="020B0609020204030204" pitchFamily="49" charset="0"/>
              </a:rPr>
              <a:t>			System.IO	 </a:t>
            </a:r>
          </a:p>
          <a:p>
            <a:pPr lvl="1" algn="l">
              <a:lnSpc>
                <a:spcPct val="150000"/>
              </a:lnSpc>
            </a:pPr>
            <a:r>
              <a:rPr lang="en-US" sz="2500" err="1">
                <a:latin typeface="Consolas" panose="020B0609020204030204" pitchFamily="49" charset="0"/>
              </a:rPr>
              <a:t>Cake.Core</a:t>
            </a:r>
            <a:r>
              <a:rPr lang="en-US" sz="2500">
                <a:latin typeface="Consolas" panose="020B0609020204030204" pitchFamily="49" charset="0"/>
              </a:rPr>
              <a:t>	 </a:t>
            </a:r>
            <a:r>
              <a:rPr lang="en-US" sz="2500" err="1">
                <a:latin typeface="Consolas" panose="020B0609020204030204" pitchFamily="49" charset="0"/>
              </a:rPr>
              <a:t>Cake.Core.Scripting</a:t>
            </a:r>
            <a:r>
              <a:rPr lang="en-US" sz="2500">
                <a:latin typeface="Consolas" panose="020B0609020204030204" pitchFamily="49" charset="0"/>
              </a:rPr>
              <a:t>				Cake.Core.IO</a:t>
            </a:r>
          </a:p>
          <a:p>
            <a:pPr lvl="1" algn="l">
              <a:lnSpc>
                <a:spcPct val="150000"/>
              </a:lnSpc>
            </a:pPr>
            <a:r>
              <a:rPr lang="en-US" sz="2500" err="1">
                <a:latin typeface="Consolas" panose="020B0609020204030204" pitchFamily="49" charset="0"/>
              </a:rPr>
              <a:t>Cake.Core.Diagnostics</a:t>
            </a: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endParaRPr lang="en-US" sz="250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>
                <a:latin typeface="Consolas" panose="020B0609020204030204" pitchFamily="49" charset="0"/>
              </a:rPr>
              <a:t>…and namespaces for alias methods &amp; properties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Using directive</a:t>
            </a:r>
            <a:endParaRPr lang="sv-SE" b="1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B1CA13-29E2-4B32-B1A9-5303352A559B}"/>
              </a:ext>
            </a:extLst>
          </p:cNvPr>
          <p:cNvGrpSpPr/>
          <p:nvPr/>
        </p:nvGrpSpPr>
        <p:grpSpPr>
          <a:xfrm>
            <a:off x="-76200" y="4396"/>
            <a:ext cx="13868156" cy="6721718"/>
            <a:chOff x="-76200" y="4396"/>
            <a:chExt cx="13868156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8AAF07-27AF-4A12-9CDB-19A13CC5D57C}"/>
                </a:ext>
              </a:extLst>
            </p:cNvPr>
            <p:cNvSpPr/>
            <p:nvPr/>
          </p:nvSpPr>
          <p:spPr>
            <a:xfrm rot="1121481">
              <a:off x="10308062" y="156932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6607826-0239-4447-9EF0-8BD5F7DFD487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using </a:t>
              </a:r>
              <a:r>
                <a:rPr lang="en-US" sz="2500" err="1">
                  <a:latin typeface="Consolas" panose="020B0609020204030204" pitchFamily="49" charset="0"/>
                </a:rPr>
                <a:t>Newtonsoft.Json</a:t>
              </a:r>
              <a:r>
                <a:rPr lang="en-US" sz="2500">
                  <a:latin typeface="Consolas" panose="020B0609020204030204" pitchFamily="49" charset="0"/>
                </a:rPr>
                <a:t>;</a:t>
              </a:r>
            </a:p>
            <a:p>
              <a:pPr lvl="1" algn="l">
                <a:lnSpc>
                  <a:spcPct val="150000"/>
                </a:lnSpc>
              </a:pP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System        </a:t>
              </a:r>
              <a:r>
                <a:rPr lang="en-US" sz="2500" err="1">
                  <a:latin typeface="Consolas" panose="020B0609020204030204" pitchFamily="49" charset="0"/>
                </a:rPr>
                <a:t>System.Collections.Generic</a:t>
              </a:r>
              <a:r>
                <a:rPr lang="en-US" sz="2500">
                  <a:latin typeface="Consolas" panose="020B0609020204030204" pitchFamily="49" charset="0"/>
                </a:rPr>
                <a:t>		</a:t>
              </a:r>
              <a:r>
                <a:rPr lang="en-US" sz="2500" err="1">
                  <a:latin typeface="Consolas" panose="020B0609020204030204" pitchFamily="49" charset="0"/>
                </a:rPr>
                <a:t>System.Text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err="1">
                  <a:latin typeface="Consolas" panose="020B0609020204030204" pitchFamily="49" charset="0"/>
                </a:rPr>
                <a:t>System.Linq</a:t>
              </a:r>
              <a:r>
                <a:rPr lang="en-US" sz="2500">
                  <a:latin typeface="Consolas" panose="020B0609020204030204" pitchFamily="49" charset="0"/>
                </a:rPr>
                <a:t>	 </a:t>
              </a:r>
              <a:r>
                <a:rPr lang="en-US" sz="2500" err="1">
                  <a:latin typeface="Consolas" panose="020B0609020204030204" pitchFamily="49" charset="0"/>
                </a:rPr>
                <a:t>System.Threading.Tasks</a:t>
              </a:r>
              <a:r>
                <a:rPr lang="en-US" sz="2500">
                  <a:latin typeface="Consolas" panose="020B0609020204030204" pitchFamily="49" charset="0"/>
                </a:rPr>
                <a:t>			System.IO	 </a:t>
              </a:r>
            </a:p>
            <a:p>
              <a:pPr lvl="1" algn="l">
                <a:lnSpc>
                  <a:spcPct val="150000"/>
                </a:lnSpc>
              </a:pPr>
              <a:r>
                <a:rPr lang="en-US" sz="2500" err="1">
                  <a:latin typeface="Consolas" panose="020B0609020204030204" pitchFamily="49" charset="0"/>
                </a:rPr>
                <a:t>Cake.Core</a:t>
              </a:r>
              <a:r>
                <a:rPr lang="en-US" sz="2500">
                  <a:latin typeface="Consolas" panose="020B0609020204030204" pitchFamily="49" charset="0"/>
                </a:rPr>
                <a:t>	 </a:t>
              </a:r>
              <a:r>
                <a:rPr lang="en-US" sz="2500" err="1">
                  <a:latin typeface="Consolas" panose="020B0609020204030204" pitchFamily="49" charset="0"/>
                </a:rPr>
                <a:t>Cake.Core.Scripting</a:t>
              </a:r>
              <a:r>
                <a:rPr lang="en-US" sz="2500">
                  <a:latin typeface="Consolas" panose="020B0609020204030204" pitchFamily="49" charset="0"/>
                </a:rPr>
                <a:t>				Cake.Core.IO</a:t>
              </a:r>
            </a:p>
            <a:p>
              <a:pPr lvl="1" algn="l">
                <a:lnSpc>
                  <a:spcPct val="150000"/>
                </a:lnSpc>
              </a:pPr>
              <a:r>
                <a:rPr lang="en-US" sz="2500" err="1">
                  <a:latin typeface="Consolas" panose="020B0609020204030204" pitchFamily="49" charset="0"/>
                </a:rPr>
                <a:t>Cake.Core.Diagnostics</a:t>
              </a: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endParaRPr lang="en-US" sz="250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>
                  <a:latin typeface="Consolas" panose="020B0609020204030204" pitchFamily="49" charset="0"/>
                </a:rPr>
                <a:t>…and namespaces for alias methods &amp; properties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AFFCAECD-2964-47BC-9D51-D09640BD46FB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Using directive</a:t>
              </a:r>
              <a:endParaRPr lang="sv-SE" b="1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123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 rot="1121481">
            <a:off x="10308062" y="156932"/>
            <a:ext cx="34838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500">
                <a:latin typeface="FontAwesome" pitchFamily="2" charset="0"/>
              </a:rPr>
              <a:t></a:t>
            </a:r>
            <a:endParaRPr lang="sv-SE" sz="125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2192000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sz="2500" dirty="0">
                <a:latin typeface="Consolas" panose="020B0609020204030204" pitchFamily="49" charset="0"/>
              </a:rPr>
              <a:t>using static </a:t>
            </a:r>
            <a:r>
              <a:rPr lang="en-US" sz="2500" dirty="0" err="1">
                <a:latin typeface="Consolas" panose="020B0609020204030204" pitchFamily="49" charset="0"/>
              </a:rPr>
              <a:t>System.Math</a:t>
            </a:r>
            <a:r>
              <a:rPr lang="en-US" sz="2500" dirty="0">
                <a:latin typeface="Consolas" panose="020B0609020204030204" pitchFamily="49" charset="0"/>
              </a:rPr>
              <a:t>;</a:t>
            </a:r>
          </a:p>
          <a:p>
            <a:pPr lvl="1" algn="l">
              <a:lnSpc>
                <a:spcPct val="150000"/>
              </a:lnSpc>
            </a:pPr>
            <a:endParaRPr lang="en-US" sz="2500" dirty="0">
              <a:latin typeface="Consolas" panose="020B0609020204030204" pitchFamily="49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500" dirty="0">
                <a:latin typeface="Consolas" panose="020B0609020204030204" pitchFamily="49" charset="0"/>
              </a:rPr>
              <a:t>Information(Round(1.1));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Using static directive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0CD777-3272-4F41-BD8C-3ED791954D01}"/>
              </a:ext>
            </a:extLst>
          </p:cNvPr>
          <p:cNvGrpSpPr/>
          <p:nvPr/>
        </p:nvGrpSpPr>
        <p:grpSpPr>
          <a:xfrm>
            <a:off x="-76200" y="0"/>
            <a:ext cx="13868156" cy="6721718"/>
            <a:chOff x="-76200" y="0"/>
            <a:chExt cx="13868156" cy="67217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87D65-EFB1-1C48-9CD9-9203A37A4CE5}"/>
                </a:ext>
              </a:extLst>
            </p:cNvPr>
            <p:cNvSpPr/>
            <p:nvPr/>
          </p:nvSpPr>
          <p:spPr>
            <a:xfrm rot="1121481">
              <a:off x="10308062" y="152536"/>
              <a:ext cx="3483894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12500">
                  <a:latin typeface="FontAwesome" pitchFamily="2" charset="0"/>
                </a:rPr>
                <a:t></a:t>
              </a:r>
              <a:endParaRPr lang="sv-SE" sz="12500"/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A8562579-5AF3-E84D-86C3-AF6BEC4B3D3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2192000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using static </a:t>
              </a:r>
              <a:r>
                <a:rPr lang="en-US" sz="2500" dirty="0" err="1">
                  <a:latin typeface="Consolas" panose="020B0609020204030204" pitchFamily="49" charset="0"/>
                </a:rPr>
                <a:t>System.Math</a:t>
              </a:r>
              <a:r>
                <a:rPr lang="en-US" sz="2500" dirty="0">
                  <a:latin typeface="Consolas" panose="020B0609020204030204" pitchFamily="49" charset="0"/>
                </a:rPr>
                <a:t>;</a:t>
              </a:r>
            </a:p>
            <a:p>
              <a:pPr lvl="1" algn="l">
                <a:lnSpc>
                  <a:spcPct val="150000"/>
                </a:lnSpc>
              </a:pPr>
              <a:endParaRPr lang="en-US" sz="2500" dirty="0">
                <a:latin typeface="Consolas" panose="020B0609020204030204" pitchFamily="49" charset="0"/>
              </a:endParaRPr>
            </a:p>
            <a:p>
              <a:pPr lvl="1" algn="l">
                <a:lnSpc>
                  <a:spcPct val="150000"/>
                </a:lnSpc>
              </a:pPr>
              <a:r>
                <a:rPr lang="en-US" sz="2500" dirty="0">
                  <a:latin typeface="Consolas" panose="020B0609020204030204" pitchFamily="49" charset="0"/>
                </a:rPr>
                <a:t>Information(Round(1.1));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5F5BFB4-9DA9-B94D-8716-8BC94FC1872B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Using static directive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63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</a:t>
            </a:r>
            <a:endParaRPr lang="sv-SE" sz="25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Argument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Environment variables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Cleaning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Globbing</a:t>
            </a:r>
            <a:endParaRPr lang="en-US" sz="2600" dirty="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MSBuild</a:t>
            </a:r>
            <a:endParaRPr lang="en-US" sz="2600" dirty="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.NET Core CLI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…etc.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Aliases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BBF4C-D113-B640-BD8D-0B8044AE8338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7A187A-5CF2-7248-9DE8-7BD93F30EDF8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</a:t>
              </a:r>
              <a:endParaRPr lang="sv-SE" sz="25000" dirty="0"/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D3E4A519-5F45-AD4F-96F2-531CD9B849B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Argument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Environment variables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Cleaning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 err="1">
                  <a:latin typeface="Consolas" panose="020B0609020204030204" pitchFamily="49" charset="0"/>
                </a:rPr>
                <a:t>Globbing</a:t>
              </a:r>
              <a:endParaRPr lang="en-US" sz="2600" dirty="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 err="1">
                  <a:latin typeface="Consolas" panose="020B0609020204030204" pitchFamily="49" charset="0"/>
                </a:rPr>
                <a:t>MSBuild</a:t>
              </a:r>
              <a:endParaRPr lang="en-US" sz="2600" dirty="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.NET Core CLI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…etc.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8A10056-8BDF-D94D-A073-BF5DF25E3CFE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Aliases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80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Cake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TL;DR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EFD39-ABC4-485B-BD5E-94D0BA14A051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0" dirty="0">
                <a:latin typeface="FontAwesome" pitchFamily="2" charset="0"/>
              </a:rPr>
              <a:t>∑</a:t>
            </a:r>
            <a:endParaRPr lang="sv-SE" sz="250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B3D349C-C2B6-49E4-8D1A-28F026B9234C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Build orchestration tool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Superset of C#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Cross platform, environment &amp; runtime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Configurable, extensible &amp; modular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Versioned build &amp; release definition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37EF4A-AB86-DF46-AFD6-E10630C98ECD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816D5ACC-AFBD-0D4B-B5E3-B56676320789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Cake </a:t>
              </a:r>
              <a:r>
                <a:rPr lang="sv-SE" b="1" dirty="0">
                  <a:latin typeface="Consolas" panose="020B0609020204030204" pitchFamily="49" charset="0"/>
                  <a:cs typeface="Consolas" panose="020B0609020204030204" pitchFamily="49" charset="0"/>
                </a:rPr>
                <a:t>TL;DR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5A460E-0642-6A4E-B73E-A56BD508A87E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0" dirty="0">
                  <a:latin typeface="FontAwesome" pitchFamily="2" charset="0"/>
                </a:rPr>
                <a:t>∑</a:t>
              </a:r>
              <a:endParaRPr lang="sv-SE" sz="25000" dirty="0"/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161ABCEC-05D0-0942-AF09-D173FDF73CF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  <a:cs typeface="Consolas" panose="020B0609020204030204" pitchFamily="49" charset="0"/>
                </a:rPr>
                <a:t>Build orchestration tool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  <a:cs typeface="Consolas" panose="020B0609020204030204" pitchFamily="49" charset="0"/>
                </a:rPr>
                <a:t>Superset of C#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  <a:cs typeface="Consolas" panose="020B0609020204030204" pitchFamily="49" charset="0"/>
                </a:rPr>
                <a:t>Cross platform, environment &amp; runtime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  <a:cs typeface="Consolas" panose="020B0609020204030204" pitchFamily="49" charset="0"/>
                </a:rPr>
                <a:t>Configurable, extensible &amp; modular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  <a:cs typeface="Consolas" panose="020B0609020204030204" pitchFamily="49" charset="0"/>
                </a:rPr>
                <a:t>Versioned build &amp; release definition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010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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Issue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Acceptance (Label &amp; Milestone)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Pullrequest</a:t>
            </a:r>
            <a:endParaRPr lang="en-US" sz="2600" dirty="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Review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Release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process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6F7C79-8324-4241-97C4-DCFBF0DCA734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73CB35-9386-964F-B162-4364CBCAC844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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E2527C1F-73C3-324A-83A5-9E4B7A558B7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Issue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Acceptance (Label &amp; Milestone)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 err="1">
                  <a:latin typeface="Consolas" panose="020B0609020204030204" pitchFamily="49" charset="0"/>
                </a:rPr>
                <a:t>Pullrequest</a:t>
              </a:r>
              <a:endParaRPr lang="en-US" sz="2600" dirty="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Review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Release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88242294-BD67-8C4D-A796-819A4C510E38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Cake’s process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57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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Fork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Work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Submit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Automatic review (CI)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Manual review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Accept / Reject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 / Close</a:t>
            </a:r>
          </a:p>
          <a:p>
            <a:pPr marL="1177200" lvl="1" algn="l">
              <a:lnSpc>
                <a:spcPct val="150000"/>
              </a:lnSpc>
            </a:pP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pull request flow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4EFF2-C99D-1748-8764-AD9A760D4E5E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64819D-77E3-F940-86F7-F447CBBE6D00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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6ED720B-856E-3F4D-8E7B-959D784903A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Fork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Work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Submit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Automatic review (CI)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Manual review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Accept / Reject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 / Close</a:t>
              </a:r>
            </a:p>
            <a:p>
              <a:pPr marL="1177200" lvl="1" algn="l">
                <a:lnSpc>
                  <a:spcPct val="150000"/>
                </a:lnSpc>
              </a:pPr>
              <a:endParaRPr lang="en-US" sz="2600" dirty="0">
                <a:latin typeface="Consolas" panose="020B0609020204030204" pitchFamily="49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B13D7C7-21E1-B44A-BBC9-B32A234418D4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Cake’s pull request flow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1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6D0947-C0B9-45CE-A4AE-46FD59AAF33A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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Why CI / CD?</a:t>
            </a:r>
            <a:endParaRPr lang="sv-SE" b="1" dirty="0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Reproducible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Quality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Confidence</a:t>
            </a:r>
          </a:p>
          <a:p>
            <a:pPr marL="1177200" lvl="1" algn="l">
              <a:lnSpc>
                <a:spcPct val="150000"/>
              </a:lnSpc>
            </a:pPr>
            <a:r>
              <a:rPr lang="en-US" sz="3200" dirty="0">
                <a:latin typeface="Consolas" panose="020B0609020204030204" pitchFamily="49" charset="0"/>
              </a:rPr>
              <a:t>Fidelity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DB1C32-D5AF-D94F-A01A-817BC90D0E79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145C0-C8A5-D948-9FB8-A69CBA74E085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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574126DD-85E1-F440-B486-9DB6E5C4A201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Why CI / CD?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7627818A-4D96-5048-BED9-ADC76C1391A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Reproducible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Quality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Confidence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3200" dirty="0">
                  <a:latin typeface="Consolas" panose="020B0609020204030204" pitchFamily="49" charset="0"/>
                </a:rPr>
                <a:t>Fidelity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43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pull request flow</a:t>
            </a:r>
            <a:endParaRPr lang="sv-SE" b="1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B1BF10-E837-BF40-A6BB-1635DF27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68" y="1628582"/>
            <a:ext cx="5003800" cy="453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33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pull request flow</a:t>
            </a:r>
            <a:endParaRPr lang="sv-SE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E92A5-CBEE-3244-9CE2-3FB7A9E7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68" y="1628582"/>
            <a:ext cx="5588000" cy="229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89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73F9E-2875-F147-9C44-C53ADE77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50" y="1628582"/>
            <a:ext cx="7091154" cy="49148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pull request flow</a:t>
            </a:r>
            <a:endParaRPr lang="sv-SE" b="1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0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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Triage issues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Create release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CI/CD Magic (Cake script </a:t>
            </a:r>
            <a:r>
              <a:rPr lang="en-US" sz="2600" dirty="0">
                <a:latin typeface="Consolas" panose="020B0609020204030204" pitchFamily="49" charset="0"/>
                <a:sym typeface="Wingdings" pitchFamily="2" charset="2"/>
              </a:rPr>
              <a:t>)</a:t>
            </a:r>
            <a:endParaRPr lang="en-US" sz="2600" dirty="0">
              <a:latin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Validate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Write blog post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release flow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5F52FB-5C68-AF42-A2FF-8B36CE4FA5AB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A63754-7516-A34A-A339-000EB708AA78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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EE68ED50-BCF9-7747-AC3B-A6640D237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Triage issues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Create release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CI/CD Magic (Cake script </a:t>
              </a:r>
              <a:r>
                <a:rPr lang="en-US" sz="2600" dirty="0">
                  <a:latin typeface="Consolas" panose="020B0609020204030204" pitchFamily="49" charset="0"/>
                  <a:sym typeface="Wingdings" pitchFamily="2" charset="2"/>
                </a:rPr>
                <a:t>)</a:t>
              </a:r>
              <a:endParaRPr lang="en-US" sz="2600" dirty="0">
                <a:latin typeface="Consolas" panose="020B0609020204030204" pitchFamily="49" charset="0"/>
              </a:endParaRP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Validate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Write blog post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83D205D8-B888-5547-AC1D-D6D1B7762AA8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Cake’s release flow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36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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release flow</a:t>
            </a:r>
            <a:endParaRPr lang="sv-SE" b="1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5DDB7-C51B-6941-9DAE-38B07AC1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52" y="1587889"/>
            <a:ext cx="4965700" cy="455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5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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 pull request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CI/CD Magic (Cake script </a:t>
            </a:r>
            <a:r>
              <a:rPr lang="en-US" sz="2600" dirty="0">
                <a:latin typeface="Consolas" panose="020B0609020204030204" pitchFamily="49" charset="0"/>
                <a:sym typeface="Wingdings" pitchFamily="2" charset="2"/>
              </a:rPr>
              <a:t>)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pre-release flow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A9F1B-EB64-FE40-8797-71CC838DDCC7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C4EDF8-235F-4940-ADD9-F2EB9D657832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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00F400EC-BD9D-044A-BFEE-EC18F557006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 pull request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CI/CD Magic (Cake script </a:t>
              </a:r>
              <a:r>
                <a:rPr lang="en-US" sz="2600" dirty="0">
                  <a:latin typeface="Consolas" panose="020B0609020204030204" pitchFamily="49" charset="0"/>
                  <a:sym typeface="Wingdings" pitchFamily="2" charset="2"/>
                </a:rPr>
                <a:t>)</a:t>
              </a:r>
              <a:endParaRPr lang="en-US" sz="2600" dirty="0">
                <a:latin typeface="Consolas" panose="020B0609020204030204" pitchFamily="49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25C89496-D30B-D544-872A-9805F341F126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Cake’s pre-release flow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99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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pre-release flow</a:t>
            </a:r>
            <a:endParaRPr lang="sv-SE" b="1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20A472-B329-0B44-ADF0-986812B0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67" y="1624824"/>
            <a:ext cx="5003800" cy="453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8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Feature branch based on development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 into development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 into master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standard GIT flow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36EF7-3383-5844-8A0E-CC2DF3334EA8}"/>
              </a:ext>
            </a:extLst>
          </p:cNvPr>
          <p:cNvGrpSpPr/>
          <p:nvPr/>
        </p:nvGrpSpPr>
        <p:grpSpPr>
          <a:xfrm>
            <a:off x="-76200" y="4396"/>
            <a:ext cx="12268200" cy="6721718"/>
            <a:chOff x="-76200" y="4396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4E9FC-E96D-004A-B167-06BED3B30161}"/>
                </a:ext>
              </a:extLst>
            </p:cNvPr>
            <p:cNvSpPr/>
            <p:nvPr/>
          </p:nvSpPr>
          <p:spPr>
            <a:xfrm>
              <a:off x="8239777" y="1726059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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9D2A31C-C2CF-6941-9726-33639E6E3A5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71601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Feature branch based on development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 into development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 into master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3173BE2-7BAD-EE45-B499-BBA8EDACA1A4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43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Cake’s standard GIT flow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73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Feature branch based on master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 into master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>
                <a:latin typeface="Consolas" panose="020B0609020204030204" pitchFamily="49" charset="0"/>
              </a:rPr>
              <a:t>Merge into development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Cake’s hotfix GIT flow</a:t>
            </a:r>
            <a:endParaRPr lang="sv-SE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3CDA3C-47D3-4F43-8CD3-306FB1F0576D}"/>
              </a:ext>
            </a:extLst>
          </p:cNvPr>
          <p:cNvGrpSpPr/>
          <p:nvPr/>
        </p:nvGrpSpPr>
        <p:grpSpPr>
          <a:xfrm>
            <a:off x="-76200" y="0"/>
            <a:ext cx="12268200" cy="6721718"/>
            <a:chOff x="-76200" y="0"/>
            <a:chExt cx="12268200" cy="6721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9B85CF-F8BA-4C4B-9908-E5405D0AF516}"/>
                </a:ext>
              </a:extLst>
            </p:cNvPr>
            <p:cNvSpPr/>
            <p:nvPr/>
          </p:nvSpPr>
          <p:spPr>
            <a:xfrm>
              <a:off x="8239777" y="1721663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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00137384-C43B-C54E-89DF-AEBAC051EC4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367205"/>
              <a:ext cx="10480431" cy="53545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Feature branch based on master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 into master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 dirty="0">
                  <a:latin typeface="Consolas" panose="020B0609020204030204" pitchFamily="49" charset="0"/>
                </a:rPr>
                <a:t>Merge into development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904EB36-9B53-6447-BB8F-F5F9CC5405B9}"/>
                </a:ext>
              </a:extLst>
            </p:cNvPr>
            <p:cNvSpPr txBox="1">
              <a:spLocks/>
            </p:cNvSpPr>
            <p:nvPr/>
          </p:nvSpPr>
          <p:spPr>
            <a:xfrm>
              <a:off x="-76200" y="0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Cake’s hotfix GIT flow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404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724432"/>
            <a:ext cx="8239777" cy="4777481"/>
          </a:xfrm>
        </p:spPr>
        <p:txBody>
          <a:bodyPr>
            <a:noAutofit/>
          </a:bodyPr>
          <a:lstStyle/>
          <a:p>
            <a:pPr marL="720000" algn="l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Triaging issues &amp; pull requests</a:t>
            </a: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</a:rPr>
              <a:t>Support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gitter.im</a:t>
            </a:r>
            <a:r>
              <a:rPr lang="en-US" sz="2600" dirty="0">
                <a:latin typeface="Consolas" panose="020B0609020204030204" pitchFamily="49" charset="0"/>
              </a:rPr>
              <a:t>/cake-build/cake</a:t>
            </a:r>
          </a:p>
          <a:p>
            <a:pPr marL="1177200" lvl="1" algn="l">
              <a:lnSpc>
                <a:spcPct val="15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stackoverflow.com</a:t>
            </a:r>
            <a:r>
              <a:rPr lang="en-US" sz="2600" dirty="0">
                <a:latin typeface="Consolas" panose="020B0609020204030204" pitchFamily="49" charset="0"/>
              </a:rPr>
              <a:t> #</a:t>
            </a:r>
            <a:r>
              <a:rPr lang="en-US" sz="2600" dirty="0" err="1">
                <a:latin typeface="Consolas" panose="020B0609020204030204" pitchFamily="49" charset="0"/>
              </a:rPr>
              <a:t>cakebuild</a:t>
            </a:r>
            <a:endParaRPr lang="en-US" sz="2600" dirty="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</a:rPr>
              <a:t>The build server house keeper</a:t>
            </a: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</a:rPr>
              <a:t>Containers</a:t>
            </a:r>
          </a:p>
          <a:p>
            <a:pPr marL="720000" algn="l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</a:rPr>
              <a:t>…and a fair bit of coding too</a:t>
            </a:r>
          </a:p>
          <a:p>
            <a:pPr marL="1177200" lvl="1" algn="l">
              <a:lnSpc>
                <a:spcPct val="150000"/>
              </a:lnSpc>
            </a:pPr>
            <a:endParaRPr lang="sv-SE" sz="2600" dirty="0">
              <a:latin typeface="Consolas" panose="020B0609020204030204" pitchFamily="49" charset="0"/>
            </a:endParaRPr>
          </a:p>
          <a:p>
            <a:pPr marL="720000" algn="l">
              <a:lnSpc>
                <a:spcPct val="150000"/>
              </a:lnSpc>
            </a:pPr>
            <a:endParaRPr lang="sv-SE" sz="2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84785"/>
            <a:ext cx="8239777" cy="1828801"/>
          </a:xfrm>
        </p:spPr>
        <p:txBody>
          <a:bodyPr/>
          <a:lstStyle/>
          <a:p>
            <a:pPr marL="360000" algn="l">
              <a:lnSpc>
                <a:spcPct val="150000"/>
              </a:lnSpc>
            </a:pPr>
            <a:r>
              <a:rPr lang="en-US" sz="6000" b="1" dirty="0">
                <a:solidFill>
                  <a:schemeClr val="tx1"/>
                </a:solidFill>
                <a:latin typeface="Consolas" panose="020B0609020204030204" pitchFamily="49" charset="0"/>
              </a:rPr>
              <a:t>Maintaining?</a:t>
            </a:r>
            <a:endParaRPr lang="sv-SE" sz="6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A090B-ED2D-47F1-B5DF-B89037135F2B}"/>
              </a:ext>
            </a:extLst>
          </p:cNvPr>
          <p:cNvSpPr/>
          <p:nvPr/>
        </p:nvSpPr>
        <p:spPr>
          <a:xfrm>
            <a:off x="8239772" y="1620457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 dirty="0">
                <a:latin typeface="FontAwesome" pitchFamily="2" charset="0"/>
              </a:rPr>
              <a:t></a:t>
            </a:r>
            <a:endParaRPr lang="sv-SE" sz="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DB0B6-57EB-ED49-A65F-A29A11125B7B}"/>
              </a:ext>
            </a:extLst>
          </p:cNvPr>
          <p:cNvGrpSpPr/>
          <p:nvPr/>
        </p:nvGrpSpPr>
        <p:grpSpPr>
          <a:xfrm>
            <a:off x="0" y="-184785"/>
            <a:ext cx="11723667" cy="6686698"/>
            <a:chOff x="0" y="-184785"/>
            <a:chExt cx="11723667" cy="6686698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C16DAC04-2E6C-7A48-80D6-FDEEAE5CAC7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724432"/>
              <a:ext cx="8239777" cy="47774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80000"/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0000" algn="l">
                <a:lnSpc>
                  <a:spcPct val="150000"/>
                </a:lnSpc>
              </a:pPr>
              <a:r>
                <a:rPr lang="en-US">
                  <a:latin typeface="Consolas" panose="020B0609020204030204" pitchFamily="49" charset="0"/>
                </a:rPr>
                <a:t>Triaging issues &amp; pull requests</a:t>
              </a:r>
            </a:p>
            <a:p>
              <a:pPr marL="720000" algn="l">
                <a:lnSpc>
                  <a:spcPct val="150000"/>
                </a:lnSpc>
              </a:pPr>
              <a:r>
                <a:rPr lang="en-US" sz="2200">
                  <a:latin typeface="Consolas" panose="020B0609020204030204" pitchFamily="49" charset="0"/>
                </a:rPr>
                <a:t>Support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gitter.im/cake-build/cake</a:t>
              </a:r>
            </a:p>
            <a:p>
              <a:pPr marL="1177200" lvl="1" algn="l">
                <a:lnSpc>
                  <a:spcPct val="150000"/>
                </a:lnSpc>
              </a:pPr>
              <a:r>
                <a:rPr lang="en-US" sz="2600">
                  <a:latin typeface="Consolas" panose="020B0609020204030204" pitchFamily="49" charset="0"/>
                </a:rPr>
                <a:t>stackoverflow.com #cakebuild</a:t>
              </a:r>
            </a:p>
            <a:p>
              <a:pPr marL="720000" algn="l">
                <a:lnSpc>
                  <a:spcPct val="150000"/>
                </a:lnSpc>
              </a:pPr>
              <a:r>
                <a:rPr lang="en-US" sz="2200">
                  <a:latin typeface="Consolas" panose="020B0609020204030204" pitchFamily="49" charset="0"/>
                </a:rPr>
                <a:t>The build server house keeper</a:t>
              </a:r>
            </a:p>
            <a:p>
              <a:pPr marL="720000" algn="l">
                <a:lnSpc>
                  <a:spcPct val="150000"/>
                </a:lnSpc>
              </a:pPr>
              <a:r>
                <a:rPr lang="en-US" sz="2200">
                  <a:latin typeface="Consolas" panose="020B0609020204030204" pitchFamily="49" charset="0"/>
                </a:rPr>
                <a:t>Containers</a:t>
              </a:r>
            </a:p>
            <a:p>
              <a:pPr marL="720000" algn="l">
                <a:lnSpc>
                  <a:spcPct val="150000"/>
                </a:lnSpc>
              </a:pPr>
              <a:r>
                <a:rPr lang="en-US" sz="2200">
                  <a:latin typeface="Consolas" panose="020B0609020204030204" pitchFamily="49" charset="0"/>
                </a:rPr>
                <a:t>…and a fair bit of coding too</a:t>
              </a:r>
            </a:p>
            <a:p>
              <a:pPr marL="1177200" lvl="1" algn="l">
                <a:lnSpc>
                  <a:spcPct val="150000"/>
                </a:lnSpc>
              </a:pPr>
              <a:endParaRPr lang="sv-SE" sz="2600">
                <a:latin typeface="Consolas" panose="020B0609020204030204" pitchFamily="49" charset="0"/>
              </a:endParaRPr>
            </a:p>
            <a:p>
              <a:pPr marL="720000" algn="l">
                <a:lnSpc>
                  <a:spcPct val="150000"/>
                </a:lnSpc>
              </a:pPr>
              <a:endParaRPr lang="sv-SE" sz="2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1845DD02-0EC2-2B4B-8A88-882258C84B8B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184785"/>
              <a:ext cx="8239777" cy="182880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r>
                <a:rPr lang="en-US" b="1">
                  <a:latin typeface="Consolas" panose="020B0609020204030204" pitchFamily="49" charset="0"/>
                </a:rPr>
                <a:t>Maintaining?</a:t>
              </a:r>
              <a:endParaRPr lang="sv-SE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520F2B-9F5C-1A47-B8A7-1F076635EBE5}"/>
                </a:ext>
              </a:extLst>
            </p:cNvPr>
            <p:cNvSpPr/>
            <p:nvPr/>
          </p:nvSpPr>
          <p:spPr>
            <a:xfrm>
              <a:off x="8239773" y="1620457"/>
              <a:ext cx="3483894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sz="25000" dirty="0">
                  <a:latin typeface="FontAwesome" pitchFamily="2" charset="0"/>
                </a:rPr>
                <a:t></a:t>
              </a:r>
              <a:endParaRPr lang="sv-SE" sz="25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15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"The definition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insanity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doing</a:t>
            </a:r>
            <a:b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the same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over and over and</a:t>
            </a:r>
            <a:b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expecting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different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.”</a:t>
            </a:r>
            <a:b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endParaRPr lang="sv-S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200" lvl="1" algn="l">
              <a:lnSpc>
                <a:spcPct val="150000"/>
              </a:lnSpc>
            </a:pPr>
            <a:endParaRPr lang="sv-S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3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58" y="2480632"/>
            <a:ext cx="1877835" cy="22615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F425E0-F50B-4A56-9CB3-5B07134D3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3358" y="2480632"/>
            <a:ext cx="1877835" cy="22615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52CD0E-13E0-4E4F-92B9-C7F9C43D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58" y="2480632"/>
            <a:ext cx="1877835" cy="2261567"/>
          </a:xfrm>
          <a:prstGeom prst="rect">
            <a:avLst/>
          </a:prstGeom>
        </p:spPr>
      </p:pic>
      <p:pic>
        <p:nvPicPr>
          <p:cNvPr id="78856" name="Picture 8" descr="Alistair Chapman &#10;agc93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2704"/>
          <a:stretch/>
        </p:blipFill>
        <p:spPr bwMode="auto">
          <a:xfrm>
            <a:off x="7234816" y="2480632"/>
            <a:ext cx="1900503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Alistair Chapman &#10;agc93 ">
            <a:extLst>
              <a:ext uri="{FF2B5EF4-FFF2-40B4-BE49-F238E27FC236}">
                <a16:creationId xmlns:a16="http://schemas.microsoft.com/office/drawing/2014/main" id="{ED617121-8EAC-4875-B6AC-4CD0D2C66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2704"/>
          <a:stretch/>
        </p:blipFill>
        <p:spPr bwMode="auto">
          <a:xfrm>
            <a:off x="7234816" y="2480632"/>
            <a:ext cx="1900503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2" name="Picture 4" descr="Gary Ewan Park &#10;gep13 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" b="2124"/>
          <a:stretch/>
        </p:blipFill>
        <p:spPr bwMode="auto">
          <a:xfrm>
            <a:off x="5160241" y="2480632"/>
            <a:ext cx="1914792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Gary Ewan Park &#10;gep13 ">
            <a:extLst>
              <a:ext uri="{FF2B5EF4-FFF2-40B4-BE49-F238E27FC236}">
                <a16:creationId xmlns:a16="http://schemas.microsoft.com/office/drawing/2014/main" id="{5BEE90CA-0C11-40D6-B25C-AA652F0D4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" b="2124"/>
          <a:stretch/>
        </p:blipFill>
        <p:spPr bwMode="auto">
          <a:xfrm>
            <a:off x="5160241" y="2480632"/>
            <a:ext cx="1914792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0" name="Picture 2" descr="Mattias Karlsson &#10;devlead 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/>
          <a:stretch/>
        </p:blipFill>
        <p:spPr bwMode="auto">
          <a:xfrm>
            <a:off x="3140764" y="2480632"/>
            <a:ext cx="1829055" cy="22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attias Karlsson &#10;devlead ">
            <a:extLst>
              <a:ext uri="{FF2B5EF4-FFF2-40B4-BE49-F238E27FC236}">
                <a16:creationId xmlns:a16="http://schemas.microsoft.com/office/drawing/2014/main" id="{CAB8E0E4-CC45-4523-BE5F-BDCBB171E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/>
          <a:stretch/>
        </p:blipFill>
        <p:spPr bwMode="auto">
          <a:xfrm>
            <a:off x="3140764" y="2480632"/>
            <a:ext cx="1829055" cy="22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4" name="Picture 6" descr="Martin Björkström &#10;mh01065 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" b="2089"/>
          <a:stretch/>
        </p:blipFill>
        <p:spPr bwMode="auto">
          <a:xfrm>
            <a:off x="9320795" y="2480632"/>
            <a:ext cx="1907648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6233"/>
            <a:ext cx="12192000" cy="1828801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  <a:latin typeface="Consolas" panose="020B0609020204030204" pitchFamily="49" charset="0"/>
              </a:rPr>
              <a:t>The Team</a:t>
            </a:r>
            <a:endParaRPr lang="sv-SE" sz="60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E4EF8-FB0D-40FC-B4F9-DD6910798CE2}"/>
              </a:ext>
            </a:extLst>
          </p:cNvPr>
          <p:cNvSpPr txBox="1"/>
          <p:nvPr/>
        </p:nvSpPr>
        <p:spPr>
          <a:xfrm>
            <a:off x="7271979" y="5225143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September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2016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B6818-AF29-4328-A353-5AEAA4EB1549}"/>
              </a:ext>
            </a:extLst>
          </p:cNvPr>
          <p:cNvSpPr txBox="1"/>
          <p:nvPr/>
        </p:nvSpPr>
        <p:spPr>
          <a:xfrm>
            <a:off x="9361531" y="5225142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April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2017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E4C26-D1D2-4BA7-953E-C703CE7891FA}"/>
              </a:ext>
            </a:extLst>
          </p:cNvPr>
          <p:cNvSpPr txBox="1"/>
          <p:nvPr/>
        </p:nvSpPr>
        <p:spPr>
          <a:xfrm>
            <a:off x="5204549" y="5225143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October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2015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3901A-C407-4726-9978-FF45B6242444}"/>
              </a:ext>
            </a:extLst>
          </p:cNvPr>
          <p:cNvSpPr txBox="1"/>
          <p:nvPr/>
        </p:nvSpPr>
        <p:spPr>
          <a:xfrm>
            <a:off x="3142203" y="5225143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September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2014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62361-A49F-413B-ADA3-220395481FFE}"/>
              </a:ext>
            </a:extLst>
          </p:cNvPr>
          <p:cNvSpPr txBox="1"/>
          <p:nvPr/>
        </p:nvSpPr>
        <p:spPr>
          <a:xfrm>
            <a:off x="1119187" y="5225143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May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2014</a:t>
            </a:r>
            <a:endParaRPr lang="sv-SE">
              <a:latin typeface="Consolas" panose="020B0609020204030204" pitchFamily="49" charset="0"/>
            </a:endParaRPr>
          </a:p>
        </p:txBody>
      </p:sp>
      <p:pic>
        <p:nvPicPr>
          <p:cNvPr id="15" name="Picture 2" descr="Mattias Karlsson &#10;devlead ">
            <a:extLst>
              <a:ext uri="{FF2B5EF4-FFF2-40B4-BE49-F238E27FC236}">
                <a16:creationId xmlns:a16="http://schemas.microsoft.com/office/drawing/2014/main" id="{21E3E19A-2B54-4824-9ECF-52EED9093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/>
          <a:stretch/>
        </p:blipFill>
        <p:spPr bwMode="auto">
          <a:xfrm>
            <a:off x="3140764" y="2480632"/>
            <a:ext cx="1829055" cy="22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ary Ewan Park &#10;gep13 ">
            <a:extLst>
              <a:ext uri="{FF2B5EF4-FFF2-40B4-BE49-F238E27FC236}">
                <a16:creationId xmlns:a16="http://schemas.microsoft.com/office/drawing/2014/main" id="{48404616-4893-47DC-8487-92941B50D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" b="2124"/>
          <a:stretch/>
        </p:blipFill>
        <p:spPr bwMode="auto">
          <a:xfrm>
            <a:off x="5160241" y="2480632"/>
            <a:ext cx="1914792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listair Chapman &#10;agc93 ">
            <a:extLst>
              <a:ext uri="{FF2B5EF4-FFF2-40B4-BE49-F238E27FC236}">
                <a16:creationId xmlns:a16="http://schemas.microsoft.com/office/drawing/2014/main" id="{34F369A3-1398-4E7A-88E0-A282EE28E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2704"/>
          <a:stretch/>
        </p:blipFill>
        <p:spPr bwMode="auto">
          <a:xfrm>
            <a:off x="7234816" y="2480632"/>
            <a:ext cx="1900503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A2E15AD-457B-46C9-92D4-117DE38431C0}"/>
              </a:ext>
            </a:extLst>
          </p:cNvPr>
          <p:cNvSpPr txBox="1"/>
          <p:nvPr/>
        </p:nvSpPr>
        <p:spPr>
          <a:xfrm>
            <a:off x="7271979" y="5225142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September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2016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9477E-C1BB-451B-82ED-2FE21530A3FF}"/>
              </a:ext>
            </a:extLst>
          </p:cNvPr>
          <p:cNvSpPr txBox="1"/>
          <p:nvPr/>
        </p:nvSpPr>
        <p:spPr>
          <a:xfrm>
            <a:off x="5204549" y="5225142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October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2015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FAA25F-EEB3-4466-B20B-795FCEDEF6F1}"/>
              </a:ext>
            </a:extLst>
          </p:cNvPr>
          <p:cNvSpPr txBox="1"/>
          <p:nvPr/>
        </p:nvSpPr>
        <p:spPr>
          <a:xfrm>
            <a:off x="3142203" y="5225142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September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2014</a:t>
            </a:r>
            <a:endParaRPr lang="sv-SE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204A24-F635-4FD0-9412-4A1CEE44D1CF}"/>
              </a:ext>
            </a:extLst>
          </p:cNvPr>
          <p:cNvSpPr txBox="1"/>
          <p:nvPr/>
        </p:nvSpPr>
        <p:spPr>
          <a:xfrm>
            <a:off x="1119187" y="5225142"/>
            <a:ext cx="18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May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2014</a:t>
            </a:r>
            <a:endParaRPr lang="sv-SE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2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5" grpId="0"/>
      <p:bldP spid="26" grpId="0"/>
      <p:bldP spid="27" grpId="0"/>
      <p:bldP spid="28" grpId="0"/>
      <p:bldP spid="33" grpId="0"/>
      <p:bldP spid="34" grpId="0"/>
      <p:bldP spid="35" grpId="0"/>
      <p:bldP spid="3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4CFBA-C41A-4E40-BDF2-AD1B35D8D5AD}"/>
              </a:ext>
            </a:extLst>
          </p:cNvPr>
          <p:cNvSpPr/>
          <p:nvPr/>
        </p:nvSpPr>
        <p:spPr>
          <a:xfrm>
            <a:off x="8239777" y="1726059"/>
            <a:ext cx="3483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5000">
                <a:latin typeface="FontAwesome" pitchFamily="2" charset="0"/>
              </a:rPr>
              <a:t></a:t>
            </a:r>
            <a:endParaRPr lang="sv-SE" sz="250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359229" y="1371601"/>
            <a:ext cx="7984672" cy="5393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0000"/>
              </a:lnSpc>
              <a:spcBef>
                <a:spcPts val="0"/>
              </a:spcBef>
            </a:pPr>
            <a:r>
              <a:rPr lang="en-US" sz="2500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DA616-5823-4A34-809C-9970A51558BD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</a:rPr>
              <a:t>Questions</a:t>
            </a:r>
            <a:endParaRPr lang="sv-SE" b="1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5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6499" y="709559"/>
            <a:ext cx="454117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endParaRPr lang="sv-SE" sz="1400" b="1"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    +##   #;;'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    #;;#  .+;;;;+,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    '+;;#;,+';;;;;'#.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    ++'''';;;;;;;;;;# ;#;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   ##';;;;++'+#;;;;;'.   `#: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;#   '+'';;;;;;;;;'#`       #.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`#,        .'++;;;;;':..........#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'+      `.........';;;;':.........#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#..................+;;;;;':........#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#..................#';;;;;'+''''''.#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#.......,:;''''''''##';;;;;'+'''''#,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#''''''''''''''''''###';;;;;;+''''#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#''''''''''''''''''####';;;;;;#'''#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#''''''''''''''''''#####';;;;;;#''#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#''''''''''''''''''######';;;;;;#'#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#''''''''''''''''''#######';;;;;;##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#''''''''''''''''''########';;;;;;#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#''''''''''''++####+;#######';;;;;;#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#+####':,`             ,#####';;;;;;'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                           +##'''''+.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 ___      _          ___       _ _     _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 / __\__ _| | _____  / __\_   _(_) | __| |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 / /  / _` | |/ / _ \/__\// | | | | |/ _` |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/ /___ (_| |   &lt;  __/ \/  \ |_| | | | (_| |</a:t>
            </a:r>
          </a:p>
          <a:p>
            <a:pPr>
              <a:lnSpc>
                <a:spcPts val="1500"/>
              </a:lnSpc>
            </a:pPr>
            <a:r>
              <a:rPr lang="sv-SE" sz="1400" b="1">
                <a:latin typeface="Consolas" panose="020B0609020204030204" pitchFamily="49" charset="0"/>
              </a:rPr>
              <a:t>\____/\__,_|_|\_\___\_____/\__,_|_|_|\__,_|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F8F78A-796B-44FB-8322-44968074D0D3}"/>
              </a:ext>
            </a:extLst>
          </p:cNvPr>
          <p:cNvSpPr txBox="1">
            <a:spLocks/>
          </p:cNvSpPr>
          <p:nvPr/>
        </p:nvSpPr>
        <p:spPr>
          <a:xfrm>
            <a:off x="0" y="6113124"/>
            <a:ext cx="12159762" cy="6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algn="l"/>
            <a:r>
              <a:rPr lang="en-US" b="1">
                <a:latin typeface="Consolas" panose="020B0609020204030204" pitchFamily="49" charset="0"/>
              </a:rPr>
              <a:t>Mattias Karlsson - @</a:t>
            </a:r>
            <a:r>
              <a:rPr lang="en-US" b="1" err="1">
                <a:latin typeface="Consolas" panose="020B0609020204030204" pitchFamily="49" charset="0"/>
              </a:rPr>
              <a:t>devlead</a:t>
            </a: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E606BC-F83B-4593-BC34-128646FE2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873512" cy="2971800"/>
          </a:xfrm>
        </p:spPr>
        <p:txBody>
          <a:bodyPr anchor="t">
            <a:normAutofit/>
          </a:bodyPr>
          <a:lstStyle/>
          <a:p>
            <a:pPr marL="360000" algn="l">
              <a:lnSpc>
                <a:spcPct val="150000"/>
              </a:lnSpc>
              <a:spcBef>
                <a:spcPts val="0"/>
              </a:spcBef>
            </a:pPr>
            <a:r>
              <a:rPr lang="en-US" sz="12400" b="1">
                <a:solidFill>
                  <a:schemeClr val="tx1"/>
                </a:solidFill>
                <a:latin typeface="Consolas" panose="020B0609020204030204" pitchFamily="49" charset="0"/>
              </a:rPr>
              <a:t>THANKS</a:t>
            </a:r>
            <a:r>
              <a:rPr lang="en-US" sz="12400" b="1">
                <a:latin typeface="Consolas" panose="020B0609020204030204" pitchFamily="49" charset="0"/>
              </a:rPr>
              <a:t>!</a:t>
            </a:r>
            <a:endParaRPr lang="sv-SE" sz="1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6448-8F66-4C31-8309-EDF73D932F76}"/>
              </a:ext>
            </a:extLst>
          </p:cNvPr>
          <p:cNvSpPr txBox="1"/>
          <p:nvPr/>
        </p:nvSpPr>
        <p:spPr>
          <a:xfrm>
            <a:off x="1" y="2747596"/>
            <a:ext cx="75042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ctr"/>
            <a:r>
              <a:rPr lang="sv-SE" sz="16600">
                <a:latin typeface="FontAwesome" pitchFamily="2" charset="0"/>
              </a:rPr>
              <a:t></a:t>
            </a:r>
            <a:endParaRPr lang="sv-SE" sz="16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768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79B9A3-71D0-4E56-A7BA-66431F65BB9A}"/>
              </a:ext>
            </a:extLst>
          </p:cNvPr>
          <p:cNvSpPr txBox="1">
            <a:spLocks/>
          </p:cNvSpPr>
          <p:nvPr/>
        </p:nvSpPr>
        <p:spPr>
          <a:xfrm>
            <a:off x="159248" y="-46233"/>
            <a:ext cx="11010979" cy="1828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latin typeface="Consolas" panose="020B0609020204030204" pitchFamily="49" charset="0"/>
              </a:rPr>
              <a:t> Contact info</a:t>
            </a:r>
            <a:endParaRPr lang="sv-SE" sz="6000" b="1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4540A-59AE-404F-A41D-B04E028492F9}"/>
              </a:ext>
            </a:extLst>
          </p:cNvPr>
          <p:cNvSpPr/>
          <p:nvPr/>
        </p:nvSpPr>
        <p:spPr>
          <a:xfrm>
            <a:off x="10456410" y="-940889"/>
            <a:ext cx="6378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200">
                <a:latin typeface="FontAwesome" pitchFamily="2" charset="0"/>
              </a:rPr>
              <a:t>	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967AF-78E5-4E50-B69B-968896A20814}"/>
              </a:ext>
            </a:extLst>
          </p:cNvPr>
          <p:cNvSpPr/>
          <p:nvPr/>
        </p:nvSpPr>
        <p:spPr>
          <a:xfrm>
            <a:off x="387928" y="2051296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Mattias</a:t>
            </a:r>
            <a:endParaRPr lang="sv-SE" sz="26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</a:t>
            </a:r>
            <a:r>
              <a:rPr lang="sv-SE" sz="2400"/>
              <a:t> 	</a:t>
            </a:r>
            <a:r>
              <a:rPr lang="sv-SE" sz="2400">
                <a:hlinkClick r:id="rId3"/>
              </a:rPr>
              <a:t>https://medium.com/@devlead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</a:t>
            </a:r>
            <a:r>
              <a:rPr lang="sv-SE" sz="2400"/>
              <a:t> 	</a:t>
            </a:r>
            <a:r>
              <a:rPr lang="sv-SE" sz="2400">
                <a:hlinkClick r:id="rId4"/>
              </a:rPr>
              <a:t>https://github.com/devlead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</a:t>
            </a:r>
            <a:r>
              <a:rPr lang="sv-SE" sz="2400"/>
              <a:t> 	</a:t>
            </a:r>
            <a:r>
              <a:rPr lang="sv-SE" sz="2400">
                <a:hlinkClick r:id="rId5"/>
              </a:rPr>
              <a:t>https://twitter.com/devlead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</a:t>
            </a:r>
            <a:r>
              <a:rPr lang="sv-SE" sz="2400"/>
              <a:t>	</a:t>
            </a:r>
            <a:r>
              <a:rPr lang="sv-SE" sz="2400">
                <a:hlinkClick r:id="rId6"/>
              </a:rPr>
              <a:t>https://www.linkedin.com/in/devlead/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 </a:t>
            </a:r>
            <a:r>
              <a:rPr lang="sv-SE" sz="2400"/>
              <a:t>	</a:t>
            </a:r>
            <a:r>
              <a:rPr lang="sv-SE" sz="2400">
                <a:hlinkClick r:id="rId7"/>
              </a:rPr>
              <a:t>https://officehours.io/people/devlead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</a:t>
            </a:r>
            <a:r>
              <a:rPr lang="sv-SE" sz="2400"/>
              <a:t>	</a:t>
            </a:r>
            <a:r>
              <a:rPr lang="sv-SE" sz="2400">
                <a:hlinkClick r:id="rId8"/>
              </a:rPr>
              <a:t>https://devlead.se</a:t>
            </a:r>
            <a:r>
              <a:rPr lang="sv-SE" sz="240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0DDF5-745C-4FC4-AC59-5DDE20498C26}"/>
              </a:ext>
            </a:extLst>
          </p:cNvPr>
          <p:cNvSpPr/>
          <p:nvPr/>
        </p:nvSpPr>
        <p:spPr>
          <a:xfrm>
            <a:off x="6321136" y="2051296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Consolas" panose="020B0609020204030204" pitchFamily="49" charset="0"/>
              </a:rPr>
              <a:t>Cake</a:t>
            </a:r>
            <a:endParaRPr lang="sv-SE" sz="26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</a:t>
            </a:r>
            <a:r>
              <a:rPr lang="sv-SE" sz="2400"/>
              <a:t>	</a:t>
            </a:r>
            <a:r>
              <a:rPr lang="sv-SE" sz="2400">
                <a:hlinkClick r:id="rId9"/>
              </a:rPr>
              <a:t>http://cakebuild.net/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</a:t>
            </a:r>
            <a:r>
              <a:rPr lang="sv-SE" sz="2400"/>
              <a:t> 	</a:t>
            </a:r>
            <a:r>
              <a:rPr lang="sv-SE" sz="2400">
                <a:hlinkClick r:id="rId10"/>
              </a:rPr>
              <a:t>https://medium.com/@cakebuildnet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</a:t>
            </a:r>
            <a:r>
              <a:rPr lang="sv-SE" sz="2400"/>
              <a:t> 	</a:t>
            </a:r>
            <a:r>
              <a:rPr lang="sv-SE" sz="2400">
                <a:hlinkClick r:id="rId11"/>
              </a:rPr>
              <a:t>https://github.com/cake-build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</a:t>
            </a:r>
            <a:r>
              <a:rPr lang="sv-SE" sz="2400"/>
              <a:t> 	</a:t>
            </a:r>
            <a:r>
              <a:rPr lang="sv-SE" sz="2400">
                <a:hlinkClick r:id="rId12"/>
              </a:rPr>
              <a:t>https://twitter.com/cakebuildnet</a:t>
            </a:r>
            <a:endParaRPr lang="sv-SE" sz="2400"/>
          </a:p>
          <a:p>
            <a:pPr>
              <a:lnSpc>
                <a:spcPct val="150000"/>
              </a:lnSpc>
            </a:pPr>
            <a:r>
              <a:rPr lang="sv-SE" sz="2400">
                <a:latin typeface="FontAwesome" pitchFamily="2" charset="0"/>
              </a:rPr>
              <a:t></a:t>
            </a:r>
            <a:r>
              <a:rPr lang="sv-SE" sz="2400"/>
              <a:t> 	</a:t>
            </a:r>
            <a:r>
              <a:rPr lang="sv-SE" sz="2400">
                <a:hlinkClick r:id="rId13"/>
              </a:rPr>
              <a:t>https://gitter.im/cake-build/cake</a:t>
            </a:r>
            <a:endParaRPr lang="sv-SE" sz="2400"/>
          </a:p>
          <a:p>
            <a:pPr>
              <a:lnSpc>
                <a:spcPct val="150000"/>
              </a:lnSpc>
            </a:pPr>
            <a:endParaRPr lang="sv-SE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85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89006F0-87C8-4C76-A681-2AE5349D05C6}"/>
              </a:ext>
            </a:extLst>
          </p:cNvPr>
          <p:cNvSpPr txBox="1">
            <a:spLocks/>
          </p:cNvSpPr>
          <p:nvPr/>
        </p:nvSpPr>
        <p:spPr>
          <a:xfrm>
            <a:off x="0" y="1371601"/>
            <a:ext cx="10480431" cy="535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7200" lvl="1" algn="l">
              <a:lnSpc>
                <a:spcPct val="150000"/>
              </a:lnSpc>
            </a:pP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"The definition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sanity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doing</a:t>
            </a:r>
            <a:b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the same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over and over and</a:t>
            </a:r>
            <a:b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expecting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 same </a:t>
            </a:r>
            <a:r>
              <a:rPr lang="sv-SE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sv-SE" sz="3600" dirty="0">
                <a:latin typeface="Consolas" panose="020B0609020204030204" pitchFamily="49" charset="0"/>
                <a:cs typeface="Consolas" panose="020B0609020204030204" pitchFamily="49" charset="0"/>
              </a:rPr>
              <a:t>.”</a:t>
            </a:r>
          </a:p>
          <a:p>
            <a:pPr marL="1177200" lvl="1" algn="l">
              <a:lnSpc>
                <a:spcPct val="150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- Mattias, 2018</a:t>
            </a:r>
            <a:endParaRPr lang="sv-S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8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2FE2A1C2-7E17-5440-8AD6-809FF064C855}"/>
              </a:ext>
            </a:extLst>
          </p:cNvPr>
          <p:cNvSpPr/>
          <p:nvPr/>
        </p:nvSpPr>
        <p:spPr>
          <a:xfrm>
            <a:off x="9266999" y="2970820"/>
            <a:ext cx="2430856" cy="972342"/>
          </a:xfrm>
          <a:custGeom>
            <a:avLst/>
            <a:gdLst>
              <a:gd name="connsiteX0" fmla="*/ 0 w 2430856"/>
              <a:gd name="connsiteY0" fmla="*/ 0 h 972342"/>
              <a:gd name="connsiteX1" fmla="*/ 1944685 w 2430856"/>
              <a:gd name="connsiteY1" fmla="*/ 0 h 972342"/>
              <a:gd name="connsiteX2" fmla="*/ 2430856 w 2430856"/>
              <a:gd name="connsiteY2" fmla="*/ 486171 h 972342"/>
              <a:gd name="connsiteX3" fmla="*/ 1944685 w 2430856"/>
              <a:gd name="connsiteY3" fmla="*/ 972342 h 972342"/>
              <a:gd name="connsiteX4" fmla="*/ 0 w 2430856"/>
              <a:gd name="connsiteY4" fmla="*/ 972342 h 972342"/>
              <a:gd name="connsiteX5" fmla="*/ 486171 w 2430856"/>
              <a:gd name="connsiteY5" fmla="*/ 486171 h 972342"/>
              <a:gd name="connsiteX6" fmla="*/ 0 w 2430856"/>
              <a:gd name="connsiteY6" fmla="*/ 0 h 97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856" h="972342">
                <a:moveTo>
                  <a:pt x="0" y="0"/>
                </a:moveTo>
                <a:lnTo>
                  <a:pt x="1944685" y="0"/>
                </a:lnTo>
                <a:lnTo>
                  <a:pt x="2430856" y="486171"/>
                </a:lnTo>
                <a:lnTo>
                  <a:pt x="1944685" y="972342"/>
                </a:lnTo>
                <a:lnTo>
                  <a:pt x="0" y="972342"/>
                </a:lnTo>
                <a:lnTo>
                  <a:pt x="486171" y="48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4180" tIns="22670" rIns="508841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kern="12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15C1150-44A2-3A4E-9355-796DE0E2C3AA}"/>
              </a:ext>
            </a:extLst>
          </p:cNvPr>
          <p:cNvSpPr/>
          <p:nvPr/>
        </p:nvSpPr>
        <p:spPr>
          <a:xfrm>
            <a:off x="7079228" y="2970820"/>
            <a:ext cx="2430856" cy="972342"/>
          </a:xfrm>
          <a:custGeom>
            <a:avLst/>
            <a:gdLst>
              <a:gd name="connsiteX0" fmla="*/ 0 w 2430856"/>
              <a:gd name="connsiteY0" fmla="*/ 0 h 972342"/>
              <a:gd name="connsiteX1" fmla="*/ 1944685 w 2430856"/>
              <a:gd name="connsiteY1" fmla="*/ 0 h 972342"/>
              <a:gd name="connsiteX2" fmla="*/ 2430856 w 2430856"/>
              <a:gd name="connsiteY2" fmla="*/ 486171 h 972342"/>
              <a:gd name="connsiteX3" fmla="*/ 1944685 w 2430856"/>
              <a:gd name="connsiteY3" fmla="*/ 972342 h 972342"/>
              <a:gd name="connsiteX4" fmla="*/ 0 w 2430856"/>
              <a:gd name="connsiteY4" fmla="*/ 972342 h 972342"/>
              <a:gd name="connsiteX5" fmla="*/ 486171 w 2430856"/>
              <a:gd name="connsiteY5" fmla="*/ 486171 h 972342"/>
              <a:gd name="connsiteX6" fmla="*/ 0 w 2430856"/>
              <a:gd name="connsiteY6" fmla="*/ 0 h 97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856" h="972342">
                <a:moveTo>
                  <a:pt x="0" y="0"/>
                </a:moveTo>
                <a:lnTo>
                  <a:pt x="1944685" y="0"/>
                </a:lnTo>
                <a:lnTo>
                  <a:pt x="2430856" y="486171"/>
                </a:lnTo>
                <a:lnTo>
                  <a:pt x="1944685" y="972342"/>
                </a:lnTo>
                <a:lnTo>
                  <a:pt x="0" y="972342"/>
                </a:lnTo>
                <a:lnTo>
                  <a:pt x="486171" y="48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4180" tIns="22670" rIns="508841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kern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057AB5B-96C7-E741-80FF-555BBF7906C7}"/>
              </a:ext>
            </a:extLst>
          </p:cNvPr>
          <p:cNvSpPr/>
          <p:nvPr/>
        </p:nvSpPr>
        <p:spPr>
          <a:xfrm>
            <a:off x="4891457" y="2970820"/>
            <a:ext cx="2430856" cy="972342"/>
          </a:xfrm>
          <a:custGeom>
            <a:avLst/>
            <a:gdLst>
              <a:gd name="connsiteX0" fmla="*/ 0 w 2430856"/>
              <a:gd name="connsiteY0" fmla="*/ 0 h 972342"/>
              <a:gd name="connsiteX1" fmla="*/ 1944685 w 2430856"/>
              <a:gd name="connsiteY1" fmla="*/ 0 h 972342"/>
              <a:gd name="connsiteX2" fmla="*/ 2430856 w 2430856"/>
              <a:gd name="connsiteY2" fmla="*/ 486171 h 972342"/>
              <a:gd name="connsiteX3" fmla="*/ 1944685 w 2430856"/>
              <a:gd name="connsiteY3" fmla="*/ 972342 h 972342"/>
              <a:gd name="connsiteX4" fmla="*/ 0 w 2430856"/>
              <a:gd name="connsiteY4" fmla="*/ 972342 h 972342"/>
              <a:gd name="connsiteX5" fmla="*/ 486171 w 2430856"/>
              <a:gd name="connsiteY5" fmla="*/ 486171 h 972342"/>
              <a:gd name="connsiteX6" fmla="*/ 0 w 2430856"/>
              <a:gd name="connsiteY6" fmla="*/ 0 h 97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856" h="972342">
                <a:moveTo>
                  <a:pt x="0" y="0"/>
                </a:moveTo>
                <a:lnTo>
                  <a:pt x="1944685" y="0"/>
                </a:lnTo>
                <a:lnTo>
                  <a:pt x="2430856" y="486171"/>
                </a:lnTo>
                <a:lnTo>
                  <a:pt x="1944685" y="972342"/>
                </a:lnTo>
                <a:lnTo>
                  <a:pt x="0" y="972342"/>
                </a:lnTo>
                <a:lnTo>
                  <a:pt x="486171" y="48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4180" tIns="22670" rIns="508841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kern="12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FA716-3DC2-B542-BEFD-C07CF04DC491}"/>
              </a:ext>
            </a:extLst>
          </p:cNvPr>
          <p:cNvSpPr/>
          <p:nvPr/>
        </p:nvSpPr>
        <p:spPr>
          <a:xfrm>
            <a:off x="2703686" y="2970820"/>
            <a:ext cx="2430856" cy="972342"/>
          </a:xfrm>
          <a:custGeom>
            <a:avLst/>
            <a:gdLst>
              <a:gd name="connsiteX0" fmla="*/ 0 w 2430856"/>
              <a:gd name="connsiteY0" fmla="*/ 0 h 972342"/>
              <a:gd name="connsiteX1" fmla="*/ 1944685 w 2430856"/>
              <a:gd name="connsiteY1" fmla="*/ 0 h 972342"/>
              <a:gd name="connsiteX2" fmla="*/ 2430856 w 2430856"/>
              <a:gd name="connsiteY2" fmla="*/ 486171 h 972342"/>
              <a:gd name="connsiteX3" fmla="*/ 1944685 w 2430856"/>
              <a:gd name="connsiteY3" fmla="*/ 972342 h 972342"/>
              <a:gd name="connsiteX4" fmla="*/ 0 w 2430856"/>
              <a:gd name="connsiteY4" fmla="*/ 972342 h 972342"/>
              <a:gd name="connsiteX5" fmla="*/ 486171 w 2430856"/>
              <a:gd name="connsiteY5" fmla="*/ 486171 h 972342"/>
              <a:gd name="connsiteX6" fmla="*/ 0 w 2430856"/>
              <a:gd name="connsiteY6" fmla="*/ 0 h 97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856" h="972342">
                <a:moveTo>
                  <a:pt x="0" y="0"/>
                </a:moveTo>
                <a:lnTo>
                  <a:pt x="1944685" y="0"/>
                </a:lnTo>
                <a:lnTo>
                  <a:pt x="2430856" y="486171"/>
                </a:lnTo>
                <a:lnTo>
                  <a:pt x="1944685" y="972342"/>
                </a:lnTo>
                <a:lnTo>
                  <a:pt x="0" y="972342"/>
                </a:lnTo>
                <a:lnTo>
                  <a:pt x="486171" y="48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4180" tIns="22670" rIns="508841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kern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BD314-DC46-F44F-82C6-8810B40EE548}"/>
              </a:ext>
            </a:extLst>
          </p:cNvPr>
          <p:cNvSpPr txBox="1"/>
          <p:nvPr/>
        </p:nvSpPr>
        <p:spPr>
          <a:xfrm>
            <a:off x="3062809" y="3270715"/>
            <a:ext cx="2049222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Consistency</a:t>
            </a:r>
            <a:endParaRPr lang="sv-S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940C379-ED3C-A444-9A86-925C704C850D}"/>
              </a:ext>
            </a:extLst>
          </p:cNvPr>
          <p:cNvSpPr/>
          <p:nvPr/>
        </p:nvSpPr>
        <p:spPr>
          <a:xfrm>
            <a:off x="515915" y="2970820"/>
            <a:ext cx="2430856" cy="972342"/>
          </a:xfrm>
          <a:custGeom>
            <a:avLst/>
            <a:gdLst>
              <a:gd name="connsiteX0" fmla="*/ 0 w 2430856"/>
              <a:gd name="connsiteY0" fmla="*/ 0 h 972342"/>
              <a:gd name="connsiteX1" fmla="*/ 1944685 w 2430856"/>
              <a:gd name="connsiteY1" fmla="*/ 0 h 972342"/>
              <a:gd name="connsiteX2" fmla="*/ 2430856 w 2430856"/>
              <a:gd name="connsiteY2" fmla="*/ 486171 h 972342"/>
              <a:gd name="connsiteX3" fmla="*/ 1944685 w 2430856"/>
              <a:gd name="connsiteY3" fmla="*/ 972342 h 972342"/>
              <a:gd name="connsiteX4" fmla="*/ 0 w 2430856"/>
              <a:gd name="connsiteY4" fmla="*/ 972342 h 972342"/>
              <a:gd name="connsiteX5" fmla="*/ 486171 w 2430856"/>
              <a:gd name="connsiteY5" fmla="*/ 486171 h 972342"/>
              <a:gd name="connsiteX6" fmla="*/ 0 w 2430856"/>
              <a:gd name="connsiteY6" fmla="*/ 0 h 97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856" h="972342">
                <a:moveTo>
                  <a:pt x="0" y="0"/>
                </a:moveTo>
                <a:lnTo>
                  <a:pt x="1944685" y="0"/>
                </a:lnTo>
                <a:lnTo>
                  <a:pt x="2430856" y="486171"/>
                </a:lnTo>
                <a:lnTo>
                  <a:pt x="1944685" y="972342"/>
                </a:lnTo>
                <a:lnTo>
                  <a:pt x="0" y="972342"/>
                </a:lnTo>
                <a:lnTo>
                  <a:pt x="486171" y="48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4180" tIns="22670" rIns="508841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kern="12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E7C9D-7340-8E47-B71C-5744C5808CB5}"/>
              </a:ext>
            </a:extLst>
          </p:cNvPr>
          <p:cNvSpPr txBox="1"/>
          <p:nvPr/>
        </p:nvSpPr>
        <p:spPr>
          <a:xfrm>
            <a:off x="875039" y="3270716"/>
            <a:ext cx="2071732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Automation</a:t>
            </a:r>
            <a:endParaRPr lang="sv-S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CD8FB-6B39-8C4E-B385-34A7F6335191}"/>
              </a:ext>
            </a:extLst>
          </p:cNvPr>
          <p:cNvSpPr txBox="1"/>
          <p:nvPr/>
        </p:nvSpPr>
        <p:spPr>
          <a:xfrm>
            <a:off x="5250581" y="3270715"/>
            <a:ext cx="2165260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Reproducibility</a:t>
            </a:r>
            <a:endParaRPr lang="sv-S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25887-E063-1646-B757-872562219528}"/>
              </a:ext>
            </a:extLst>
          </p:cNvPr>
          <p:cNvSpPr txBox="1"/>
          <p:nvPr/>
        </p:nvSpPr>
        <p:spPr>
          <a:xfrm>
            <a:off x="7322313" y="3280019"/>
            <a:ext cx="2154253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  <a:endParaRPr lang="sv-S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24D21-FDD3-8148-905C-F3B97FDF586F}"/>
              </a:ext>
            </a:extLst>
          </p:cNvPr>
          <p:cNvSpPr txBox="1"/>
          <p:nvPr/>
        </p:nvSpPr>
        <p:spPr>
          <a:xfrm>
            <a:off x="9405300" y="3280018"/>
            <a:ext cx="2154253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Confidence</a:t>
            </a:r>
            <a:endParaRPr lang="sv-S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FA5AC0-F3A2-624C-970E-E01D3CC7742C}"/>
              </a:ext>
            </a:extLst>
          </p:cNvPr>
          <p:cNvGrpSpPr/>
          <p:nvPr/>
        </p:nvGrpSpPr>
        <p:grpSpPr>
          <a:xfrm>
            <a:off x="-76200" y="0"/>
            <a:ext cx="12268200" cy="3938766"/>
            <a:chOff x="76200" y="156796"/>
            <a:chExt cx="12268200" cy="393876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6A1D602-41B9-B14F-8E56-DC4C29D4C761}"/>
                </a:ext>
              </a:extLst>
            </p:cNvPr>
            <p:cNvSpPr/>
            <p:nvPr/>
          </p:nvSpPr>
          <p:spPr>
            <a:xfrm>
              <a:off x="9419399" y="3123220"/>
              <a:ext cx="2430856" cy="972342"/>
            </a:xfrm>
            <a:custGeom>
              <a:avLst/>
              <a:gdLst>
                <a:gd name="connsiteX0" fmla="*/ 0 w 2430856"/>
                <a:gd name="connsiteY0" fmla="*/ 0 h 972342"/>
                <a:gd name="connsiteX1" fmla="*/ 1944685 w 2430856"/>
                <a:gd name="connsiteY1" fmla="*/ 0 h 972342"/>
                <a:gd name="connsiteX2" fmla="*/ 2430856 w 2430856"/>
                <a:gd name="connsiteY2" fmla="*/ 486171 h 972342"/>
                <a:gd name="connsiteX3" fmla="*/ 1944685 w 2430856"/>
                <a:gd name="connsiteY3" fmla="*/ 972342 h 972342"/>
                <a:gd name="connsiteX4" fmla="*/ 0 w 2430856"/>
                <a:gd name="connsiteY4" fmla="*/ 972342 h 972342"/>
                <a:gd name="connsiteX5" fmla="*/ 486171 w 2430856"/>
                <a:gd name="connsiteY5" fmla="*/ 486171 h 972342"/>
                <a:gd name="connsiteX6" fmla="*/ 0 w 2430856"/>
                <a:gd name="connsiteY6" fmla="*/ 0 h 97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0856" h="972342">
                  <a:moveTo>
                    <a:pt x="0" y="0"/>
                  </a:moveTo>
                  <a:lnTo>
                    <a:pt x="1944685" y="0"/>
                  </a:lnTo>
                  <a:lnTo>
                    <a:pt x="2430856" y="486171"/>
                  </a:lnTo>
                  <a:lnTo>
                    <a:pt x="1944685" y="972342"/>
                  </a:lnTo>
                  <a:lnTo>
                    <a:pt x="0" y="972342"/>
                  </a:lnTo>
                  <a:lnTo>
                    <a:pt x="486171" y="48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180" tIns="22670" rIns="50884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C0896D8-9EAD-5647-A28D-60FEDF54C92C}"/>
                </a:ext>
              </a:extLst>
            </p:cNvPr>
            <p:cNvSpPr/>
            <p:nvPr/>
          </p:nvSpPr>
          <p:spPr>
            <a:xfrm>
              <a:off x="7231628" y="3123220"/>
              <a:ext cx="2430856" cy="972342"/>
            </a:xfrm>
            <a:custGeom>
              <a:avLst/>
              <a:gdLst>
                <a:gd name="connsiteX0" fmla="*/ 0 w 2430856"/>
                <a:gd name="connsiteY0" fmla="*/ 0 h 972342"/>
                <a:gd name="connsiteX1" fmla="*/ 1944685 w 2430856"/>
                <a:gd name="connsiteY1" fmla="*/ 0 h 972342"/>
                <a:gd name="connsiteX2" fmla="*/ 2430856 w 2430856"/>
                <a:gd name="connsiteY2" fmla="*/ 486171 h 972342"/>
                <a:gd name="connsiteX3" fmla="*/ 1944685 w 2430856"/>
                <a:gd name="connsiteY3" fmla="*/ 972342 h 972342"/>
                <a:gd name="connsiteX4" fmla="*/ 0 w 2430856"/>
                <a:gd name="connsiteY4" fmla="*/ 972342 h 972342"/>
                <a:gd name="connsiteX5" fmla="*/ 486171 w 2430856"/>
                <a:gd name="connsiteY5" fmla="*/ 486171 h 972342"/>
                <a:gd name="connsiteX6" fmla="*/ 0 w 2430856"/>
                <a:gd name="connsiteY6" fmla="*/ 0 h 97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0856" h="972342">
                  <a:moveTo>
                    <a:pt x="0" y="0"/>
                  </a:moveTo>
                  <a:lnTo>
                    <a:pt x="1944685" y="0"/>
                  </a:lnTo>
                  <a:lnTo>
                    <a:pt x="2430856" y="486171"/>
                  </a:lnTo>
                  <a:lnTo>
                    <a:pt x="1944685" y="972342"/>
                  </a:lnTo>
                  <a:lnTo>
                    <a:pt x="0" y="972342"/>
                  </a:lnTo>
                  <a:lnTo>
                    <a:pt x="486171" y="48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180" tIns="22670" rIns="50884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F39931A-678F-1D46-926D-A9D2E0D59075}"/>
                </a:ext>
              </a:extLst>
            </p:cNvPr>
            <p:cNvSpPr/>
            <p:nvPr/>
          </p:nvSpPr>
          <p:spPr>
            <a:xfrm>
              <a:off x="5043857" y="3123220"/>
              <a:ext cx="2430856" cy="972342"/>
            </a:xfrm>
            <a:custGeom>
              <a:avLst/>
              <a:gdLst>
                <a:gd name="connsiteX0" fmla="*/ 0 w 2430856"/>
                <a:gd name="connsiteY0" fmla="*/ 0 h 972342"/>
                <a:gd name="connsiteX1" fmla="*/ 1944685 w 2430856"/>
                <a:gd name="connsiteY1" fmla="*/ 0 h 972342"/>
                <a:gd name="connsiteX2" fmla="*/ 2430856 w 2430856"/>
                <a:gd name="connsiteY2" fmla="*/ 486171 h 972342"/>
                <a:gd name="connsiteX3" fmla="*/ 1944685 w 2430856"/>
                <a:gd name="connsiteY3" fmla="*/ 972342 h 972342"/>
                <a:gd name="connsiteX4" fmla="*/ 0 w 2430856"/>
                <a:gd name="connsiteY4" fmla="*/ 972342 h 972342"/>
                <a:gd name="connsiteX5" fmla="*/ 486171 w 2430856"/>
                <a:gd name="connsiteY5" fmla="*/ 486171 h 972342"/>
                <a:gd name="connsiteX6" fmla="*/ 0 w 2430856"/>
                <a:gd name="connsiteY6" fmla="*/ 0 h 97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0856" h="972342">
                  <a:moveTo>
                    <a:pt x="0" y="0"/>
                  </a:moveTo>
                  <a:lnTo>
                    <a:pt x="1944685" y="0"/>
                  </a:lnTo>
                  <a:lnTo>
                    <a:pt x="2430856" y="486171"/>
                  </a:lnTo>
                  <a:lnTo>
                    <a:pt x="1944685" y="972342"/>
                  </a:lnTo>
                  <a:lnTo>
                    <a:pt x="0" y="972342"/>
                  </a:lnTo>
                  <a:lnTo>
                    <a:pt x="486171" y="48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180" tIns="22670" rIns="50884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99F1424-12D1-6347-AF08-CB2CB57C83E4}"/>
                </a:ext>
              </a:extLst>
            </p:cNvPr>
            <p:cNvSpPr/>
            <p:nvPr/>
          </p:nvSpPr>
          <p:spPr>
            <a:xfrm>
              <a:off x="2856086" y="3123220"/>
              <a:ext cx="2430856" cy="972342"/>
            </a:xfrm>
            <a:custGeom>
              <a:avLst/>
              <a:gdLst>
                <a:gd name="connsiteX0" fmla="*/ 0 w 2430856"/>
                <a:gd name="connsiteY0" fmla="*/ 0 h 972342"/>
                <a:gd name="connsiteX1" fmla="*/ 1944685 w 2430856"/>
                <a:gd name="connsiteY1" fmla="*/ 0 h 972342"/>
                <a:gd name="connsiteX2" fmla="*/ 2430856 w 2430856"/>
                <a:gd name="connsiteY2" fmla="*/ 486171 h 972342"/>
                <a:gd name="connsiteX3" fmla="*/ 1944685 w 2430856"/>
                <a:gd name="connsiteY3" fmla="*/ 972342 h 972342"/>
                <a:gd name="connsiteX4" fmla="*/ 0 w 2430856"/>
                <a:gd name="connsiteY4" fmla="*/ 972342 h 972342"/>
                <a:gd name="connsiteX5" fmla="*/ 486171 w 2430856"/>
                <a:gd name="connsiteY5" fmla="*/ 486171 h 972342"/>
                <a:gd name="connsiteX6" fmla="*/ 0 w 2430856"/>
                <a:gd name="connsiteY6" fmla="*/ 0 h 97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0856" h="972342">
                  <a:moveTo>
                    <a:pt x="0" y="0"/>
                  </a:moveTo>
                  <a:lnTo>
                    <a:pt x="1944685" y="0"/>
                  </a:lnTo>
                  <a:lnTo>
                    <a:pt x="2430856" y="486171"/>
                  </a:lnTo>
                  <a:lnTo>
                    <a:pt x="1944685" y="972342"/>
                  </a:lnTo>
                  <a:lnTo>
                    <a:pt x="0" y="972342"/>
                  </a:lnTo>
                  <a:lnTo>
                    <a:pt x="486171" y="48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180" tIns="22670" rIns="50884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44C365-F507-E34C-B70D-616C9632F69C}"/>
                </a:ext>
              </a:extLst>
            </p:cNvPr>
            <p:cNvSpPr txBox="1"/>
            <p:nvPr/>
          </p:nvSpPr>
          <p:spPr>
            <a:xfrm>
              <a:off x="3215209" y="3423115"/>
              <a:ext cx="2049222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dirty="0">
                  <a:latin typeface="Consolas" panose="020B0609020204030204" pitchFamily="49" charset="0"/>
                  <a:cs typeface="Consolas" panose="020B0609020204030204" pitchFamily="49" charset="0"/>
                </a:rPr>
                <a:t>Consistency</a:t>
              </a:r>
              <a:endParaRPr lang="sv-SE" sz="1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AB01DF7-7722-9940-B1E2-09EF5068AD95}"/>
                </a:ext>
              </a:extLst>
            </p:cNvPr>
            <p:cNvSpPr/>
            <p:nvPr/>
          </p:nvSpPr>
          <p:spPr>
            <a:xfrm>
              <a:off x="668315" y="3123220"/>
              <a:ext cx="2430856" cy="972342"/>
            </a:xfrm>
            <a:custGeom>
              <a:avLst/>
              <a:gdLst>
                <a:gd name="connsiteX0" fmla="*/ 0 w 2430856"/>
                <a:gd name="connsiteY0" fmla="*/ 0 h 972342"/>
                <a:gd name="connsiteX1" fmla="*/ 1944685 w 2430856"/>
                <a:gd name="connsiteY1" fmla="*/ 0 h 972342"/>
                <a:gd name="connsiteX2" fmla="*/ 2430856 w 2430856"/>
                <a:gd name="connsiteY2" fmla="*/ 486171 h 972342"/>
                <a:gd name="connsiteX3" fmla="*/ 1944685 w 2430856"/>
                <a:gd name="connsiteY3" fmla="*/ 972342 h 972342"/>
                <a:gd name="connsiteX4" fmla="*/ 0 w 2430856"/>
                <a:gd name="connsiteY4" fmla="*/ 972342 h 972342"/>
                <a:gd name="connsiteX5" fmla="*/ 486171 w 2430856"/>
                <a:gd name="connsiteY5" fmla="*/ 486171 h 972342"/>
                <a:gd name="connsiteX6" fmla="*/ 0 w 2430856"/>
                <a:gd name="connsiteY6" fmla="*/ 0 h 97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0856" h="972342">
                  <a:moveTo>
                    <a:pt x="0" y="0"/>
                  </a:moveTo>
                  <a:lnTo>
                    <a:pt x="1944685" y="0"/>
                  </a:lnTo>
                  <a:lnTo>
                    <a:pt x="2430856" y="486171"/>
                  </a:lnTo>
                  <a:lnTo>
                    <a:pt x="1944685" y="972342"/>
                  </a:lnTo>
                  <a:lnTo>
                    <a:pt x="0" y="972342"/>
                  </a:lnTo>
                  <a:lnTo>
                    <a:pt x="486171" y="48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180" tIns="22670" rIns="50884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D80D1546-92D0-7240-A1BD-EDFA8359EAA2}"/>
                </a:ext>
              </a:extLst>
            </p:cNvPr>
            <p:cNvSpPr txBox="1">
              <a:spLocks/>
            </p:cNvSpPr>
            <p:nvPr/>
          </p:nvSpPr>
          <p:spPr>
            <a:xfrm>
              <a:off x="76200" y="156796"/>
              <a:ext cx="12268200" cy="13628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60000" algn="l">
                <a:lnSpc>
                  <a:spcPct val="150000"/>
                </a:lnSpc>
              </a:pPr>
              <a:endParaRPr lang="sv-SE" b="1"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23E30F-361E-0D4D-B541-F3E31251B0CB}"/>
                </a:ext>
              </a:extLst>
            </p:cNvPr>
            <p:cNvSpPr txBox="1"/>
            <p:nvPr/>
          </p:nvSpPr>
          <p:spPr>
            <a:xfrm>
              <a:off x="1027439" y="3423116"/>
              <a:ext cx="2071732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dirty="0">
                  <a:latin typeface="Consolas" panose="020B0609020204030204" pitchFamily="49" charset="0"/>
                  <a:cs typeface="Consolas" panose="020B0609020204030204" pitchFamily="49" charset="0"/>
                </a:rPr>
                <a:t>Automation</a:t>
              </a:r>
              <a:endParaRPr lang="sv-SE" sz="1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BEDEEE-161A-624F-B9F9-E1BF6F88D0DF}"/>
                </a:ext>
              </a:extLst>
            </p:cNvPr>
            <p:cNvSpPr txBox="1"/>
            <p:nvPr/>
          </p:nvSpPr>
          <p:spPr>
            <a:xfrm>
              <a:off x="5402981" y="3423115"/>
              <a:ext cx="2165260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dirty="0">
                  <a:latin typeface="Consolas" panose="020B0609020204030204" pitchFamily="49" charset="0"/>
                  <a:cs typeface="Consolas" panose="020B0609020204030204" pitchFamily="49" charset="0"/>
                </a:rPr>
                <a:t>Reproducibility</a:t>
              </a:r>
              <a:endParaRPr lang="sv-SE" sz="1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7C4F2-A1D4-8646-960A-AA35074F78EB}"/>
                </a:ext>
              </a:extLst>
            </p:cNvPr>
            <p:cNvSpPr txBox="1"/>
            <p:nvPr/>
          </p:nvSpPr>
          <p:spPr>
            <a:xfrm>
              <a:off x="7474713" y="3432419"/>
              <a:ext cx="2154253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dirty="0">
                  <a:latin typeface="Consolas" panose="020B0609020204030204" pitchFamily="49" charset="0"/>
                  <a:cs typeface="Consolas" panose="020B0609020204030204" pitchFamily="49" charset="0"/>
                </a:rPr>
                <a:t>Quality</a:t>
              </a:r>
              <a:endParaRPr lang="sv-SE" sz="1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DAB25A-4909-7040-AC2D-1746D368C96C}"/>
                </a:ext>
              </a:extLst>
            </p:cNvPr>
            <p:cNvSpPr txBox="1"/>
            <p:nvPr/>
          </p:nvSpPr>
          <p:spPr>
            <a:xfrm>
              <a:off x="9557700" y="3432418"/>
              <a:ext cx="2154253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dirty="0">
                  <a:latin typeface="Consolas" panose="020B0609020204030204" pitchFamily="49" charset="0"/>
                  <a:cs typeface="Consolas" panose="020B0609020204030204" pitchFamily="49" charset="0"/>
                </a:rPr>
                <a:t>Confidence</a:t>
              </a:r>
              <a:endParaRPr lang="sv-SE" sz="1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0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  <p:bldP spid="20" grpId="0"/>
      <p:bldP spid="4" grpId="0" animBg="1"/>
      <p:bldP spid="3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5E92617-C121-4E7D-9A6E-01E34BFD5177}"/>
              </a:ext>
            </a:extLst>
          </p:cNvPr>
          <p:cNvSpPr txBox="1">
            <a:spLocks/>
          </p:cNvSpPr>
          <p:nvPr/>
        </p:nvSpPr>
        <p:spPr>
          <a:xfrm>
            <a:off x="-76200" y="4396"/>
            <a:ext cx="12268200" cy="1362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>
              <a:lnSpc>
                <a:spcPct val="150000"/>
              </a:lnSpc>
            </a:pPr>
            <a:endParaRPr lang="sv-SE" b="1">
              <a:latin typeface="Consolas" panose="020B0609020204030204" pitchFamily="49" charset="0"/>
            </a:endParaRPr>
          </a:p>
        </p:txBody>
      </p:sp>
      <p:sp>
        <p:nvSpPr>
          <p:cNvPr id="5" name="32-Point Star 4">
            <a:extLst>
              <a:ext uri="{FF2B5EF4-FFF2-40B4-BE49-F238E27FC236}">
                <a16:creationId xmlns:a16="http://schemas.microsoft.com/office/drawing/2014/main" id="{7F5386A1-6693-A54E-A70B-5B1CDDBB5DA5}"/>
              </a:ext>
            </a:extLst>
          </p:cNvPr>
          <p:cNvSpPr/>
          <p:nvPr/>
        </p:nvSpPr>
        <p:spPr>
          <a:xfrm>
            <a:off x="2192694" y="471463"/>
            <a:ext cx="6792685" cy="5882684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WORKS</a:t>
            </a:r>
          </a:p>
          <a:p>
            <a:pPr algn="ctr"/>
            <a:r>
              <a:rPr lang="en-US" sz="5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 MY MACHINE!</a:t>
            </a:r>
            <a:br>
              <a:rPr lang="en-US" sz="5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altLang="ja-JP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¯\_(</a:t>
            </a:r>
            <a:r>
              <a:rPr lang="ja-JP" altLang="sv-SE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ツ</a:t>
            </a:r>
            <a:r>
              <a:rPr lang="sv-SE" altLang="ja-JP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)_/¯</a:t>
            </a:r>
            <a:endParaRPr lang="sv-SE" sz="5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3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3eeddbac10287e40798711f790fd735&quot;,&quot;LanguageCode&quot;:&quot;en-US&quot;,&quot;SlideGuids&quot;:[&quot;3f3fbad6-baa6-440a-9b7a-d77c09535bf8&quot;,&quot;cc9d50f8-ddcc-4acd-9193-60369b73138c&quot;,&quot;fe71ec97-fd83-4e2e-9b06-81cd6f9f7e8a&quot;,&quot;3bc682f3-3510-4246-87ea-cac83ba41e33&quot;,&quot;68eaa384-c6a8-4c37-8318-3a30d256e4db&quot;,&quot;5e3b425f-3d3b-48c8-8a8d-2f20f3a331ea&quot;,&quot;23649b65-7300-4c04-a2c7-beae3edb880a&quot;,&quot;118fdba2-2de9-44be-b5a0-686d7fb58187&quot;,&quot;0cfe0825-4247-4693-b33c-d188429ef498&quot;,&quot;96fa797e-9a7a-4c50-b947-ba953ee5f7b3&quot;,&quot;77935807-bc80-4ce9-9ec7-666b7edf6bb2&quot;,&quot;f6761238-7b4b-474f-ac2f-ec8e05d7bd0c&quot;,&quot;f6f203ce-a32e-4ca5-aada-8d109edeb1b4&quot;,&quot;56c1d372-7161-4231-8a28-79dea11dde56&quot;,&quot;87732d83-1d65-4cb2-a535-0b9843e9c0ba&quot;,&quot;8b219337-d332-4708-9ce0-3df51d4c7fe2&quot;,&quot;7dd7cb55-139a-4d15-aaef-abcc40ebf3fa&quot;,&quot;6dac17ae-5011-4f4a-8e8a-262c8ccfa828&quot;,&quot;0af79482-bca1-4bc7-9b24-9e10de466b81&quot;,&quot;13d989fe-a27c-4417-b1b8-b3ebfe238b58&quot;,&quot;3ecf238c-a465-442f-a8e9-5aaadf8005be&quot;,&quot;c6278839-060e-49f8-998e-25c8fc572227&quot;,&quot;905eeead-f969-4875-9ac0-5b9efe1b56f1&quot;,&quot;5a04ddd8-2d2f-4029-8f50-e6ab791bf694&quot;,&quot;5881e78e-3ceb-4e9e-b772-01d923fc9e5d&quot;,&quot;b0e4e1ac-05c1-4f0f-a301-569d029fbdf4&quot;,&quot;d086aa05-0e59-486d-9aea-2a220f066b8c&quot;,&quot;515c1ecc-1d06-462b-9b74-ca13432b8168&quot;,&quot;32484159-0205-4402-9447-e0a0f2e6246f&quot;,&quot;05754d53-7d83-47fa-904b-4d8ab5fbc874&quot;,&quot;58025310-156d-4ca2-938c-a8ed862a8842&quot;,&quot;77d65717-4e7d-41db-9127-dc8902db86a1&quot;,&quot;9ff3acab-6f51-4bb5-a516-682a4cd0606d&quot;,&quot;69f2b065-f55c-4df1-a394-fa56d3a13033&quot;,&quot;962b990c-0d32-4bc0-83b6-19845df0e2b2&quot;,&quot;f8c5f28d-d3ff-478f-beed-02333b9bc498&quot;,&quot;ff7aed01-8c45-43bb-824d-dcfdca281c4b&quot;,&quot;f233fa24-24ad-43b2-a420-4cd318b96734&quot;,&quot;a69b510e-ef2c-4666-bb7e-153903f6295e&quot;,&quot;b6b325c6-cae5-4989-b3b3-8acefd1b042b&quot;,&quot;7f6bac8d-0e17-4c90-aae1-b1481226556f&quot;],&quot;TimeStamp&quot;:&quot;2017-10-27T09:59:25.0272222+02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e3b425f-3d3b-48c8-8a8d-2f20f3a331ea&quot;,&quot;TimeStamp&quot;:&quot;2017-10-27T09:59:25.0251871+02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3649b65-7300-4c04-a2c7-beae3edb880a&quot;,&quot;TimeStamp&quot;:&quot;2017-10-27T09:59:25.0251871+02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18fdba2-2de9-44be-b5a0-686d7fb58187&quot;,&quot;TimeStamp&quot;:&quot;2017-10-27T09:59:25.0251871+02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cfe0825-4247-4693-b33c-d188429ef498&quot;,&quot;TimeStamp&quot;:&quot;2017-10-27T09:59:25.0251871+02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fa797e-9a7a-4c50-b947-ba953ee5f7b3&quot;,&quot;TimeStamp&quot;:&quot;2017-10-27T09:59:25.0251871+02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7935807-bc80-4ce9-9ec7-666b7edf6bb2&quot;,&quot;TimeStamp&quot;:&quot;2017-10-27T09:59:25.0251871+02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6761238-7b4b-474f-ac2f-ec8e05d7bd0c&quot;,&quot;TimeStamp&quot;:&quot;2017-10-27T09:59:25.0251871+02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9d50f8-ddcc-4acd-9193-60369b73138c&quot;,&quot;TimeStamp&quot;:&quot;2017-10-27T09:59:25.0251871+02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6f203ce-a32e-4ca5-aada-8d109edeb1b4&quot;,&quot;TimeStamp&quot;:&quot;2017-10-27T09:59:25.0251871+02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7732d83-1d65-4cb2-a535-0b9843e9c0ba&quot;,&quot;TimeStamp&quot;:&quot;2017-10-27T09:59:25.0251871+02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b219337-d332-4708-9ce0-3df51d4c7fe2&quot;,&quot;TimeStamp&quot;:&quot;2017-10-27T09:59:25.0251871+02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dd7cb55-139a-4d15-aaef-abcc40ebf3fa&quot;,&quot;TimeStamp&quot;:&quot;2017-10-27T09:59:25.0251871+02:00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dac17ae-5011-4f4a-8e8a-262c8ccfa828&quot;,&quot;TimeStamp&quot;:&quot;2017-10-27T09:59:25.0251871+02:00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af79482-bca1-4bc7-9b24-9e10de466b81&quot;,&quot;TimeStamp&quot;:&quot;2017-10-27T09:59:25.0251871+02:00&quot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f7aed01-8c45-43bb-824d-dcfdca281c4b&quot;,&quot;TimeStamp&quot;:&quot;2017-10-27T09:59:25.0261927+02:00&quot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233fa24-24ad-43b2-a420-4cd318b96734&quot;,&quot;TimeStamp&quot;:&quot;2017-10-27T09:59:25.0261927+02:00&quot;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3d989fe-a27c-4417-b1b8-b3ebfe238b58&quot;,&quot;TimeStamp&quot;:&quot;2017-10-27T09:59:25.0261927+02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9d50f8-ddcc-4acd-9193-60369b73138c&quot;,&quot;TimeStamp&quot;:&quot;2017-10-27T09:59:25.0251871+02:00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ecf238c-a465-442f-a8e9-5aaadf8005be&quot;,&quot;TimeStamp&quot;:&quot;2017-10-27T09:59:25.0261927+02:00&quot;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6278839-060e-49f8-998e-25c8fc572227&quot;,&quot;TimeStamp&quot;:&quot;2017-10-27T09:59:25.0261927+02:00&quot;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05eeead-f969-4875-9ac0-5b9efe1b56f1&quot;,&quot;TimeStamp&quot;:&quot;2017-10-27T09:59:25.0261927+02:00&quot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a04ddd8-2d2f-4029-8f50-e6ab791bf694&quot;,&quot;TimeStamp&quot;:&quot;2017-10-27T09:59:25.0261927+02:00&quot;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81e78e-3ceb-4e9e-b772-01d923fc9e5d&quot;,&quot;TimeStamp&quot;:&quot;2017-10-27T09:59:25.0261927+02:00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0e4e1ac-05c1-4f0f-a301-569d029fbdf4&quot;,&quot;TimeStamp&quot;:&quot;2017-10-27T09:59:25.0261927+02:00&quot;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086aa05-0e59-486d-9aea-2a220f066b8c&quot;,&quot;TimeStamp&quot;:&quot;2017-10-27T09:59:25.0261927+02:00&quot;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15c1ecc-1d06-462b-9b74-ca13432b8168&quot;,&quot;TimeStamp&quot;:&quot;2017-10-27T09:59:25.0261927+02:00&quot;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2484159-0205-4402-9447-e0a0f2e6246f&quot;,&quot;TimeStamp&quot;:&quot;2017-10-27T09:59:25.0261927+02:00&quot;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5754d53-7d83-47fa-904b-4d8ab5fbc874&quot;,&quot;TimeStamp&quot;:&quot;2017-10-27T09:59:25.0261927+02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025310-156d-4ca2-938c-a8ed862a8842&quot;,&quot;TimeStamp&quot;:&quot;2017-10-27T09:59:25.0261927+02:00&quot;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025310-156d-4ca2-938c-a8ed862a8842&quot;,&quot;TimeStamp&quot;:&quot;2017-10-27T09:59:25.0261927+02:00&quot;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7d65717-4e7d-41db-9127-dc8902db86a1&quot;,&quot;TimeStamp&quot;:&quot;2017-10-27T09:59:25.0261927+02:00&quot;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ff3acab-6f51-4bb5-a516-682a4cd0606d&quot;,&quot;TimeStamp&quot;:&quot;2017-10-27T09:59:25.0261927+02:00&quot;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9f2b065-f55c-4df1-a394-fa56d3a13033&quot;,&quot;TimeStamp&quot;:&quot;2017-10-27T09:59:25.0261927+02:00&quot;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2b990c-0d32-4bc0-83b6-19845df0e2b2&quot;,&quot;TimeStamp&quot;:&quot;2017-10-27T09:59:25.0261927+02:00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2b990c-0d32-4bc0-83b6-19845df0e2b2&quot;,&quot;TimeStamp&quot;:&quot;2017-10-27T09:59:25.0261927+02:00&quot;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e71ec97-fd83-4e2e-9b06-81cd6f9f7e8a&quot;,&quot;TimeStamp&quot;:&quot;2017-10-27T09:59:25.0251871+02:00&quot;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8c5f28d-d3ff-478f-beed-02333b9bc498&quot;,&quot;TimeStamp&quot;:&quot;2017-10-27T09:59:25.0261927+02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bc682f3-3510-4246-87ea-cac83ba41e33&quot;,&quot;TimeStamp&quot;:&quot;2017-10-27T09:59:25.0251871+02:00&quot;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8eaa384-c6a8-4c37-8318-3a30d256e4db&quot;,&quot;TimeStamp&quot;:&quot;2017-10-27T09:59:25.0251871+02:00&quot;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69b510e-ef2c-4666-bb7e-153903f6295e&quot;,&quot;TimeStamp&quot;:&quot;2017-10-27T09:59:25.0261927+02:00&quot;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6b325c6-cae5-4989-b3b3-8acefd1b042b&quot;,&quot;TimeStamp&quot;:&quot;2017-10-27T09:59:25.0272222+02:00&quot;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f6bac8d-0e17-4c90-aae1-b1481226556f&quot;,&quot;TimeStamp&quot;:&quot;2017-10-27T09:59:25.0272222+02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c1d372-7161-4231-8a28-79dea11dde56&quot;,&quot;TimeStamp&quot;:&quot;2017-10-27T09:59:25.0251871+02:00&quot;}"/>
</p:tagLst>
</file>

<file path=ppt/theme/theme1.xml><?xml version="1.0" encoding="utf-8"?>
<a:theme xmlns:a="http://schemas.openxmlformats.org/drawingml/2006/main" name="Process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DBDFAA-5DAE-4B25-8F84-56997B5A6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Circle Arrow Process Chart SmartArt Slide (blue-green on black, widescreen)</Template>
  <TotalTime>2073</TotalTime>
  <Words>2560</Words>
  <Application>Microsoft Macintosh PowerPoint</Application>
  <PresentationFormat>Widescreen</PresentationFormat>
  <Paragraphs>867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Consolas</vt:lpstr>
      <vt:lpstr>FontAwesome</vt:lpstr>
      <vt:lpstr>Corbel</vt:lpstr>
      <vt:lpstr>Arial</vt:lpstr>
      <vt:lpstr>Wingdings</vt:lpstr>
      <vt:lpstr>ＭＳ ゴシック</vt:lpstr>
      <vt:lpstr>Process 03 16x9</vt:lpstr>
      <vt:lpstr>Cake</vt:lpstr>
      <vt:lpstr>Welcome!</vt:lpstr>
      <vt:lpstr>PowerPoint Presentation</vt:lpstr>
      <vt:lpstr>Mattias Karlsson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traits &amp; goals of Cake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Maintaining?</vt:lpstr>
      <vt:lpstr>The Team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DevConf - Cake 101</dc:title>
  <dc:creator/>
  <cp:keywords/>
  <cp:lastModifiedBy>Mattias Karlsson</cp:lastModifiedBy>
  <cp:revision>54</cp:revision>
  <dcterms:created xsi:type="dcterms:W3CDTF">2017-09-05T13:58:28Z</dcterms:created>
  <dcterms:modified xsi:type="dcterms:W3CDTF">2018-01-16T10:15:51Z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