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0" r:id="rId3"/>
    <p:sldId id="257" r:id="rId4"/>
    <p:sldId id="258" r:id="rId5"/>
    <p:sldId id="259" r:id="rId6"/>
    <p:sldId id="261" r:id="rId7"/>
    <p:sldId id="262" r:id="rId8"/>
    <p:sldId id="263" r:id="rId9"/>
    <p:sldId id="264" r:id="rId10"/>
    <p:sldId id="266"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1AF569-4C4F-4304-8A69-E08C994D8A0F}" type="datetimeFigureOut">
              <a:rPr lang="en-NZ" smtClean="0"/>
              <a:t>23/07/2023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5825E9A-094A-4B09-9A58-633F9C456452}" type="slidenum">
              <a:rPr lang="en-NZ" smtClean="0"/>
              <a:t>‹#›</a:t>
            </a:fld>
            <a:endParaRPr lang="en-NZ"/>
          </a:p>
        </p:txBody>
      </p:sp>
    </p:spTree>
    <p:extLst>
      <p:ext uri="{BB962C8B-B14F-4D97-AF65-F5344CB8AC3E}">
        <p14:creationId xmlns:p14="http://schemas.microsoft.com/office/powerpoint/2010/main" val="2860127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1AF569-4C4F-4304-8A69-E08C994D8A0F}" type="datetimeFigureOut">
              <a:rPr lang="en-NZ" smtClean="0"/>
              <a:t>23/07/2023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5825E9A-094A-4B09-9A58-633F9C456452}" type="slidenum">
              <a:rPr lang="en-NZ" smtClean="0"/>
              <a:t>‹#›</a:t>
            </a:fld>
            <a:endParaRPr lang="en-NZ"/>
          </a:p>
        </p:txBody>
      </p:sp>
    </p:spTree>
    <p:extLst>
      <p:ext uri="{BB962C8B-B14F-4D97-AF65-F5344CB8AC3E}">
        <p14:creationId xmlns:p14="http://schemas.microsoft.com/office/powerpoint/2010/main" val="1396186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1AF569-4C4F-4304-8A69-E08C994D8A0F}" type="datetimeFigureOut">
              <a:rPr lang="en-NZ" smtClean="0"/>
              <a:t>23/07/2023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5825E9A-094A-4B09-9A58-633F9C456452}" type="slidenum">
              <a:rPr lang="en-NZ" smtClean="0"/>
              <a:t>‹#›</a:t>
            </a:fld>
            <a:endParaRPr lang="en-NZ"/>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15636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1AF569-4C4F-4304-8A69-E08C994D8A0F}" type="datetimeFigureOut">
              <a:rPr lang="en-NZ" smtClean="0"/>
              <a:t>23/07/2023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5825E9A-094A-4B09-9A58-633F9C456452}" type="slidenum">
              <a:rPr lang="en-NZ" smtClean="0"/>
              <a:t>‹#›</a:t>
            </a:fld>
            <a:endParaRPr lang="en-NZ"/>
          </a:p>
        </p:txBody>
      </p:sp>
    </p:spTree>
    <p:extLst>
      <p:ext uri="{BB962C8B-B14F-4D97-AF65-F5344CB8AC3E}">
        <p14:creationId xmlns:p14="http://schemas.microsoft.com/office/powerpoint/2010/main" val="2654795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1AF569-4C4F-4304-8A69-E08C994D8A0F}" type="datetimeFigureOut">
              <a:rPr lang="en-NZ" smtClean="0"/>
              <a:t>23/07/2023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5825E9A-094A-4B09-9A58-633F9C456452}" type="slidenum">
              <a:rPr lang="en-NZ" smtClean="0"/>
              <a:t>‹#›</a:t>
            </a:fld>
            <a:endParaRPr lang="en-NZ"/>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24805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1AF569-4C4F-4304-8A69-E08C994D8A0F}" type="datetimeFigureOut">
              <a:rPr lang="en-NZ" smtClean="0"/>
              <a:t>23/07/2023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5825E9A-094A-4B09-9A58-633F9C456452}" type="slidenum">
              <a:rPr lang="en-NZ" smtClean="0"/>
              <a:t>‹#›</a:t>
            </a:fld>
            <a:endParaRPr lang="en-NZ"/>
          </a:p>
        </p:txBody>
      </p:sp>
    </p:spTree>
    <p:extLst>
      <p:ext uri="{BB962C8B-B14F-4D97-AF65-F5344CB8AC3E}">
        <p14:creationId xmlns:p14="http://schemas.microsoft.com/office/powerpoint/2010/main" val="1612911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1AF569-4C4F-4304-8A69-E08C994D8A0F}" type="datetimeFigureOut">
              <a:rPr lang="en-NZ" smtClean="0"/>
              <a:t>23/07/2023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5825E9A-094A-4B09-9A58-633F9C456452}" type="slidenum">
              <a:rPr lang="en-NZ" smtClean="0"/>
              <a:t>‹#›</a:t>
            </a:fld>
            <a:endParaRPr lang="en-NZ"/>
          </a:p>
        </p:txBody>
      </p:sp>
    </p:spTree>
    <p:extLst>
      <p:ext uri="{BB962C8B-B14F-4D97-AF65-F5344CB8AC3E}">
        <p14:creationId xmlns:p14="http://schemas.microsoft.com/office/powerpoint/2010/main" val="3230475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1AF569-4C4F-4304-8A69-E08C994D8A0F}" type="datetimeFigureOut">
              <a:rPr lang="en-NZ" smtClean="0"/>
              <a:t>23/07/2023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5825E9A-094A-4B09-9A58-633F9C456452}" type="slidenum">
              <a:rPr lang="en-NZ" smtClean="0"/>
              <a:t>‹#›</a:t>
            </a:fld>
            <a:endParaRPr lang="en-NZ"/>
          </a:p>
        </p:txBody>
      </p:sp>
    </p:spTree>
    <p:extLst>
      <p:ext uri="{BB962C8B-B14F-4D97-AF65-F5344CB8AC3E}">
        <p14:creationId xmlns:p14="http://schemas.microsoft.com/office/powerpoint/2010/main" val="227631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1AF569-4C4F-4304-8A69-E08C994D8A0F}" type="datetimeFigureOut">
              <a:rPr lang="en-NZ" smtClean="0"/>
              <a:t>23/07/2023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5825E9A-094A-4B09-9A58-633F9C456452}" type="slidenum">
              <a:rPr lang="en-NZ" smtClean="0"/>
              <a:t>‹#›</a:t>
            </a:fld>
            <a:endParaRPr lang="en-NZ"/>
          </a:p>
        </p:txBody>
      </p:sp>
    </p:spTree>
    <p:extLst>
      <p:ext uri="{BB962C8B-B14F-4D97-AF65-F5344CB8AC3E}">
        <p14:creationId xmlns:p14="http://schemas.microsoft.com/office/powerpoint/2010/main" val="3504107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1AF569-4C4F-4304-8A69-E08C994D8A0F}" type="datetimeFigureOut">
              <a:rPr lang="en-NZ" smtClean="0"/>
              <a:t>23/07/2023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5825E9A-094A-4B09-9A58-633F9C456452}" type="slidenum">
              <a:rPr lang="en-NZ" smtClean="0"/>
              <a:t>‹#›</a:t>
            </a:fld>
            <a:endParaRPr lang="en-NZ"/>
          </a:p>
        </p:txBody>
      </p:sp>
    </p:spTree>
    <p:extLst>
      <p:ext uri="{BB962C8B-B14F-4D97-AF65-F5344CB8AC3E}">
        <p14:creationId xmlns:p14="http://schemas.microsoft.com/office/powerpoint/2010/main" val="64423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1AF569-4C4F-4304-8A69-E08C994D8A0F}" type="datetimeFigureOut">
              <a:rPr lang="en-NZ" smtClean="0"/>
              <a:t>23/07/2023</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05825E9A-094A-4B09-9A58-633F9C456452}" type="slidenum">
              <a:rPr lang="en-NZ" smtClean="0"/>
              <a:t>‹#›</a:t>
            </a:fld>
            <a:endParaRPr lang="en-NZ"/>
          </a:p>
        </p:txBody>
      </p:sp>
    </p:spTree>
    <p:extLst>
      <p:ext uri="{BB962C8B-B14F-4D97-AF65-F5344CB8AC3E}">
        <p14:creationId xmlns:p14="http://schemas.microsoft.com/office/powerpoint/2010/main" val="1222894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1AF569-4C4F-4304-8A69-E08C994D8A0F}" type="datetimeFigureOut">
              <a:rPr lang="en-NZ" smtClean="0"/>
              <a:t>23/07/2023</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05825E9A-094A-4B09-9A58-633F9C456452}" type="slidenum">
              <a:rPr lang="en-NZ" smtClean="0"/>
              <a:t>‹#›</a:t>
            </a:fld>
            <a:endParaRPr lang="en-NZ"/>
          </a:p>
        </p:txBody>
      </p:sp>
    </p:spTree>
    <p:extLst>
      <p:ext uri="{BB962C8B-B14F-4D97-AF65-F5344CB8AC3E}">
        <p14:creationId xmlns:p14="http://schemas.microsoft.com/office/powerpoint/2010/main" val="2947245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1AF569-4C4F-4304-8A69-E08C994D8A0F}" type="datetimeFigureOut">
              <a:rPr lang="en-NZ" smtClean="0"/>
              <a:t>23/07/2023</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05825E9A-094A-4B09-9A58-633F9C456452}" type="slidenum">
              <a:rPr lang="en-NZ" smtClean="0"/>
              <a:t>‹#›</a:t>
            </a:fld>
            <a:endParaRPr lang="en-NZ"/>
          </a:p>
        </p:txBody>
      </p:sp>
    </p:spTree>
    <p:extLst>
      <p:ext uri="{BB962C8B-B14F-4D97-AF65-F5344CB8AC3E}">
        <p14:creationId xmlns:p14="http://schemas.microsoft.com/office/powerpoint/2010/main" val="3791791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AF569-4C4F-4304-8A69-E08C994D8A0F}" type="datetimeFigureOut">
              <a:rPr lang="en-NZ" smtClean="0"/>
              <a:t>23/07/2023</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05825E9A-094A-4B09-9A58-633F9C456452}" type="slidenum">
              <a:rPr lang="en-NZ" smtClean="0"/>
              <a:t>‹#›</a:t>
            </a:fld>
            <a:endParaRPr lang="en-NZ"/>
          </a:p>
        </p:txBody>
      </p:sp>
    </p:spTree>
    <p:extLst>
      <p:ext uri="{BB962C8B-B14F-4D97-AF65-F5344CB8AC3E}">
        <p14:creationId xmlns:p14="http://schemas.microsoft.com/office/powerpoint/2010/main" val="4198355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1AF569-4C4F-4304-8A69-E08C994D8A0F}" type="datetimeFigureOut">
              <a:rPr lang="en-NZ" smtClean="0"/>
              <a:t>23/07/2023</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05825E9A-094A-4B09-9A58-633F9C456452}" type="slidenum">
              <a:rPr lang="en-NZ" smtClean="0"/>
              <a:t>‹#›</a:t>
            </a:fld>
            <a:endParaRPr lang="en-NZ"/>
          </a:p>
        </p:txBody>
      </p:sp>
    </p:spTree>
    <p:extLst>
      <p:ext uri="{BB962C8B-B14F-4D97-AF65-F5344CB8AC3E}">
        <p14:creationId xmlns:p14="http://schemas.microsoft.com/office/powerpoint/2010/main" val="587018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1AF569-4C4F-4304-8A69-E08C994D8A0F}" type="datetimeFigureOut">
              <a:rPr lang="en-NZ" smtClean="0"/>
              <a:t>23/07/2023</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05825E9A-094A-4B09-9A58-633F9C456452}" type="slidenum">
              <a:rPr lang="en-NZ" smtClean="0"/>
              <a:t>‹#›</a:t>
            </a:fld>
            <a:endParaRPr lang="en-NZ"/>
          </a:p>
        </p:txBody>
      </p:sp>
    </p:spTree>
    <p:extLst>
      <p:ext uri="{BB962C8B-B14F-4D97-AF65-F5344CB8AC3E}">
        <p14:creationId xmlns:p14="http://schemas.microsoft.com/office/powerpoint/2010/main" val="3683403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1AF569-4C4F-4304-8A69-E08C994D8A0F}" type="datetimeFigureOut">
              <a:rPr lang="en-NZ" smtClean="0"/>
              <a:t>23/07/2023</a:t>
            </a:fld>
            <a:endParaRPr lang="en-NZ"/>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5825E9A-094A-4B09-9A58-633F9C456452}" type="slidenum">
              <a:rPr lang="en-NZ" smtClean="0"/>
              <a:t>‹#›</a:t>
            </a:fld>
            <a:endParaRPr lang="en-NZ"/>
          </a:p>
        </p:txBody>
      </p:sp>
    </p:spTree>
    <p:extLst>
      <p:ext uri="{BB962C8B-B14F-4D97-AF65-F5344CB8AC3E}">
        <p14:creationId xmlns:p14="http://schemas.microsoft.com/office/powerpoint/2010/main" val="36496609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www.figma.com/file/eXC3KGwNWiIYEjw46u0ZNE/Capstone-IOD-project?type=design&amp;node-id=0%3A1&amp;mode=design&amp;t=DGerSc32avtH2dRu-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apidapi.com/spoonacular/api/recipe-food-nutrition/" TargetMode="External"/><Relationship Id="rId2" Type="http://schemas.openxmlformats.org/officeDocument/2006/relationships/hyperlink" Target="https://github.com/JanineSooThow/Capstone-project" TargetMode="External"/><Relationship Id="rId1" Type="http://schemas.openxmlformats.org/officeDocument/2006/relationships/slideLayout" Target="../slideLayouts/slideLayout2.xml"/><Relationship Id="rId4" Type="http://schemas.openxmlformats.org/officeDocument/2006/relationships/hyperlink" Target="https://mdbootstrap.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D9E2AFF4-0CAB-C40B-794A-334038C87129}"/>
              </a:ext>
            </a:extLst>
          </p:cNvPr>
          <p:cNvSpPr>
            <a:spLocks noGrp="1"/>
          </p:cNvSpPr>
          <p:nvPr>
            <p:ph type="subTitle" idx="1"/>
          </p:nvPr>
        </p:nvSpPr>
        <p:spPr>
          <a:xfrm>
            <a:off x="1507067" y="4050833"/>
            <a:ext cx="7766936" cy="1096899"/>
          </a:xfrm>
        </p:spPr>
        <p:txBody>
          <a:bodyPr>
            <a:normAutofit/>
          </a:bodyPr>
          <a:lstStyle/>
          <a:p>
            <a:r>
              <a:rPr lang="en-NZ">
                <a:solidFill>
                  <a:schemeClr val="tx1"/>
                </a:solidFill>
              </a:rPr>
              <a:t>Janine Soo Thow </a:t>
            </a:r>
          </a:p>
        </p:txBody>
      </p:sp>
      <p:sp>
        <p:nvSpPr>
          <p:cNvPr id="2" name="Title 1">
            <a:extLst>
              <a:ext uri="{FF2B5EF4-FFF2-40B4-BE49-F238E27FC236}">
                <a16:creationId xmlns:a16="http://schemas.microsoft.com/office/drawing/2014/main" id="{30CEB36E-5FD0-8611-B731-7AD695D9CC49}"/>
              </a:ext>
            </a:extLst>
          </p:cNvPr>
          <p:cNvSpPr>
            <a:spLocks noGrp="1"/>
          </p:cNvSpPr>
          <p:nvPr>
            <p:ph type="ctrTitle"/>
          </p:nvPr>
        </p:nvSpPr>
        <p:spPr>
          <a:xfrm>
            <a:off x="1507067" y="2404534"/>
            <a:ext cx="7766936" cy="1646302"/>
          </a:xfrm>
        </p:spPr>
        <p:txBody>
          <a:bodyPr>
            <a:normAutofit/>
          </a:bodyPr>
          <a:lstStyle/>
          <a:p>
            <a:pPr>
              <a:lnSpc>
                <a:spcPct val="90000"/>
              </a:lnSpc>
            </a:pPr>
            <a:r>
              <a:rPr lang="en-NZ"/>
              <a:t>Capstone Project: FuelStaff</a:t>
            </a:r>
          </a:p>
        </p:txBody>
      </p:sp>
    </p:spTree>
    <p:extLst>
      <p:ext uri="{BB962C8B-B14F-4D97-AF65-F5344CB8AC3E}">
        <p14:creationId xmlns:p14="http://schemas.microsoft.com/office/powerpoint/2010/main" val="385917727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DAF5D-55AC-48EC-7176-040907BA14CD}"/>
              </a:ext>
            </a:extLst>
          </p:cNvPr>
          <p:cNvSpPr>
            <a:spLocks noGrp="1"/>
          </p:cNvSpPr>
          <p:nvPr>
            <p:ph type="title"/>
          </p:nvPr>
        </p:nvSpPr>
        <p:spPr/>
        <p:txBody>
          <a:bodyPr/>
          <a:lstStyle/>
          <a:p>
            <a:r>
              <a:rPr lang="en-NZ" dirty="0"/>
              <a:t>GANTT DIAGRAM</a:t>
            </a:r>
          </a:p>
        </p:txBody>
      </p:sp>
      <p:pic>
        <p:nvPicPr>
          <p:cNvPr id="3" name="Picture 2">
            <a:extLst>
              <a:ext uri="{FF2B5EF4-FFF2-40B4-BE49-F238E27FC236}">
                <a16:creationId xmlns:a16="http://schemas.microsoft.com/office/drawing/2014/main" id="{30104D1E-52A3-8D7E-D197-C739690F3419}"/>
              </a:ext>
            </a:extLst>
          </p:cNvPr>
          <p:cNvPicPr>
            <a:picLocks noChangeAspect="1"/>
          </p:cNvPicPr>
          <p:nvPr/>
        </p:nvPicPr>
        <p:blipFill>
          <a:blip r:embed="rId2"/>
          <a:stretch>
            <a:fillRect/>
          </a:stretch>
        </p:blipFill>
        <p:spPr>
          <a:xfrm>
            <a:off x="518160" y="1422400"/>
            <a:ext cx="11115040" cy="5069840"/>
          </a:xfrm>
          <a:prstGeom prst="rect">
            <a:avLst/>
          </a:prstGeom>
        </p:spPr>
      </p:pic>
    </p:spTree>
    <p:extLst>
      <p:ext uri="{BB962C8B-B14F-4D97-AF65-F5344CB8AC3E}">
        <p14:creationId xmlns:p14="http://schemas.microsoft.com/office/powerpoint/2010/main" val="3780771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57DB-3C9C-23BD-12F2-42474E4197B2}"/>
              </a:ext>
            </a:extLst>
          </p:cNvPr>
          <p:cNvSpPr>
            <a:spLocks noGrp="1"/>
          </p:cNvSpPr>
          <p:nvPr>
            <p:ph type="title"/>
          </p:nvPr>
        </p:nvSpPr>
        <p:spPr>
          <a:xfrm>
            <a:off x="677334" y="609600"/>
            <a:ext cx="8596668" cy="998511"/>
          </a:xfrm>
        </p:spPr>
        <p:txBody>
          <a:bodyPr/>
          <a:lstStyle/>
          <a:p>
            <a:r>
              <a:rPr lang="en-NZ" dirty="0"/>
              <a:t>WIREFRAME DESIGN - FIGMA</a:t>
            </a:r>
          </a:p>
        </p:txBody>
      </p:sp>
      <p:sp>
        <p:nvSpPr>
          <p:cNvPr id="3" name="Content Placeholder 2">
            <a:extLst>
              <a:ext uri="{FF2B5EF4-FFF2-40B4-BE49-F238E27FC236}">
                <a16:creationId xmlns:a16="http://schemas.microsoft.com/office/drawing/2014/main" id="{EBC58501-C75F-F534-2838-3B4DE726C686}"/>
              </a:ext>
            </a:extLst>
          </p:cNvPr>
          <p:cNvSpPr>
            <a:spLocks noGrp="1"/>
          </p:cNvSpPr>
          <p:nvPr>
            <p:ph idx="1"/>
          </p:nvPr>
        </p:nvSpPr>
        <p:spPr>
          <a:xfrm>
            <a:off x="677334" y="1608111"/>
            <a:ext cx="8596668" cy="4433251"/>
          </a:xfrm>
        </p:spPr>
        <p:txBody>
          <a:bodyPr/>
          <a:lstStyle/>
          <a:p>
            <a:r>
              <a:rPr lang="en-US" sz="1800" u="sng" dirty="0">
                <a:solidFill>
                  <a:srgbClr val="0000FF"/>
                </a:solidFill>
                <a:effectLst/>
                <a:latin typeface="Arial MT"/>
                <a:ea typeface="Arial MT"/>
                <a:cs typeface="Arial MT"/>
                <a:hlinkClick r:id="rId2"/>
              </a:rPr>
              <a:t>https://www.figma.com/file/eXC3KGwNWiIYEjw46u0ZNE/Capstone-IOD-project?type=design&amp;node-id=0%3A1&amp;mode=design&amp;t=DGerSc32avtH2dRu-1</a:t>
            </a:r>
            <a:endParaRPr lang="en-NZ" sz="1800" dirty="0">
              <a:effectLst/>
              <a:latin typeface="Arial MT"/>
              <a:ea typeface="Arial MT"/>
              <a:cs typeface="Arial MT"/>
            </a:endParaRPr>
          </a:p>
          <a:p>
            <a:endParaRPr lang="en-NZ" dirty="0"/>
          </a:p>
        </p:txBody>
      </p:sp>
      <p:pic>
        <p:nvPicPr>
          <p:cNvPr id="4" name="Picture 3">
            <a:extLst>
              <a:ext uri="{FF2B5EF4-FFF2-40B4-BE49-F238E27FC236}">
                <a16:creationId xmlns:a16="http://schemas.microsoft.com/office/drawing/2014/main" id="{0EE4D0F3-8F2C-BB6D-3928-EE454FFF36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1102" y="2438401"/>
            <a:ext cx="3571875" cy="4155440"/>
          </a:xfrm>
          <a:prstGeom prst="rect">
            <a:avLst/>
          </a:prstGeom>
        </p:spPr>
      </p:pic>
    </p:spTree>
    <p:extLst>
      <p:ext uri="{BB962C8B-B14F-4D97-AF65-F5344CB8AC3E}">
        <p14:creationId xmlns:p14="http://schemas.microsoft.com/office/powerpoint/2010/main" val="2486736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86566-7B9D-8E11-3B62-31E411DF4340}"/>
              </a:ext>
            </a:extLst>
          </p:cNvPr>
          <p:cNvSpPr>
            <a:spLocks noGrp="1"/>
          </p:cNvSpPr>
          <p:nvPr>
            <p:ph type="title"/>
          </p:nvPr>
        </p:nvSpPr>
        <p:spPr/>
        <p:txBody>
          <a:bodyPr/>
          <a:lstStyle/>
          <a:p>
            <a:r>
              <a:rPr lang="en-NZ" dirty="0"/>
              <a:t>OUT OF SCOPE</a:t>
            </a:r>
          </a:p>
        </p:txBody>
      </p:sp>
      <p:sp>
        <p:nvSpPr>
          <p:cNvPr id="3" name="Content Placeholder 2">
            <a:extLst>
              <a:ext uri="{FF2B5EF4-FFF2-40B4-BE49-F238E27FC236}">
                <a16:creationId xmlns:a16="http://schemas.microsoft.com/office/drawing/2014/main" id="{E5D3A3CF-FCC6-4BC7-1FDC-D9DBB9FAF2AA}"/>
              </a:ext>
            </a:extLst>
          </p:cNvPr>
          <p:cNvSpPr>
            <a:spLocks noGrp="1"/>
          </p:cNvSpPr>
          <p:nvPr>
            <p:ph idx="1"/>
          </p:nvPr>
        </p:nvSpPr>
        <p:spPr>
          <a:xfrm>
            <a:off x="677334" y="1463041"/>
            <a:ext cx="8596668" cy="4578322"/>
          </a:xfrm>
        </p:spPr>
        <p:txBody>
          <a:bodyPr/>
          <a:lstStyle/>
          <a:p>
            <a:pPr marL="0" indent="0" algn="ctr">
              <a:spcBef>
                <a:spcPts val="880"/>
              </a:spcBef>
              <a:buNone/>
              <a:tabLst>
                <a:tab pos="596265" algn="l"/>
                <a:tab pos="596900" algn="l"/>
              </a:tabLst>
            </a:pPr>
            <a:r>
              <a:rPr lang="en-US" dirty="0">
                <a:effectLst/>
                <a:latin typeface="Arial MT"/>
                <a:ea typeface="Arial MT"/>
                <a:cs typeface="Arial MT"/>
              </a:rPr>
              <a:t>What features are considered out of scope?</a:t>
            </a:r>
          </a:p>
          <a:p>
            <a:pPr marL="0" indent="0" algn="ctr">
              <a:spcBef>
                <a:spcPts val="880"/>
              </a:spcBef>
              <a:buNone/>
              <a:tabLst>
                <a:tab pos="596265" algn="l"/>
                <a:tab pos="596900" algn="l"/>
              </a:tabLst>
            </a:pPr>
            <a:endParaRPr lang="en-NZ" dirty="0">
              <a:effectLst/>
              <a:latin typeface="Arial MT"/>
              <a:ea typeface="Arial MT"/>
              <a:cs typeface="Arial MT"/>
            </a:endParaRPr>
          </a:p>
          <a:p>
            <a:pPr marL="342900" lvl="0" indent="-342900">
              <a:buFont typeface="Symbol" panose="05050102010706020507" pitchFamily="18" charset="2"/>
              <a:buChar char=""/>
            </a:pPr>
            <a:r>
              <a:rPr lang="en-US" sz="1600" dirty="0">
                <a:effectLst/>
                <a:latin typeface="Arial MT"/>
                <a:ea typeface="Arial MT"/>
                <a:cs typeface="Arial MT"/>
              </a:rPr>
              <a:t>Food preparation tracking system</a:t>
            </a:r>
            <a:endParaRPr lang="en-NZ" sz="1600" dirty="0">
              <a:effectLst/>
              <a:latin typeface="Arial MT"/>
              <a:ea typeface="Arial MT"/>
              <a:cs typeface="Arial MT"/>
            </a:endParaRPr>
          </a:p>
          <a:p>
            <a:pPr marL="342900" lvl="0" indent="-342900">
              <a:buFont typeface="Symbol" panose="05050102010706020507" pitchFamily="18" charset="2"/>
              <a:buChar char=""/>
            </a:pPr>
            <a:r>
              <a:rPr lang="en-US" sz="1600" dirty="0">
                <a:effectLst/>
                <a:latin typeface="Arial MT"/>
                <a:ea typeface="Arial MT"/>
                <a:cs typeface="Arial MT"/>
              </a:rPr>
              <a:t>Fallback payment system option </a:t>
            </a:r>
            <a:endParaRPr lang="en-NZ" sz="1600" dirty="0">
              <a:effectLst/>
              <a:latin typeface="Arial MT"/>
              <a:ea typeface="Arial MT"/>
              <a:cs typeface="Arial MT"/>
            </a:endParaRPr>
          </a:p>
          <a:p>
            <a:pPr marL="342900" lvl="0" indent="-342900">
              <a:buFont typeface="Symbol" panose="05050102010706020507" pitchFamily="18" charset="2"/>
              <a:buChar char=""/>
            </a:pPr>
            <a:r>
              <a:rPr lang="en-US" sz="1600" dirty="0">
                <a:effectLst/>
                <a:latin typeface="Arial MT"/>
                <a:ea typeface="Arial MT"/>
                <a:cs typeface="Arial MT"/>
              </a:rPr>
              <a:t>Rewards and loyalty programs </a:t>
            </a:r>
            <a:endParaRPr lang="en-NZ" sz="1600" dirty="0">
              <a:effectLst/>
              <a:latin typeface="Arial MT"/>
              <a:ea typeface="Arial MT"/>
              <a:cs typeface="Arial MT"/>
            </a:endParaRPr>
          </a:p>
          <a:p>
            <a:pPr marL="342900" lvl="0" indent="-342900">
              <a:buFont typeface="Symbol" panose="05050102010706020507" pitchFamily="18" charset="2"/>
              <a:buChar char=""/>
            </a:pPr>
            <a:r>
              <a:rPr lang="en-US" sz="1600" dirty="0">
                <a:effectLst/>
                <a:latin typeface="Arial MT"/>
                <a:ea typeface="Arial MT"/>
                <a:cs typeface="Arial MT"/>
              </a:rPr>
              <a:t>Offering multi-language support </a:t>
            </a:r>
            <a:endParaRPr lang="en-NZ" sz="1600" dirty="0">
              <a:effectLst/>
              <a:latin typeface="Arial MT"/>
              <a:ea typeface="Arial MT"/>
              <a:cs typeface="Arial MT"/>
            </a:endParaRPr>
          </a:p>
          <a:p>
            <a:pPr marL="342900" lvl="0" indent="-342900">
              <a:buFont typeface="Symbol" panose="05050102010706020507" pitchFamily="18" charset="2"/>
              <a:buChar char=""/>
            </a:pPr>
            <a:r>
              <a:rPr lang="en-US" sz="1600" dirty="0">
                <a:effectLst/>
                <a:latin typeface="Arial MT"/>
                <a:ea typeface="Arial MT"/>
                <a:cs typeface="Arial MT"/>
              </a:rPr>
              <a:t>Meal reviews and ratings </a:t>
            </a:r>
            <a:endParaRPr lang="en-NZ" sz="1600" dirty="0">
              <a:effectLst/>
              <a:latin typeface="Arial MT"/>
              <a:ea typeface="Arial MT"/>
              <a:cs typeface="Arial MT"/>
            </a:endParaRPr>
          </a:p>
          <a:p>
            <a:pPr marL="342900" lvl="0" indent="-342900">
              <a:buFont typeface="Symbol" panose="05050102010706020507" pitchFamily="18" charset="2"/>
              <a:buChar char=""/>
            </a:pPr>
            <a:r>
              <a:rPr lang="en-US" sz="1600" dirty="0">
                <a:effectLst/>
                <a:latin typeface="Arial MT"/>
                <a:ea typeface="Arial MT"/>
                <a:cs typeface="Arial MT"/>
              </a:rPr>
              <a:t>Chatbot support for customer support </a:t>
            </a:r>
            <a:endParaRPr lang="en-NZ" sz="1600" dirty="0">
              <a:effectLst/>
              <a:latin typeface="Arial MT"/>
              <a:ea typeface="Arial MT"/>
              <a:cs typeface="Arial MT"/>
            </a:endParaRPr>
          </a:p>
          <a:p>
            <a:pPr marL="342900" lvl="0" indent="-342900">
              <a:buFont typeface="Symbol" panose="05050102010706020507" pitchFamily="18" charset="2"/>
              <a:buChar char=""/>
            </a:pPr>
            <a:r>
              <a:rPr lang="en-US" sz="1600" dirty="0">
                <a:effectLst/>
                <a:latin typeface="Arial MT"/>
                <a:ea typeface="Arial MT"/>
                <a:cs typeface="Arial MT"/>
              </a:rPr>
              <a:t>Integration with social media apps </a:t>
            </a:r>
            <a:endParaRPr lang="en-NZ" sz="1600" dirty="0">
              <a:effectLst/>
              <a:latin typeface="Arial MT"/>
              <a:ea typeface="Arial MT"/>
              <a:cs typeface="Arial MT"/>
            </a:endParaRPr>
          </a:p>
          <a:p>
            <a:pPr marL="342900" lvl="0" indent="-342900">
              <a:buFont typeface="Symbol" panose="05050102010706020507" pitchFamily="18" charset="2"/>
              <a:buChar char=""/>
            </a:pPr>
            <a:r>
              <a:rPr lang="en-US" sz="1600" dirty="0">
                <a:effectLst/>
                <a:latin typeface="Arial MT"/>
                <a:ea typeface="Arial MT"/>
                <a:cs typeface="Arial MT"/>
              </a:rPr>
              <a:t>Multiple payment gateways </a:t>
            </a:r>
            <a:endParaRPr lang="en-NZ" sz="1600" dirty="0">
              <a:effectLst/>
              <a:latin typeface="Arial MT"/>
              <a:ea typeface="Arial MT"/>
              <a:cs typeface="Arial MT"/>
            </a:endParaRPr>
          </a:p>
          <a:p>
            <a:pPr marL="0" indent="0">
              <a:buNone/>
            </a:pPr>
            <a:endParaRPr lang="en-NZ" dirty="0"/>
          </a:p>
        </p:txBody>
      </p:sp>
    </p:spTree>
    <p:extLst>
      <p:ext uri="{BB962C8B-B14F-4D97-AF65-F5344CB8AC3E}">
        <p14:creationId xmlns:p14="http://schemas.microsoft.com/office/powerpoint/2010/main" val="400332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A42E-4E16-E3EC-1BD5-715E940F9553}"/>
              </a:ext>
            </a:extLst>
          </p:cNvPr>
          <p:cNvSpPr>
            <a:spLocks noGrp="1"/>
          </p:cNvSpPr>
          <p:nvPr>
            <p:ph type="title"/>
          </p:nvPr>
        </p:nvSpPr>
        <p:spPr/>
        <p:txBody>
          <a:bodyPr/>
          <a:lstStyle/>
          <a:p>
            <a:r>
              <a:rPr lang="en-NZ" dirty="0"/>
              <a:t>NON-FUNCTIONAL REQUIREMENTS</a:t>
            </a:r>
          </a:p>
        </p:txBody>
      </p:sp>
      <p:sp>
        <p:nvSpPr>
          <p:cNvPr id="3" name="Content Placeholder 2">
            <a:extLst>
              <a:ext uri="{FF2B5EF4-FFF2-40B4-BE49-F238E27FC236}">
                <a16:creationId xmlns:a16="http://schemas.microsoft.com/office/drawing/2014/main" id="{4CA41C03-28BA-1ED0-AC0E-2604D9910640}"/>
              </a:ext>
            </a:extLst>
          </p:cNvPr>
          <p:cNvSpPr>
            <a:spLocks noGrp="1"/>
          </p:cNvSpPr>
          <p:nvPr>
            <p:ph idx="1"/>
          </p:nvPr>
        </p:nvSpPr>
        <p:spPr>
          <a:xfrm>
            <a:off x="677334" y="1595121"/>
            <a:ext cx="10935546" cy="4446242"/>
          </a:xfrm>
        </p:spPr>
        <p:txBody>
          <a:bodyPr>
            <a:normAutofit fontScale="25000" lnSpcReduction="20000"/>
          </a:bodyPr>
          <a:lstStyle/>
          <a:p>
            <a:pPr marL="0" marR="417195" lvl="0" indent="0">
              <a:lnSpc>
                <a:spcPct val="113000"/>
              </a:lnSpc>
              <a:spcBef>
                <a:spcPts val="885"/>
              </a:spcBef>
              <a:spcAft>
                <a:spcPts val="0"/>
              </a:spcAft>
              <a:buSzPts val="1100"/>
              <a:buNone/>
              <a:tabLst>
                <a:tab pos="596265" algn="l"/>
                <a:tab pos="596900" algn="l"/>
              </a:tabLst>
            </a:pPr>
            <a:r>
              <a:rPr lang="en-US" sz="6400" b="1" dirty="0">
                <a:effectLst/>
                <a:latin typeface="Arial MT"/>
                <a:ea typeface="Symbol" panose="05050102010706020507" pitchFamily="18" charset="2"/>
                <a:cs typeface="Symbol" panose="05050102010706020507" pitchFamily="18" charset="2"/>
              </a:rPr>
              <a:t>What are the key security requirements? (e.g. login, storage of personal details,</a:t>
            </a:r>
            <a:r>
              <a:rPr lang="en-US" sz="6400" b="1" spc="-300" dirty="0">
                <a:effectLst/>
                <a:latin typeface="Arial MT"/>
                <a:ea typeface="Symbol" panose="05050102010706020507" pitchFamily="18" charset="2"/>
                <a:cs typeface="Symbol" panose="05050102010706020507" pitchFamily="18" charset="2"/>
              </a:rPr>
              <a:t> </a:t>
            </a:r>
            <a:r>
              <a:rPr lang="en-US" sz="6400" b="1" dirty="0">
                <a:effectLst/>
                <a:latin typeface="Arial MT"/>
                <a:ea typeface="Symbol" panose="05050102010706020507" pitchFamily="18" charset="2"/>
                <a:cs typeface="Symbol" panose="05050102010706020507" pitchFamily="18" charset="2"/>
              </a:rPr>
              <a:t>inactivity timeout, data encryption)</a:t>
            </a:r>
            <a:endParaRPr lang="en-NZ" sz="6400" dirty="0">
              <a:effectLst/>
              <a:latin typeface="Arial MT"/>
              <a:ea typeface="Symbol" panose="05050102010706020507" pitchFamily="18" charset="2"/>
              <a:cs typeface="Symbol" panose="05050102010706020507" pitchFamily="18" charset="2"/>
            </a:endParaRPr>
          </a:p>
          <a:p>
            <a:pPr marL="0" marR="417195" indent="0">
              <a:lnSpc>
                <a:spcPct val="113000"/>
              </a:lnSpc>
              <a:spcBef>
                <a:spcPts val="885"/>
              </a:spcBef>
              <a:spcAft>
                <a:spcPts val="0"/>
              </a:spcAft>
              <a:buNone/>
              <a:tabLst>
                <a:tab pos="596265" algn="l"/>
                <a:tab pos="596900" algn="l"/>
              </a:tabLst>
            </a:pPr>
            <a:r>
              <a:rPr lang="en-US" sz="6400" dirty="0">
                <a:effectLst/>
                <a:latin typeface="Arial MT"/>
                <a:ea typeface="Arial MT"/>
                <a:cs typeface="Arial MT"/>
              </a:rPr>
              <a:t>Password encryption, user timeout to prevent unauthorized requirements, storage of customer details in a database </a:t>
            </a:r>
            <a:r>
              <a:rPr lang="en-US" sz="6400" dirty="0" err="1">
                <a:effectLst/>
                <a:latin typeface="Arial MT"/>
                <a:ea typeface="Arial MT"/>
                <a:cs typeface="Arial MT"/>
              </a:rPr>
              <a:t>backen</a:t>
            </a:r>
            <a:r>
              <a:rPr lang="en-US" sz="6400" dirty="0">
                <a:effectLst/>
                <a:latin typeface="Arial MT"/>
                <a:ea typeface="Arial MT"/>
                <a:cs typeface="Arial MT"/>
              </a:rPr>
              <a:t>.</a:t>
            </a:r>
          </a:p>
          <a:p>
            <a:pPr marL="0" marR="417195" indent="0">
              <a:lnSpc>
                <a:spcPct val="113000"/>
              </a:lnSpc>
              <a:spcBef>
                <a:spcPts val="885"/>
              </a:spcBef>
              <a:spcAft>
                <a:spcPts val="0"/>
              </a:spcAft>
              <a:buNone/>
              <a:tabLst>
                <a:tab pos="596265" algn="l"/>
                <a:tab pos="596900" algn="l"/>
              </a:tabLst>
            </a:pPr>
            <a:endParaRPr lang="en-NZ" sz="6400" dirty="0">
              <a:effectLst/>
              <a:latin typeface="Arial MT"/>
              <a:ea typeface="Arial MT"/>
              <a:cs typeface="Arial MT"/>
            </a:endParaRPr>
          </a:p>
          <a:p>
            <a:pPr marL="0" lvl="0" indent="0">
              <a:spcBef>
                <a:spcPts val="25"/>
              </a:spcBef>
              <a:buSzPts val="1100"/>
              <a:buNone/>
              <a:tabLst>
                <a:tab pos="596265" algn="l"/>
                <a:tab pos="596900" algn="l"/>
              </a:tabLst>
            </a:pPr>
            <a:r>
              <a:rPr lang="en-US" sz="6400" b="1" dirty="0">
                <a:effectLst/>
                <a:latin typeface="Arial MT"/>
                <a:ea typeface="Symbol" panose="05050102010706020507" pitchFamily="18" charset="2"/>
                <a:cs typeface="Symbol" panose="05050102010706020507" pitchFamily="18" charset="2"/>
              </a:rPr>
              <a:t>How many transactions should be enabled at peak time?</a:t>
            </a:r>
            <a:endParaRPr lang="en-NZ" sz="6400" dirty="0">
              <a:effectLst/>
              <a:latin typeface="Arial MT"/>
              <a:ea typeface="Symbol" panose="05050102010706020507" pitchFamily="18" charset="2"/>
              <a:cs typeface="Symbol" panose="05050102010706020507" pitchFamily="18" charset="2"/>
            </a:endParaRPr>
          </a:p>
          <a:p>
            <a:pPr marL="0" indent="0">
              <a:spcBef>
                <a:spcPts val="25"/>
              </a:spcBef>
              <a:buNone/>
              <a:tabLst>
                <a:tab pos="596265" algn="l"/>
                <a:tab pos="596900" algn="l"/>
              </a:tabLst>
            </a:pPr>
            <a:r>
              <a:rPr lang="en-US" sz="6400" dirty="0">
                <a:effectLst/>
                <a:latin typeface="Arial MT"/>
                <a:ea typeface="Arial MT"/>
                <a:cs typeface="Arial MT"/>
              </a:rPr>
              <a:t>The online food application should be able to manage concurrent requests and transactions at peak times. </a:t>
            </a:r>
          </a:p>
          <a:p>
            <a:pPr marL="0" indent="0">
              <a:spcBef>
                <a:spcPts val="25"/>
              </a:spcBef>
              <a:buNone/>
              <a:tabLst>
                <a:tab pos="596265" algn="l"/>
                <a:tab pos="596900" algn="l"/>
              </a:tabLst>
            </a:pPr>
            <a:endParaRPr lang="en-NZ" sz="6400" dirty="0">
              <a:effectLst/>
              <a:latin typeface="Arial MT"/>
              <a:ea typeface="Arial MT"/>
              <a:cs typeface="Arial MT"/>
            </a:endParaRPr>
          </a:p>
          <a:p>
            <a:pPr marL="0" lvl="0" indent="0">
              <a:spcBef>
                <a:spcPts val="205"/>
              </a:spcBef>
              <a:buSzPts val="1100"/>
              <a:buNone/>
              <a:tabLst>
                <a:tab pos="596265" algn="l"/>
                <a:tab pos="596900" algn="l"/>
              </a:tabLst>
            </a:pPr>
            <a:r>
              <a:rPr lang="en-US" sz="6400" b="1" dirty="0">
                <a:effectLst/>
                <a:latin typeface="Arial MT"/>
                <a:ea typeface="Symbol" panose="05050102010706020507" pitchFamily="18" charset="2"/>
                <a:cs typeface="Symbol" panose="05050102010706020507" pitchFamily="18" charset="2"/>
              </a:rPr>
              <a:t>How easy to use does the software need to be?</a:t>
            </a:r>
            <a:endParaRPr lang="en-NZ" sz="6400" dirty="0">
              <a:effectLst/>
              <a:latin typeface="Arial MT"/>
              <a:ea typeface="Symbol" panose="05050102010706020507" pitchFamily="18" charset="2"/>
              <a:cs typeface="Symbol" panose="05050102010706020507" pitchFamily="18" charset="2"/>
            </a:endParaRPr>
          </a:p>
          <a:p>
            <a:pPr marL="0" indent="0">
              <a:spcBef>
                <a:spcPts val="205"/>
              </a:spcBef>
              <a:buNone/>
              <a:tabLst>
                <a:tab pos="596265" algn="l"/>
                <a:tab pos="596900" algn="l"/>
              </a:tabLst>
            </a:pPr>
            <a:r>
              <a:rPr lang="en-US" sz="6400" dirty="0">
                <a:effectLst/>
                <a:latin typeface="Arial MT"/>
                <a:ea typeface="Arial MT"/>
                <a:cs typeface="Arial MT"/>
              </a:rPr>
              <a:t>It needs to be relatively easy to use for all users. The interface must be user friendly and the navigation must be easy for users of all backgrounds with variable levels of tech experience, to use. </a:t>
            </a:r>
          </a:p>
          <a:p>
            <a:pPr marL="0" indent="0">
              <a:spcBef>
                <a:spcPts val="205"/>
              </a:spcBef>
              <a:buNone/>
              <a:tabLst>
                <a:tab pos="596265" algn="l"/>
                <a:tab pos="596900" algn="l"/>
              </a:tabLst>
            </a:pPr>
            <a:endParaRPr lang="en-NZ" sz="6400" dirty="0">
              <a:effectLst/>
              <a:latin typeface="Arial MT"/>
              <a:ea typeface="Arial MT"/>
              <a:cs typeface="Arial MT"/>
            </a:endParaRPr>
          </a:p>
          <a:p>
            <a:pPr marL="0" lvl="0" indent="0">
              <a:spcBef>
                <a:spcPts val="200"/>
              </a:spcBef>
              <a:buSzPts val="1100"/>
              <a:buNone/>
              <a:tabLst>
                <a:tab pos="596265" algn="l"/>
                <a:tab pos="596900" algn="l"/>
              </a:tabLst>
            </a:pPr>
            <a:r>
              <a:rPr lang="en-US" sz="6400" b="1" dirty="0">
                <a:effectLst/>
                <a:latin typeface="Arial MT"/>
                <a:ea typeface="Symbol" panose="05050102010706020507" pitchFamily="18" charset="2"/>
                <a:cs typeface="Symbol" panose="05050102010706020507" pitchFamily="18" charset="2"/>
              </a:rPr>
              <a:t>How quickly should the application respond to user requests?</a:t>
            </a:r>
            <a:endParaRPr lang="en-NZ" sz="6400" dirty="0">
              <a:effectLst/>
              <a:latin typeface="Arial MT"/>
              <a:ea typeface="Symbol" panose="05050102010706020507" pitchFamily="18" charset="2"/>
              <a:cs typeface="Symbol" panose="05050102010706020507" pitchFamily="18" charset="2"/>
            </a:endParaRPr>
          </a:p>
          <a:p>
            <a:pPr marL="0" indent="0">
              <a:spcBef>
                <a:spcPts val="200"/>
              </a:spcBef>
              <a:buNone/>
              <a:tabLst>
                <a:tab pos="596265" algn="l"/>
                <a:tab pos="596900" algn="l"/>
              </a:tabLst>
            </a:pPr>
            <a:r>
              <a:rPr lang="en-US" sz="6400" dirty="0">
                <a:effectLst/>
                <a:latin typeface="Arial MT"/>
                <a:ea typeface="Arial MT"/>
                <a:cs typeface="Arial MT"/>
              </a:rPr>
              <a:t>To provide a seamless and optimal shopping experience, the software application should respond to user requests as quickly as possible. The application response time should be less than 5 seconds. </a:t>
            </a:r>
          </a:p>
          <a:p>
            <a:pPr marL="0" indent="0">
              <a:spcBef>
                <a:spcPts val="200"/>
              </a:spcBef>
              <a:buNone/>
              <a:tabLst>
                <a:tab pos="596265" algn="l"/>
                <a:tab pos="596900" algn="l"/>
              </a:tabLst>
            </a:pPr>
            <a:endParaRPr lang="en-NZ" sz="6400" dirty="0">
              <a:effectLst/>
              <a:latin typeface="Arial MT"/>
              <a:ea typeface="Arial MT"/>
              <a:cs typeface="Arial MT"/>
            </a:endParaRPr>
          </a:p>
          <a:p>
            <a:pPr marL="0" lvl="0" indent="0">
              <a:spcBef>
                <a:spcPts val="205"/>
              </a:spcBef>
              <a:buSzPts val="1100"/>
              <a:buNone/>
              <a:tabLst>
                <a:tab pos="596265" algn="l"/>
                <a:tab pos="596900" algn="l"/>
              </a:tabLst>
            </a:pPr>
            <a:r>
              <a:rPr lang="en-US" sz="6400" b="1" dirty="0">
                <a:effectLst/>
                <a:latin typeface="Arial MT"/>
                <a:ea typeface="Symbol" panose="05050102010706020507" pitchFamily="18" charset="2"/>
                <a:cs typeface="Symbol" panose="05050102010706020507" pitchFamily="18" charset="2"/>
              </a:rPr>
              <a:t>How reliable must the application be? (e.g. mean time between failures)</a:t>
            </a:r>
            <a:endParaRPr lang="en-NZ" sz="6400" dirty="0">
              <a:effectLst/>
              <a:latin typeface="Arial MT"/>
              <a:ea typeface="Symbol" panose="05050102010706020507" pitchFamily="18" charset="2"/>
              <a:cs typeface="Symbol" panose="05050102010706020507" pitchFamily="18" charset="2"/>
            </a:endParaRPr>
          </a:p>
          <a:p>
            <a:pPr marL="0" indent="0">
              <a:spcBef>
                <a:spcPts val="205"/>
              </a:spcBef>
              <a:buNone/>
              <a:tabLst>
                <a:tab pos="596265" algn="l"/>
                <a:tab pos="596900" algn="l"/>
              </a:tabLst>
            </a:pPr>
            <a:r>
              <a:rPr lang="en-US" sz="6400" dirty="0">
                <a:effectLst/>
                <a:latin typeface="Arial MT"/>
                <a:ea typeface="Arial MT"/>
                <a:cs typeface="Arial MT"/>
              </a:rPr>
              <a:t>The software must be 100% reliable with close to 100% uptime. User authentication must be reliable when users sign in with the login form or register with the registration form. This is because the users personal information are being used.  </a:t>
            </a:r>
            <a:endParaRPr lang="en-NZ" sz="6400" dirty="0">
              <a:effectLst/>
              <a:latin typeface="Arial MT"/>
              <a:ea typeface="Arial MT"/>
              <a:cs typeface="Arial MT"/>
            </a:endParaRPr>
          </a:p>
          <a:p>
            <a:pPr marL="368300" indent="0">
              <a:spcBef>
                <a:spcPts val="205"/>
              </a:spcBef>
              <a:buNone/>
              <a:tabLst>
                <a:tab pos="596265" algn="l"/>
                <a:tab pos="596900" algn="l"/>
              </a:tabLst>
            </a:pPr>
            <a:r>
              <a:rPr lang="en-US" sz="6400" dirty="0">
                <a:effectLst/>
                <a:latin typeface="Arial MT"/>
                <a:ea typeface="Arial MT"/>
                <a:cs typeface="Arial MT"/>
              </a:rPr>
              <a:t> </a:t>
            </a:r>
            <a:endParaRPr lang="en-NZ" sz="6400" dirty="0">
              <a:effectLst/>
              <a:latin typeface="Arial MT"/>
              <a:ea typeface="Arial MT"/>
              <a:cs typeface="Arial MT"/>
            </a:endParaRPr>
          </a:p>
          <a:p>
            <a:endParaRPr lang="en-NZ" dirty="0"/>
          </a:p>
        </p:txBody>
      </p:sp>
    </p:spTree>
    <p:extLst>
      <p:ext uri="{BB962C8B-B14F-4D97-AF65-F5344CB8AC3E}">
        <p14:creationId xmlns:p14="http://schemas.microsoft.com/office/powerpoint/2010/main" val="3896386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39FA-5ECD-E6E1-83A1-900C1BE98DAB}"/>
              </a:ext>
            </a:extLst>
          </p:cNvPr>
          <p:cNvSpPr>
            <a:spLocks noGrp="1"/>
          </p:cNvSpPr>
          <p:nvPr>
            <p:ph type="title"/>
          </p:nvPr>
        </p:nvSpPr>
        <p:spPr/>
        <p:txBody>
          <a:bodyPr/>
          <a:lstStyle/>
          <a:p>
            <a:pPr algn="ctr"/>
            <a:r>
              <a:rPr lang="en-NZ" dirty="0"/>
              <a:t>TESTING </a:t>
            </a:r>
          </a:p>
        </p:txBody>
      </p:sp>
      <p:sp>
        <p:nvSpPr>
          <p:cNvPr id="3" name="Content Placeholder 2">
            <a:extLst>
              <a:ext uri="{FF2B5EF4-FFF2-40B4-BE49-F238E27FC236}">
                <a16:creationId xmlns:a16="http://schemas.microsoft.com/office/drawing/2014/main" id="{1372AE23-E34E-8806-CE1A-7B3B92A41491}"/>
              </a:ext>
            </a:extLst>
          </p:cNvPr>
          <p:cNvSpPr>
            <a:spLocks noGrp="1"/>
          </p:cNvSpPr>
          <p:nvPr>
            <p:ph idx="1"/>
          </p:nvPr>
        </p:nvSpPr>
        <p:spPr/>
        <p:txBody>
          <a:bodyPr/>
          <a:lstStyle/>
          <a:p>
            <a:r>
              <a:rPr lang="en-US" sz="1800" dirty="0">
                <a:effectLst/>
                <a:latin typeface="Arial MT"/>
                <a:ea typeface="Arial MT"/>
                <a:cs typeface="Arial MT"/>
              </a:rPr>
              <a:t>Testing of the software was abundant throughout the software development process. Individual components were tested to make sure they were working effectively. This involved using a combination of tools to verify components were working correctly, such as Chrome developer tools, VS code terminal to check for error messages and using the database to make sure data showed up in the database. </a:t>
            </a:r>
            <a:endParaRPr lang="en-NZ" sz="1800" dirty="0">
              <a:effectLst/>
              <a:latin typeface="Arial MT"/>
              <a:ea typeface="Arial MT"/>
              <a:cs typeface="Arial MT"/>
            </a:endParaRPr>
          </a:p>
          <a:p>
            <a:endParaRPr lang="en-NZ" dirty="0"/>
          </a:p>
        </p:txBody>
      </p:sp>
    </p:spTree>
    <p:extLst>
      <p:ext uri="{BB962C8B-B14F-4D97-AF65-F5344CB8AC3E}">
        <p14:creationId xmlns:p14="http://schemas.microsoft.com/office/powerpoint/2010/main" val="3831351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1F461-170E-B2D8-9A7C-321E0C4BEB2E}"/>
              </a:ext>
            </a:extLst>
          </p:cNvPr>
          <p:cNvSpPr>
            <a:spLocks noGrp="1"/>
          </p:cNvSpPr>
          <p:nvPr>
            <p:ph type="title"/>
          </p:nvPr>
        </p:nvSpPr>
        <p:spPr/>
        <p:txBody>
          <a:bodyPr/>
          <a:lstStyle/>
          <a:p>
            <a:r>
              <a:rPr lang="en-NZ" dirty="0"/>
              <a:t>DEPLOYMENT OF SOFTWARE CONSIDERATIONS</a:t>
            </a:r>
          </a:p>
        </p:txBody>
      </p:sp>
      <p:sp>
        <p:nvSpPr>
          <p:cNvPr id="3" name="Content Placeholder 2">
            <a:extLst>
              <a:ext uri="{FF2B5EF4-FFF2-40B4-BE49-F238E27FC236}">
                <a16:creationId xmlns:a16="http://schemas.microsoft.com/office/drawing/2014/main" id="{E60D39B8-324E-4A6B-441A-2126473347A0}"/>
              </a:ext>
            </a:extLst>
          </p:cNvPr>
          <p:cNvSpPr>
            <a:spLocks noGrp="1"/>
          </p:cNvSpPr>
          <p:nvPr>
            <p:ph idx="1"/>
          </p:nvPr>
        </p:nvSpPr>
        <p:spPr/>
        <p:txBody>
          <a:bodyPr/>
          <a:lstStyle/>
          <a:p>
            <a:pPr>
              <a:buFont typeface="Wingdings" panose="05000000000000000000" pitchFamily="2" charset="2"/>
              <a:buChar char="§"/>
            </a:pPr>
            <a:r>
              <a:rPr lang="en-NZ" dirty="0">
                <a:latin typeface="Arial MT"/>
              </a:rPr>
              <a:t>Security </a:t>
            </a:r>
          </a:p>
          <a:p>
            <a:pPr>
              <a:buFont typeface="Wingdings" panose="05000000000000000000" pitchFamily="2" charset="2"/>
              <a:buChar char="§"/>
            </a:pPr>
            <a:r>
              <a:rPr lang="en-NZ" dirty="0">
                <a:latin typeface="Arial MT"/>
              </a:rPr>
              <a:t>Backup and recovery</a:t>
            </a:r>
          </a:p>
          <a:p>
            <a:pPr>
              <a:buFont typeface="Wingdings" panose="05000000000000000000" pitchFamily="2" charset="2"/>
              <a:buChar char="§"/>
            </a:pPr>
            <a:r>
              <a:rPr lang="en-NZ" dirty="0">
                <a:latin typeface="Arial MT"/>
              </a:rPr>
              <a:t>Monitoring server health and app performance</a:t>
            </a:r>
          </a:p>
          <a:p>
            <a:pPr>
              <a:buFont typeface="Wingdings" panose="05000000000000000000" pitchFamily="2" charset="2"/>
              <a:buChar char="§"/>
            </a:pPr>
            <a:r>
              <a:rPr lang="en-NZ" dirty="0">
                <a:latin typeface="Arial MT"/>
              </a:rPr>
              <a:t>Carrying out comprehensive testing methods</a:t>
            </a:r>
          </a:p>
          <a:p>
            <a:pPr>
              <a:buFont typeface="Wingdings" panose="05000000000000000000" pitchFamily="2" charset="2"/>
              <a:buChar char="§"/>
            </a:pPr>
            <a:r>
              <a:rPr lang="en-NZ" dirty="0">
                <a:latin typeface="Arial MT"/>
              </a:rPr>
              <a:t>Developing user guides for customers on how to use the app effectively</a:t>
            </a:r>
          </a:p>
          <a:p>
            <a:pPr>
              <a:buFont typeface="Wingdings" panose="05000000000000000000" pitchFamily="2" charset="2"/>
              <a:buChar char="§"/>
            </a:pPr>
            <a:r>
              <a:rPr lang="en-NZ" dirty="0">
                <a:latin typeface="Arial MT"/>
              </a:rPr>
              <a:t>Assistance for any issues</a:t>
            </a:r>
          </a:p>
          <a:p>
            <a:pPr>
              <a:buFont typeface="Wingdings" panose="05000000000000000000" pitchFamily="2" charset="2"/>
              <a:buChar char="§"/>
            </a:pPr>
            <a:r>
              <a:rPr lang="en-NZ" dirty="0">
                <a:latin typeface="Arial MT"/>
              </a:rPr>
              <a:t>Feedback from customers</a:t>
            </a:r>
          </a:p>
        </p:txBody>
      </p:sp>
    </p:spTree>
    <p:extLst>
      <p:ext uri="{BB962C8B-B14F-4D97-AF65-F5344CB8AC3E}">
        <p14:creationId xmlns:p14="http://schemas.microsoft.com/office/powerpoint/2010/main" val="2369758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7B54F-E516-7320-DCC2-01E88C890467}"/>
              </a:ext>
            </a:extLst>
          </p:cNvPr>
          <p:cNvSpPr>
            <a:spLocks noGrp="1"/>
          </p:cNvSpPr>
          <p:nvPr>
            <p:ph type="title"/>
          </p:nvPr>
        </p:nvSpPr>
        <p:spPr/>
        <p:txBody>
          <a:bodyPr/>
          <a:lstStyle/>
          <a:p>
            <a:r>
              <a:rPr lang="en-NZ" dirty="0"/>
              <a:t>References</a:t>
            </a:r>
          </a:p>
        </p:txBody>
      </p:sp>
      <p:sp>
        <p:nvSpPr>
          <p:cNvPr id="3" name="Content Placeholder 2">
            <a:extLst>
              <a:ext uri="{FF2B5EF4-FFF2-40B4-BE49-F238E27FC236}">
                <a16:creationId xmlns:a16="http://schemas.microsoft.com/office/drawing/2014/main" id="{0DB160E8-EA64-C3F1-B3D6-9776ECCA8F66}"/>
              </a:ext>
            </a:extLst>
          </p:cNvPr>
          <p:cNvSpPr>
            <a:spLocks noGrp="1"/>
          </p:cNvSpPr>
          <p:nvPr>
            <p:ph idx="1"/>
          </p:nvPr>
        </p:nvSpPr>
        <p:spPr>
          <a:xfrm>
            <a:off x="677334" y="1513841"/>
            <a:ext cx="8596668" cy="4527522"/>
          </a:xfrm>
        </p:spPr>
        <p:txBody>
          <a:bodyPr/>
          <a:lstStyle/>
          <a:p>
            <a:pPr marL="0" indent="0">
              <a:buNone/>
            </a:pPr>
            <a:r>
              <a:rPr lang="en-US" sz="1800" dirty="0">
                <a:solidFill>
                  <a:schemeClr val="tx1"/>
                </a:solidFill>
                <a:effectLst/>
                <a:latin typeface="Arial MT"/>
                <a:ea typeface="Arial MT"/>
                <a:cs typeface="Arial MT"/>
                <a:hlinkClick r:id="rId2">
                  <a:extLst>
                    <a:ext uri="{A12FA001-AC4F-418D-AE19-62706E023703}">
                      <ahyp:hlinkClr xmlns:ahyp="http://schemas.microsoft.com/office/drawing/2018/hyperlinkcolor" val="tx"/>
                    </a:ext>
                  </a:extLst>
                </a:hlinkClick>
              </a:rPr>
              <a:t>GITHUB</a:t>
            </a:r>
          </a:p>
          <a:p>
            <a:pPr marL="0" indent="0">
              <a:buNone/>
            </a:pPr>
            <a:r>
              <a:rPr lang="en-US" sz="1800" u="sng" dirty="0">
                <a:solidFill>
                  <a:srgbClr val="99CA3C"/>
                </a:solidFill>
                <a:effectLst/>
                <a:latin typeface="Arial MT"/>
                <a:ea typeface="Arial MT"/>
                <a:cs typeface="Arial MT"/>
                <a:hlinkClick r:id="rId2">
                  <a:extLst>
                    <a:ext uri="{A12FA001-AC4F-418D-AE19-62706E023703}">
                      <ahyp:hlinkClr xmlns:ahyp="http://schemas.microsoft.com/office/drawing/2018/hyperlinkcolor" val="tx"/>
                    </a:ext>
                  </a:extLst>
                </a:hlinkClick>
              </a:rPr>
              <a:t>https://github.com/JanineSooThow/Capstone-project</a:t>
            </a:r>
            <a:endParaRPr lang="en-NZ" sz="1800" dirty="0">
              <a:effectLst/>
              <a:latin typeface="Arial MT"/>
              <a:ea typeface="Arial MT"/>
              <a:cs typeface="Arial MT"/>
            </a:endParaRPr>
          </a:p>
          <a:p>
            <a:pPr marL="0" indent="0">
              <a:buNone/>
            </a:pPr>
            <a:r>
              <a:rPr lang="en-NZ" sz="1800" dirty="0">
                <a:effectLst/>
                <a:latin typeface="Arial MT"/>
                <a:ea typeface="Arial MT"/>
              </a:rPr>
              <a:t>API</a:t>
            </a:r>
          </a:p>
          <a:p>
            <a:pPr marL="0" indent="0">
              <a:buNone/>
            </a:pPr>
            <a:r>
              <a:rPr lang="en-NZ" sz="1800" dirty="0">
                <a:effectLst/>
                <a:latin typeface="Arial MT"/>
                <a:ea typeface="Arial MT"/>
              </a:rPr>
              <a:t> </a:t>
            </a:r>
            <a:r>
              <a:rPr lang="en-NZ" sz="1800" u="sng" dirty="0">
                <a:solidFill>
                  <a:srgbClr val="0000FF"/>
                </a:solidFill>
                <a:effectLst/>
                <a:latin typeface="Arial MT"/>
                <a:ea typeface="Arial MT"/>
                <a:cs typeface="Arial MT"/>
                <a:hlinkClick r:id="rId3"/>
              </a:rPr>
              <a:t>https://rapidapi.com/spoonacular/api/recipe-food-nutrition/</a:t>
            </a:r>
            <a:endParaRPr lang="en-NZ" sz="1800" u="sng" dirty="0">
              <a:solidFill>
                <a:srgbClr val="0000FF"/>
              </a:solidFill>
              <a:effectLst/>
              <a:latin typeface="Arial MT"/>
              <a:ea typeface="Arial MT"/>
              <a:cs typeface="Arial MT"/>
            </a:endParaRPr>
          </a:p>
          <a:p>
            <a:pPr marL="0" indent="0">
              <a:buNone/>
            </a:pPr>
            <a:endParaRPr lang="en-NZ" u="sng" dirty="0">
              <a:solidFill>
                <a:srgbClr val="0000FF"/>
              </a:solidFill>
              <a:latin typeface="Arial MT"/>
            </a:endParaRPr>
          </a:p>
          <a:p>
            <a:pPr marL="0" indent="0">
              <a:buNone/>
            </a:pPr>
            <a:r>
              <a:rPr lang="en-NZ" dirty="0">
                <a:solidFill>
                  <a:schemeClr val="tx1"/>
                </a:solidFill>
                <a:latin typeface="Arial MT"/>
              </a:rPr>
              <a:t>DESIGN</a:t>
            </a:r>
          </a:p>
          <a:p>
            <a:pPr marL="0" indent="0">
              <a:buNone/>
            </a:pPr>
            <a:r>
              <a:rPr lang="en-NZ" sz="1800" u="sng" dirty="0">
                <a:solidFill>
                  <a:srgbClr val="0000FF"/>
                </a:solidFill>
                <a:effectLst/>
                <a:latin typeface="Arial MT"/>
                <a:ea typeface="Arial MT"/>
                <a:cs typeface="Arial MT"/>
                <a:hlinkClick r:id="rId4"/>
              </a:rPr>
              <a:t>https://mdbootstrap.com/</a:t>
            </a:r>
            <a:endParaRPr lang="en-NZ" dirty="0">
              <a:solidFill>
                <a:schemeClr val="tx1"/>
              </a:solidFill>
              <a:latin typeface="Arial MT"/>
            </a:endParaRPr>
          </a:p>
        </p:txBody>
      </p:sp>
    </p:spTree>
    <p:extLst>
      <p:ext uri="{BB962C8B-B14F-4D97-AF65-F5344CB8AC3E}">
        <p14:creationId xmlns:p14="http://schemas.microsoft.com/office/powerpoint/2010/main" val="4178987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C814-35E1-C1C0-C181-AD4EA597984C}"/>
              </a:ext>
            </a:extLst>
          </p:cNvPr>
          <p:cNvSpPr>
            <a:spLocks noGrp="1"/>
          </p:cNvSpPr>
          <p:nvPr>
            <p:ph type="title"/>
          </p:nvPr>
        </p:nvSpPr>
        <p:spPr/>
        <p:txBody>
          <a:bodyPr/>
          <a:lstStyle/>
          <a:p>
            <a:r>
              <a:rPr lang="en-NZ" dirty="0"/>
              <a:t>BACKGROUND</a:t>
            </a:r>
          </a:p>
        </p:txBody>
      </p:sp>
      <p:sp>
        <p:nvSpPr>
          <p:cNvPr id="3" name="Content Placeholder 2">
            <a:extLst>
              <a:ext uri="{FF2B5EF4-FFF2-40B4-BE49-F238E27FC236}">
                <a16:creationId xmlns:a16="http://schemas.microsoft.com/office/drawing/2014/main" id="{ABF99C98-626C-8C55-C6C1-D2E866C147EE}"/>
              </a:ext>
            </a:extLst>
          </p:cNvPr>
          <p:cNvSpPr>
            <a:spLocks noGrp="1"/>
          </p:cNvSpPr>
          <p:nvPr>
            <p:ph idx="1"/>
          </p:nvPr>
        </p:nvSpPr>
        <p:spPr>
          <a:xfrm>
            <a:off x="677334" y="1564641"/>
            <a:ext cx="8596668" cy="4476722"/>
          </a:xfrm>
        </p:spPr>
        <p:txBody>
          <a:bodyPr>
            <a:normAutofit fontScale="85000" lnSpcReduction="20000"/>
          </a:bodyPr>
          <a:lstStyle/>
          <a:p>
            <a:pPr marL="596900" indent="-228600">
              <a:spcBef>
                <a:spcPts val="875"/>
              </a:spcBef>
              <a:tabLst>
                <a:tab pos="596265" algn="l"/>
                <a:tab pos="596900" algn="l"/>
              </a:tabLst>
            </a:pPr>
            <a:r>
              <a:rPr lang="en-US" sz="1800" dirty="0">
                <a:effectLst/>
                <a:latin typeface="Arial MT"/>
                <a:ea typeface="Arial MT"/>
                <a:cs typeface="Arial MT"/>
              </a:rPr>
              <a:t>Hospital staff work long stressful hours and often don’t have the time or convenience to prepare their own food and therefore are more likely to adopt unhealthy food habits. Whether having a healthy food application for hospital staff that is responsive and easy to use will be able to help employees perform better at work, which in turn will improve patient care and outcomes, and improve the day-to-day operations. </a:t>
            </a:r>
            <a:endParaRPr lang="en-NZ" sz="1800" dirty="0">
              <a:effectLst/>
              <a:latin typeface="Arial MT"/>
              <a:ea typeface="Arial MT"/>
              <a:cs typeface="Arial MT"/>
            </a:endParaRPr>
          </a:p>
          <a:p>
            <a:pPr marL="368300" indent="0">
              <a:spcBef>
                <a:spcPts val="875"/>
              </a:spcBef>
              <a:buNone/>
              <a:tabLst>
                <a:tab pos="596265" algn="l"/>
                <a:tab pos="596900" algn="l"/>
              </a:tabLst>
            </a:pPr>
            <a:endParaRPr lang="en-NZ" sz="1800" dirty="0">
              <a:effectLst/>
              <a:latin typeface="Arial MT"/>
              <a:ea typeface="Arial MT"/>
              <a:cs typeface="Arial MT"/>
            </a:endParaRPr>
          </a:p>
          <a:p>
            <a:pPr marL="0" lvl="0" indent="0">
              <a:spcBef>
                <a:spcPts val="190"/>
              </a:spcBef>
              <a:buSzPts val="1100"/>
              <a:buNone/>
              <a:tabLst>
                <a:tab pos="596265" algn="l"/>
                <a:tab pos="596900" algn="l"/>
              </a:tabLst>
            </a:pPr>
            <a:r>
              <a:rPr lang="en-US" sz="1800" b="1" dirty="0">
                <a:effectLst/>
                <a:latin typeface="Arial MT"/>
                <a:ea typeface="Arial MT"/>
                <a:cs typeface="Arial MT"/>
              </a:rPr>
              <a:t>Why is this problem valuable to address?</a:t>
            </a:r>
          </a:p>
          <a:p>
            <a:pPr marL="0" lvl="0" indent="0">
              <a:spcBef>
                <a:spcPts val="190"/>
              </a:spcBef>
              <a:buSzPts val="1100"/>
              <a:buNone/>
              <a:tabLst>
                <a:tab pos="596265" algn="l"/>
                <a:tab pos="596900" algn="l"/>
              </a:tabLst>
            </a:pPr>
            <a:endParaRPr lang="en-NZ" sz="1800" dirty="0">
              <a:effectLst/>
              <a:latin typeface="Arial MT"/>
              <a:ea typeface="Arial MT"/>
              <a:cs typeface="Arial MT"/>
            </a:endParaRPr>
          </a:p>
          <a:p>
            <a:pPr marL="596900" indent="-228600">
              <a:spcBef>
                <a:spcPts val="190"/>
              </a:spcBef>
              <a:tabLst>
                <a:tab pos="596265" algn="l"/>
                <a:tab pos="596900" algn="l"/>
              </a:tabLst>
            </a:pPr>
            <a:r>
              <a:rPr lang="en-US" sz="1800" dirty="0">
                <a:effectLst/>
                <a:latin typeface="Arial MT"/>
                <a:ea typeface="Arial MT"/>
                <a:cs typeface="Arial MT"/>
              </a:rPr>
              <a:t>Improved overall health among hospital staff means improved focus, productivity, resilience, and performance which can positively impact patient care and outcomes.</a:t>
            </a:r>
            <a:endParaRPr lang="en-NZ" sz="1800" dirty="0">
              <a:effectLst/>
              <a:latin typeface="Arial MT"/>
              <a:ea typeface="Arial MT"/>
              <a:cs typeface="Arial MT"/>
            </a:endParaRPr>
          </a:p>
          <a:p>
            <a:pPr marL="368300" indent="0">
              <a:spcBef>
                <a:spcPts val="190"/>
              </a:spcBef>
              <a:buNone/>
              <a:tabLst>
                <a:tab pos="596265" algn="l"/>
                <a:tab pos="596900" algn="l"/>
              </a:tabLst>
            </a:pPr>
            <a:endParaRPr lang="en-NZ" sz="1800" dirty="0">
              <a:effectLst/>
              <a:latin typeface="Arial MT"/>
              <a:ea typeface="Arial MT"/>
              <a:cs typeface="Arial MT"/>
            </a:endParaRPr>
          </a:p>
          <a:p>
            <a:pPr marL="596900" indent="-228600">
              <a:spcBef>
                <a:spcPts val="190"/>
              </a:spcBef>
              <a:tabLst>
                <a:tab pos="596265" algn="l"/>
                <a:tab pos="596900" algn="l"/>
              </a:tabLst>
            </a:pPr>
            <a:r>
              <a:rPr lang="en-US" sz="1800" dirty="0">
                <a:effectLst/>
                <a:latin typeface="Arial MT"/>
                <a:ea typeface="Arial MT"/>
                <a:cs typeface="Arial MT"/>
              </a:rPr>
              <a:t>Hospitals can reduce healthcare costs associated with poor nutrition. </a:t>
            </a:r>
            <a:endParaRPr lang="en-NZ" sz="1800" dirty="0">
              <a:effectLst/>
              <a:latin typeface="Arial MT"/>
              <a:ea typeface="Arial MT"/>
              <a:cs typeface="Arial MT"/>
            </a:endParaRPr>
          </a:p>
          <a:p>
            <a:pPr marL="0" indent="0">
              <a:buNone/>
              <a:tabLst>
                <a:tab pos="596265" algn="l"/>
                <a:tab pos="596900" algn="l"/>
              </a:tabLst>
            </a:pPr>
            <a:endParaRPr lang="en-NZ" sz="1800" dirty="0">
              <a:effectLst/>
              <a:latin typeface="Arial MT"/>
              <a:ea typeface="Arial MT"/>
              <a:cs typeface="Arial MT"/>
            </a:endParaRPr>
          </a:p>
          <a:p>
            <a:pPr marL="0" lvl="0" indent="0">
              <a:spcBef>
                <a:spcPts val="190"/>
              </a:spcBef>
              <a:buSzPts val="1100"/>
              <a:buNone/>
              <a:tabLst>
                <a:tab pos="596265" algn="l"/>
                <a:tab pos="596900" algn="l"/>
              </a:tabLst>
            </a:pPr>
            <a:r>
              <a:rPr lang="en-US" sz="1800" b="1" dirty="0">
                <a:effectLst/>
                <a:latin typeface="Arial MT"/>
                <a:ea typeface="Arial MT"/>
                <a:cs typeface="Arial MT"/>
              </a:rPr>
              <a:t>What is the current state (e.g. unsatisfied users, lost revenue)?</a:t>
            </a:r>
          </a:p>
          <a:p>
            <a:pPr marL="0" lvl="0" indent="0">
              <a:spcBef>
                <a:spcPts val="190"/>
              </a:spcBef>
              <a:buSzPts val="1100"/>
              <a:buNone/>
              <a:tabLst>
                <a:tab pos="596265" algn="l"/>
                <a:tab pos="596900" algn="l"/>
              </a:tabLst>
            </a:pPr>
            <a:endParaRPr lang="en-NZ" sz="1800" dirty="0">
              <a:effectLst/>
              <a:latin typeface="Arial MT"/>
              <a:ea typeface="Arial MT"/>
              <a:cs typeface="Arial MT"/>
            </a:endParaRPr>
          </a:p>
          <a:p>
            <a:pPr marL="596900" indent="-228600">
              <a:spcBef>
                <a:spcPts val="190"/>
              </a:spcBef>
              <a:tabLst>
                <a:tab pos="596265" algn="l"/>
                <a:tab pos="596900" algn="l"/>
              </a:tabLst>
            </a:pPr>
            <a:r>
              <a:rPr lang="en-US" sz="1800" dirty="0">
                <a:effectLst/>
                <a:latin typeface="Arial MT"/>
                <a:ea typeface="Arial MT"/>
                <a:cs typeface="Arial MT"/>
              </a:rPr>
              <a:t>Unhappy and unhealthy healthcare workers because of short break times. Queues at the hospital cafeteria are long, resulting in healthcare workers going to other places nearby and choosing other food options that may or may not be healthy for them, leading to lost revenue for the hospital. </a:t>
            </a:r>
            <a:endParaRPr lang="en-NZ" sz="1800" dirty="0">
              <a:effectLst/>
              <a:latin typeface="Arial MT"/>
              <a:ea typeface="Arial MT"/>
              <a:cs typeface="Arial MT"/>
            </a:endParaRPr>
          </a:p>
          <a:p>
            <a:pPr marL="368300" indent="0">
              <a:spcBef>
                <a:spcPts val="190"/>
              </a:spcBef>
              <a:buNone/>
              <a:tabLst>
                <a:tab pos="596265" algn="l"/>
                <a:tab pos="596900" algn="l"/>
              </a:tabLst>
            </a:pPr>
            <a:r>
              <a:rPr lang="en-US" sz="1800" dirty="0">
                <a:effectLst/>
                <a:latin typeface="Arial MT"/>
                <a:ea typeface="Arial MT"/>
                <a:cs typeface="Arial MT"/>
              </a:rPr>
              <a:t> </a:t>
            </a:r>
            <a:endParaRPr lang="en-NZ" sz="1800" dirty="0">
              <a:effectLst/>
              <a:latin typeface="Arial MT"/>
              <a:ea typeface="Arial MT"/>
              <a:cs typeface="Arial MT"/>
            </a:endParaRPr>
          </a:p>
          <a:p>
            <a:endParaRPr lang="en-NZ" dirty="0"/>
          </a:p>
        </p:txBody>
      </p:sp>
    </p:spTree>
    <p:extLst>
      <p:ext uri="{BB962C8B-B14F-4D97-AF65-F5344CB8AC3E}">
        <p14:creationId xmlns:p14="http://schemas.microsoft.com/office/powerpoint/2010/main" val="3174178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66D2F-405F-AB7C-5669-3EA1C89858A6}"/>
              </a:ext>
            </a:extLst>
          </p:cNvPr>
          <p:cNvSpPr>
            <a:spLocks noGrp="1"/>
          </p:cNvSpPr>
          <p:nvPr>
            <p:ph type="title"/>
          </p:nvPr>
        </p:nvSpPr>
        <p:spPr>
          <a:xfrm>
            <a:off x="677334" y="609600"/>
            <a:ext cx="8596668" cy="985520"/>
          </a:xfrm>
        </p:spPr>
        <p:txBody>
          <a:bodyPr>
            <a:normAutofit/>
          </a:bodyPr>
          <a:lstStyle/>
          <a:p>
            <a:pPr algn="ctr"/>
            <a:r>
              <a:rPr lang="en-NZ" dirty="0" err="1">
                <a:solidFill>
                  <a:schemeClr val="tx1"/>
                </a:solidFill>
              </a:rPr>
              <a:t>StaffFuel</a:t>
            </a:r>
            <a:endParaRPr lang="en-NZ" dirty="0">
              <a:solidFill>
                <a:schemeClr val="tx1"/>
              </a:solidFill>
            </a:endParaRPr>
          </a:p>
        </p:txBody>
      </p:sp>
      <p:sp>
        <p:nvSpPr>
          <p:cNvPr id="3" name="Content Placeholder 2">
            <a:extLst>
              <a:ext uri="{FF2B5EF4-FFF2-40B4-BE49-F238E27FC236}">
                <a16:creationId xmlns:a16="http://schemas.microsoft.com/office/drawing/2014/main" id="{B3C9377A-E131-E598-610B-E55933E69777}"/>
              </a:ext>
            </a:extLst>
          </p:cNvPr>
          <p:cNvSpPr>
            <a:spLocks noGrp="1"/>
          </p:cNvSpPr>
          <p:nvPr>
            <p:ph idx="1"/>
          </p:nvPr>
        </p:nvSpPr>
        <p:spPr>
          <a:xfrm>
            <a:off x="829734" y="1825309"/>
            <a:ext cx="8596668" cy="3880773"/>
          </a:xfrm>
        </p:spPr>
        <p:txBody>
          <a:bodyPr>
            <a:normAutofit/>
          </a:bodyPr>
          <a:lstStyle/>
          <a:p>
            <a:pPr algn="l"/>
            <a:r>
              <a:rPr lang="en-US" sz="1600" b="0" i="0" dirty="0" err="1">
                <a:solidFill>
                  <a:schemeClr val="tx1"/>
                </a:solidFill>
                <a:effectLst/>
                <a:latin typeface="Arial MT"/>
                <a:ea typeface="Calibri" panose="020F0502020204030204" pitchFamily="34" charset="0"/>
                <a:cs typeface="Calibri" panose="020F0502020204030204" pitchFamily="34" charset="0"/>
              </a:rPr>
              <a:t>StaffFuel</a:t>
            </a:r>
            <a:r>
              <a:rPr lang="en-US" sz="1600" b="0" i="0" dirty="0">
                <a:solidFill>
                  <a:schemeClr val="tx1"/>
                </a:solidFill>
                <a:effectLst/>
                <a:latin typeface="Arial MT"/>
                <a:ea typeface="Calibri" panose="020F0502020204030204" pitchFamily="34" charset="0"/>
                <a:cs typeface="Calibri" panose="020F0502020204030204" pitchFamily="34" charset="0"/>
              </a:rPr>
              <a:t> is a food application for hospitals that offers healthy food options for hospital staff and eliminates the need for its employees to wait in line. As a nurse, I find that with the short break times and long queues of people waiting to order food at the cafeteria can lead to frustration, going to other places to buy unhealthy food options, and having shorter break times.</a:t>
            </a:r>
          </a:p>
          <a:p>
            <a:pPr marL="0" indent="0" algn="l">
              <a:buNone/>
            </a:pPr>
            <a:endParaRPr lang="en-US" sz="1600" b="0" i="0" dirty="0">
              <a:solidFill>
                <a:schemeClr val="tx1"/>
              </a:solidFill>
              <a:effectLst/>
              <a:latin typeface="Arial MT"/>
              <a:ea typeface="Calibri" panose="020F0502020204030204" pitchFamily="34" charset="0"/>
              <a:cs typeface="Calibri" panose="020F0502020204030204" pitchFamily="34" charset="0"/>
            </a:endParaRPr>
          </a:p>
          <a:p>
            <a:pPr algn="l"/>
            <a:r>
              <a:rPr lang="en-US" sz="1600" b="0" i="0" dirty="0">
                <a:solidFill>
                  <a:schemeClr val="tx1"/>
                </a:solidFill>
                <a:effectLst/>
                <a:latin typeface="Arial MT"/>
                <a:ea typeface="Calibri" panose="020F0502020204030204" pitchFamily="34" charset="0"/>
                <a:cs typeface="Calibri" panose="020F0502020204030204" pitchFamily="34" charset="0"/>
              </a:rPr>
              <a:t>This app is designed to encourage hospital staff to make nutritious food choices, leading to improved overall health, enhanced performance and improved focus and productivity in the work place, which can in turn, positively impact patient care and outcomes. Because hospital staff also work long stressful hours, it may be challenging to maintain a healthy diet, and so a healthy food app can assist them in making informed choices and reduce their risk of cardiovascular diseases, such as diabetes and heart disease. </a:t>
            </a:r>
            <a:r>
              <a:rPr lang="en-US" sz="1600" b="0" i="0" dirty="0" err="1">
                <a:solidFill>
                  <a:schemeClr val="tx1"/>
                </a:solidFill>
                <a:effectLst/>
                <a:latin typeface="Arial MT"/>
                <a:ea typeface="Calibri" panose="020F0502020204030204" pitchFamily="34" charset="0"/>
                <a:cs typeface="Calibri" panose="020F0502020204030204" pitchFamily="34" charset="0"/>
              </a:rPr>
              <a:t>StaffFuel</a:t>
            </a:r>
            <a:r>
              <a:rPr lang="en-US" sz="1600" b="0" i="0" dirty="0">
                <a:solidFill>
                  <a:schemeClr val="tx1"/>
                </a:solidFill>
                <a:effectLst/>
                <a:latin typeface="Arial MT"/>
                <a:ea typeface="Calibri" panose="020F0502020204030204" pitchFamily="34" charset="0"/>
                <a:cs typeface="Calibri" panose="020F0502020204030204" pitchFamily="34" charset="0"/>
              </a:rPr>
              <a:t> will only collect essential data from hospital staff needed to run the service, such as employee ID number, full name, email and payment.</a:t>
            </a:r>
          </a:p>
          <a:p>
            <a:endParaRPr lang="en-NZ" dirty="0"/>
          </a:p>
        </p:txBody>
      </p:sp>
    </p:spTree>
    <p:extLst>
      <p:ext uri="{BB962C8B-B14F-4D97-AF65-F5344CB8AC3E}">
        <p14:creationId xmlns:p14="http://schemas.microsoft.com/office/powerpoint/2010/main" val="278243323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3BC46-4E7D-2BD3-AABF-6DD69F3DE1E6}"/>
              </a:ext>
            </a:extLst>
          </p:cNvPr>
          <p:cNvSpPr>
            <a:spLocks noGrp="1"/>
          </p:cNvSpPr>
          <p:nvPr>
            <p:ph type="title"/>
          </p:nvPr>
        </p:nvSpPr>
        <p:spPr>
          <a:xfrm>
            <a:off x="677334" y="609600"/>
            <a:ext cx="8596668" cy="1026160"/>
          </a:xfrm>
        </p:spPr>
        <p:txBody>
          <a:bodyPr>
            <a:normAutofit/>
          </a:bodyPr>
          <a:lstStyle/>
          <a:p>
            <a:pPr algn="ctr"/>
            <a:r>
              <a:rPr lang="en-NZ" dirty="0">
                <a:solidFill>
                  <a:schemeClr val="tx1"/>
                </a:solidFill>
              </a:rPr>
              <a:t>OBJECTIVES</a:t>
            </a:r>
          </a:p>
        </p:txBody>
      </p:sp>
      <p:sp>
        <p:nvSpPr>
          <p:cNvPr id="3" name="Content Placeholder 2">
            <a:extLst>
              <a:ext uri="{FF2B5EF4-FFF2-40B4-BE49-F238E27FC236}">
                <a16:creationId xmlns:a16="http://schemas.microsoft.com/office/drawing/2014/main" id="{34F29839-0DAF-43CD-8E98-60115016D274}"/>
              </a:ext>
            </a:extLst>
          </p:cNvPr>
          <p:cNvSpPr>
            <a:spLocks noGrp="1"/>
          </p:cNvSpPr>
          <p:nvPr>
            <p:ph idx="1"/>
          </p:nvPr>
        </p:nvSpPr>
        <p:spPr>
          <a:xfrm>
            <a:off x="677334" y="1727307"/>
            <a:ext cx="8596668" cy="4314056"/>
          </a:xfrm>
        </p:spPr>
        <p:txBody>
          <a:bodyPr>
            <a:normAutofit fontScale="85000" lnSpcReduction="20000"/>
          </a:bodyPr>
          <a:lstStyle/>
          <a:p>
            <a:pPr algn="l">
              <a:buFont typeface="+mj-lt"/>
              <a:buAutoNum type="arabicPeriod"/>
            </a:pPr>
            <a:r>
              <a:rPr lang="en-US" sz="1900" b="0" i="0" dirty="0">
                <a:solidFill>
                  <a:schemeClr val="tx1"/>
                </a:solidFill>
                <a:effectLst/>
                <a:latin typeface="Arial MT"/>
              </a:rPr>
              <a:t>Promote healthy eating: </a:t>
            </a:r>
            <a:r>
              <a:rPr lang="en-US" sz="1900" b="0" i="0" dirty="0" err="1">
                <a:solidFill>
                  <a:schemeClr val="tx1"/>
                </a:solidFill>
                <a:effectLst/>
                <a:latin typeface="Arial MT"/>
              </a:rPr>
              <a:t>StaffFuel</a:t>
            </a:r>
            <a:r>
              <a:rPr lang="en-US" sz="1900" b="0" i="0" dirty="0">
                <a:solidFill>
                  <a:schemeClr val="tx1"/>
                </a:solidFill>
                <a:effectLst/>
                <a:latin typeface="Arial MT"/>
              </a:rPr>
              <a:t> is designed for staff. We believe that providing healthy food options for hospital staff will have a positive impact on their physical, emotional and mental performance as well as patient care and outcomes. In order to retain a healthy workforce, having healthy food options is where it starts. We cannot forget about our wonderful staff who do a good job looking after our patients, so to continue this we must look after them too.</a:t>
            </a:r>
          </a:p>
          <a:p>
            <a:pPr algn="l">
              <a:buFont typeface="+mj-lt"/>
              <a:buAutoNum type="arabicPeriod"/>
            </a:pPr>
            <a:r>
              <a:rPr lang="en-US" sz="1900" b="0" i="0" dirty="0">
                <a:solidFill>
                  <a:schemeClr val="tx1"/>
                </a:solidFill>
                <a:effectLst/>
                <a:latin typeface="Arial MT"/>
              </a:rPr>
              <a:t>Foster a healthy work culture: </a:t>
            </a:r>
            <a:r>
              <a:rPr lang="en-US" sz="1900" b="0" i="0" dirty="0" err="1">
                <a:solidFill>
                  <a:schemeClr val="tx1"/>
                </a:solidFill>
                <a:effectLst/>
                <a:latin typeface="Arial MT"/>
              </a:rPr>
              <a:t>StaffFuel</a:t>
            </a:r>
            <a:r>
              <a:rPr lang="en-US" sz="1900" b="0" i="0" dirty="0">
                <a:solidFill>
                  <a:schemeClr val="tx1"/>
                </a:solidFill>
                <a:effectLst/>
                <a:latin typeface="Arial MT"/>
              </a:rPr>
              <a:t> will foster a sense of community engagement. Promoting wellness challenges, sharing success stories and facilitating social interactions can lead to a supportive environment where staff motivate and inspire each other to lose weight, make healthier choices and create healthier </a:t>
            </a:r>
            <a:r>
              <a:rPr lang="en-US" sz="1900" b="0" i="0" dirty="0" err="1">
                <a:solidFill>
                  <a:schemeClr val="tx1"/>
                </a:solidFill>
                <a:effectLst/>
                <a:latin typeface="Arial MT"/>
              </a:rPr>
              <a:t>behaviours</a:t>
            </a:r>
            <a:r>
              <a:rPr lang="en-US" sz="1900" b="0" i="0" dirty="0">
                <a:solidFill>
                  <a:schemeClr val="tx1"/>
                </a:solidFill>
                <a:effectLst/>
                <a:latin typeface="Arial MT"/>
              </a:rPr>
              <a:t>.</a:t>
            </a:r>
          </a:p>
          <a:p>
            <a:pPr algn="l">
              <a:buFont typeface="+mj-lt"/>
              <a:buAutoNum type="arabicPeriod"/>
            </a:pPr>
            <a:r>
              <a:rPr lang="en-US" sz="1900" b="0" i="0" dirty="0">
                <a:solidFill>
                  <a:schemeClr val="tx1"/>
                </a:solidFill>
                <a:effectLst/>
                <a:latin typeface="Arial MT"/>
              </a:rPr>
              <a:t>Increase awareness and education about the importance of healthy eating: It is essential staff understand the importance of healthy eating and how it can impact on health and job performance. The app will provide educational </a:t>
            </a:r>
            <a:r>
              <a:rPr lang="en-US" sz="1900" b="0" i="0" dirty="0" err="1">
                <a:solidFill>
                  <a:schemeClr val="tx1"/>
                </a:solidFill>
                <a:effectLst/>
                <a:latin typeface="Arial MT"/>
              </a:rPr>
              <a:t>conetent</a:t>
            </a:r>
            <a:r>
              <a:rPr lang="en-US" sz="1900" b="0" i="0" dirty="0">
                <a:solidFill>
                  <a:schemeClr val="tx1"/>
                </a:solidFill>
                <a:effectLst/>
                <a:latin typeface="Arial MT"/>
              </a:rPr>
              <a:t> and tips on nutrition, helping staff members make informed choices and have a better understanding of healthy eating and why it is important.</a:t>
            </a:r>
          </a:p>
          <a:p>
            <a:pPr algn="l">
              <a:buFont typeface="+mj-lt"/>
              <a:buAutoNum type="arabicPeriod"/>
            </a:pPr>
            <a:r>
              <a:rPr lang="en-US" sz="1900" b="0" i="0" dirty="0">
                <a:solidFill>
                  <a:schemeClr val="tx1"/>
                </a:solidFill>
                <a:effectLst/>
                <a:latin typeface="Arial MT"/>
              </a:rPr>
              <a:t>Promote convenience and accessibility: Because hospital staff work long hours, it is important healthy food options are easily accessible. It will include features such as meal pre-ordering and a menu with healthy food options.</a:t>
            </a:r>
          </a:p>
          <a:p>
            <a:endParaRPr lang="en-NZ" dirty="0"/>
          </a:p>
        </p:txBody>
      </p:sp>
    </p:spTree>
    <p:extLst>
      <p:ext uri="{BB962C8B-B14F-4D97-AF65-F5344CB8AC3E}">
        <p14:creationId xmlns:p14="http://schemas.microsoft.com/office/powerpoint/2010/main" val="414253153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B9844-464B-D531-ECB2-7893E10DA8B2}"/>
              </a:ext>
            </a:extLst>
          </p:cNvPr>
          <p:cNvSpPr>
            <a:spLocks noGrp="1"/>
          </p:cNvSpPr>
          <p:nvPr>
            <p:ph type="title"/>
          </p:nvPr>
        </p:nvSpPr>
        <p:spPr/>
        <p:txBody>
          <a:bodyPr>
            <a:normAutofit/>
          </a:bodyPr>
          <a:lstStyle/>
          <a:p>
            <a:pPr algn="ctr"/>
            <a:r>
              <a:rPr lang="en-NZ" dirty="0"/>
              <a:t>STAKEHOLDERS</a:t>
            </a:r>
          </a:p>
        </p:txBody>
      </p:sp>
      <p:sp>
        <p:nvSpPr>
          <p:cNvPr id="3" name="Content Placeholder 2">
            <a:extLst>
              <a:ext uri="{FF2B5EF4-FFF2-40B4-BE49-F238E27FC236}">
                <a16:creationId xmlns:a16="http://schemas.microsoft.com/office/drawing/2014/main" id="{79814D24-7009-ED1F-1D0C-7E396D8156B8}"/>
              </a:ext>
            </a:extLst>
          </p:cNvPr>
          <p:cNvSpPr>
            <a:spLocks noGrp="1"/>
          </p:cNvSpPr>
          <p:nvPr>
            <p:ph idx="1"/>
          </p:nvPr>
        </p:nvSpPr>
        <p:spPr/>
        <p:txBody>
          <a:bodyPr>
            <a:normAutofit/>
          </a:bodyPr>
          <a:lstStyle/>
          <a:p>
            <a:r>
              <a:rPr lang="en-NZ" dirty="0">
                <a:latin typeface="Arial MT"/>
              </a:rPr>
              <a:t>Hospital employees </a:t>
            </a:r>
          </a:p>
          <a:p>
            <a:r>
              <a:rPr lang="en-NZ" dirty="0">
                <a:latin typeface="Arial MT"/>
              </a:rPr>
              <a:t>Businesses utilising the food application </a:t>
            </a:r>
          </a:p>
          <a:p>
            <a:endParaRPr lang="en-NZ" dirty="0">
              <a:latin typeface="Arial MT"/>
            </a:endParaRPr>
          </a:p>
          <a:p>
            <a:r>
              <a:rPr lang="en-NZ" dirty="0">
                <a:latin typeface="Arial MT"/>
              </a:rPr>
              <a:t>EXPECTATIONS</a:t>
            </a:r>
          </a:p>
          <a:p>
            <a:r>
              <a:rPr lang="en-US" sz="1800" dirty="0">
                <a:effectLst/>
                <a:latin typeface="Arial MT"/>
                <a:ea typeface="Arial MT"/>
              </a:rPr>
              <a:t>Easy to use application, easy to learn and use, attractive UI aesthetics, customers should be able to login in, choose from a range of healthy food options and order and make a payment easily without any issues</a:t>
            </a:r>
            <a:endParaRPr lang="en-NZ" dirty="0">
              <a:latin typeface="Arial MT"/>
            </a:endParaRPr>
          </a:p>
        </p:txBody>
      </p:sp>
    </p:spTree>
    <p:extLst>
      <p:ext uri="{BB962C8B-B14F-4D97-AF65-F5344CB8AC3E}">
        <p14:creationId xmlns:p14="http://schemas.microsoft.com/office/powerpoint/2010/main" val="304097827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171E-17E0-3092-912E-BB3CF011FB5A}"/>
              </a:ext>
            </a:extLst>
          </p:cNvPr>
          <p:cNvSpPr>
            <a:spLocks noGrp="1"/>
          </p:cNvSpPr>
          <p:nvPr>
            <p:ph type="title"/>
          </p:nvPr>
        </p:nvSpPr>
        <p:spPr/>
        <p:txBody>
          <a:bodyPr/>
          <a:lstStyle/>
          <a:p>
            <a:r>
              <a:rPr lang="en-NZ" dirty="0"/>
              <a:t>What customers want in this software</a:t>
            </a:r>
          </a:p>
        </p:txBody>
      </p:sp>
      <p:sp>
        <p:nvSpPr>
          <p:cNvPr id="3" name="Content Placeholder 2">
            <a:extLst>
              <a:ext uri="{FF2B5EF4-FFF2-40B4-BE49-F238E27FC236}">
                <a16:creationId xmlns:a16="http://schemas.microsoft.com/office/drawing/2014/main" id="{4D43375A-0A11-EE30-4C88-10BC27AF6E4B}"/>
              </a:ext>
            </a:extLst>
          </p:cNvPr>
          <p:cNvSpPr>
            <a:spLocks noGrp="1"/>
          </p:cNvSpPr>
          <p:nvPr>
            <p:ph idx="1"/>
          </p:nvPr>
        </p:nvSpPr>
        <p:spPr/>
        <p:txBody>
          <a:bodyPr/>
          <a:lstStyle/>
          <a:p>
            <a:r>
              <a:rPr lang="en-NZ" dirty="0">
                <a:latin typeface="Arial MT"/>
              </a:rPr>
              <a:t>Customer Login and registration account</a:t>
            </a:r>
          </a:p>
          <a:p>
            <a:r>
              <a:rPr lang="en-NZ" dirty="0">
                <a:latin typeface="Arial MT"/>
              </a:rPr>
              <a:t>Menu </a:t>
            </a:r>
          </a:p>
          <a:p>
            <a:r>
              <a:rPr lang="en-NZ" dirty="0">
                <a:latin typeface="Arial MT"/>
              </a:rPr>
              <a:t>Search for meals</a:t>
            </a:r>
          </a:p>
          <a:p>
            <a:r>
              <a:rPr lang="en-NZ" dirty="0">
                <a:latin typeface="Arial MT"/>
              </a:rPr>
              <a:t>Add orders to shopping cart</a:t>
            </a:r>
          </a:p>
          <a:p>
            <a:r>
              <a:rPr lang="en-NZ" dirty="0">
                <a:latin typeface="Arial MT"/>
              </a:rPr>
              <a:t>Successfully pay for their order</a:t>
            </a:r>
          </a:p>
          <a:p>
            <a:r>
              <a:rPr lang="en-NZ" dirty="0">
                <a:latin typeface="Arial MT"/>
              </a:rPr>
              <a:t>Support </a:t>
            </a:r>
          </a:p>
          <a:p>
            <a:r>
              <a:rPr lang="en-NZ" dirty="0">
                <a:latin typeface="Arial MT"/>
              </a:rPr>
              <a:t>Educational content </a:t>
            </a:r>
          </a:p>
          <a:p>
            <a:r>
              <a:rPr lang="en-NZ" dirty="0">
                <a:latin typeface="Arial MT"/>
              </a:rPr>
              <a:t>Upcoming events </a:t>
            </a:r>
          </a:p>
          <a:p>
            <a:pPr marL="0" indent="0">
              <a:buNone/>
            </a:pPr>
            <a:endParaRPr lang="en-NZ" dirty="0"/>
          </a:p>
        </p:txBody>
      </p:sp>
    </p:spTree>
    <p:extLst>
      <p:ext uri="{BB962C8B-B14F-4D97-AF65-F5344CB8AC3E}">
        <p14:creationId xmlns:p14="http://schemas.microsoft.com/office/powerpoint/2010/main" val="2766593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82C1E-1AE2-C4C4-E126-D047AF323CB1}"/>
              </a:ext>
            </a:extLst>
          </p:cNvPr>
          <p:cNvSpPr>
            <a:spLocks noGrp="1"/>
          </p:cNvSpPr>
          <p:nvPr>
            <p:ph type="title"/>
          </p:nvPr>
        </p:nvSpPr>
        <p:spPr/>
        <p:txBody>
          <a:bodyPr/>
          <a:lstStyle/>
          <a:p>
            <a:r>
              <a:rPr lang="en-NZ" dirty="0"/>
              <a:t>ARCHITECTURE DIAGRAM</a:t>
            </a:r>
          </a:p>
        </p:txBody>
      </p:sp>
      <p:pic>
        <p:nvPicPr>
          <p:cNvPr id="5" name="Content Placeholder 4" descr="A diagram of a server&#10;&#10;Description automatically generated">
            <a:extLst>
              <a:ext uri="{FF2B5EF4-FFF2-40B4-BE49-F238E27FC236}">
                <a16:creationId xmlns:a16="http://schemas.microsoft.com/office/drawing/2014/main" id="{3AF85D04-80AA-2E00-5AD7-457F8F3D5A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35760"/>
            <a:ext cx="9543626" cy="4612639"/>
          </a:xfrm>
        </p:spPr>
      </p:pic>
    </p:spTree>
    <p:extLst>
      <p:ext uri="{BB962C8B-B14F-4D97-AF65-F5344CB8AC3E}">
        <p14:creationId xmlns:p14="http://schemas.microsoft.com/office/powerpoint/2010/main" val="68519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614078A0-E0E2-69E6-B047-96429649FC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1280" y="142240"/>
            <a:ext cx="6817360" cy="6604000"/>
          </a:xfrm>
        </p:spPr>
      </p:pic>
    </p:spTree>
    <p:extLst>
      <p:ext uri="{BB962C8B-B14F-4D97-AF65-F5344CB8AC3E}">
        <p14:creationId xmlns:p14="http://schemas.microsoft.com/office/powerpoint/2010/main" val="882312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3CCF12A-978A-C01F-BCF4-D2967675A1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840" y="1859280"/>
            <a:ext cx="10210800" cy="3464560"/>
          </a:xfrm>
          <a:prstGeom prst="rect">
            <a:avLst/>
          </a:prstGeom>
        </p:spPr>
      </p:pic>
    </p:spTree>
    <p:extLst>
      <p:ext uri="{BB962C8B-B14F-4D97-AF65-F5344CB8AC3E}">
        <p14:creationId xmlns:p14="http://schemas.microsoft.com/office/powerpoint/2010/main" val="24476558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634</TotalTime>
  <Words>1149</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MT</vt:lpstr>
      <vt:lpstr>Symbol</vt:lpstr>
      <vt:lpstr>Trebuchet MS</vt:lpstr>
      <vt:lpstr>Wingdings</vt:lpstr>
      <vt:lpstr>Wingdings 3</vt:lpstr>
      <vt:lpstr>Facet</vt:lpstr>
      <vt:lpstr>Capstone Project: FuelStaff</vt:lpstr>
      <vt:lpstr>BACKGROUND</vt:lpstr>
      <vt:lpstr>StaffFuel</vt:lpstr>
      <vt:lpstr>OBJECTIVES</vt:lpstr>
      <vt:lpstr>STAKEHOLDERS</vt:lpstr>
      <vt:lpstr>What customers want in this software</vt:lpstr>
      <vt:lpstr>ARCHITECTURE DIAGRAM</vt:lpstr>
      <vt:lpstr>PowerPoint Presentation</vt:lpstr>
      <vt:lpstr>PowerPoint Presentation</vt:lpstr>
      <vt:lpstr>GANTT DIAGRAM</vt:lpstr>
      <vt:lpstr>WIREFRAME DESIGN - FIGMA</vt:lpstr>
      <vt:lpstr>OUT OF SCOPE</vt:lpstr>
      <vt:lpstr>NON-FUNCTIONAL REQUIREMENTS</vt:lpstr>
      <vt:lpstr>TESTING </vt:lpstr>
      <vt:lpstr>DEPLOYMENT OF SOFTWARE CONSIDERATIONS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FuelStaff</dc:title>
  <dc:creator>Janine Soo Thow</dc:creator>
  <cp:lastModifiedBy>Janine Soo Thow</cp:lastModifiedBy>
  <cp:revision>1</cp:revision>
  <dcterms:created xsi:type="dcterms:W3CDTF">2023-07-22T23:06:51Z</dcterms:created>
  <dcterms:modified xsi:type="dcterms:W3CDTF">2023-07-23T09:41:42Z</dcterms:modified>
</cp:coreProperties>
</file>