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0" r:id="rId5"/>
    <p:sldId id="258" r:id="rId6"/>
    <p:sldId id="266" r:id="rId7"/>
    <p:sldId id="267" r:id="rId8"/>
    <p:sldId id="26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53A4-F261-4E1C-96BF-525F43A3B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12430-F673-482E-8634-52329DB9C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1F5A0-FE09-4CAC-AEE5-BA3B66CF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9E988-E6DC-463F-97BF-DACFDFC9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DA5E-E96C-4C4C-9C2F-8FFD332C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31A8-065A-4AB3-9340-BB550155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09A7C-4CDA-48CF-9B21-FCB2588D4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0E16-035A-4723-B3CD-C10439D4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C623-15C6-484A-8B71-22C9A752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BF51E-4C40-4883-846A-E816C365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6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9FE19-5EAB-4DCC-B9FB-57676C1DF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77A00-8A78-4BDF-A004-130922C00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40BF2-5817-49E8-93E4-C86BE27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81C04-5013-4B98-B327-C1AE770F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E7FA-B6BF-46E7-AE95-A01B459C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96E7-337C-4E17-BF34-DC0EC198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A5E8-5DEA-4817-85C9-2B3DBEDC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A36F-9D75-420E-9794-AC084883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25095-A496-4896-8E4F-F1AF0DBD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6D742-E652-4DEC-A0A8-3F4FEC00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2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7F74-6368-497C-AF1F-018055B9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A30C3-B0A4-4A12-B50D-EB9506656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BB25-4CDD-4CD1-A048-3150CA4A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01363-E089-45D2-9B3E-1014165A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E1381-CCD4-4A48-9151-5814B251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21CC-4870-4C1F-8E71-33F0D3A2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2819-8A41-4861-8B7A-5178418E1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E9E25-890A-4B04-B793-C914D6AF7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8EF0D-A89B-45A9-92AF-0C502208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EF55C-A0A9-4C95-A8D3-688A1758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E7841-DB50-4F8D-A785-8CE84FAC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4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D8B8-5701-4425-896A-4F259C4A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B208A-00ED-45C5-9F47-FC53A0697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786A4-C505-46E0-A186-EF181B801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67066-9DE8-482C-993A-2097853CE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67D64-72BE-43BB-B0E5-6CC925214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B4040-0DD2-4137-960E-DC7E82C7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73C7D-9EDA-4C6E-ACD5-67676399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88162-747A-4386-9C30-80C4B0D6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C0B3-C884-45D8-82A0-6357625E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79656-F568-4B49-BE51-562A67E1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8DC4C-321D-4FBF-84F8-EA5B9389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261A5-F30B-4023-B27F-84A71C08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0A1DC-E506-4482-833B-3756E505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A2605-D671-4E19-ADA1-B8900CC3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2D1F-53E6-44A3-939A-D9FA2D41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75C6-76E7-426B-A446-BFC8AB5F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95811-011F-4387-BFD1-8E28F173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44C02-F287-4257-85AB-2531C4A31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83B4B-5F6D-40E1-8F59-FECA6933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ED221-B41E-402C-99CA-1DBD374A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A7A67-3E26-41F5-BBE4-F7544E09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5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AC24-E582-4C8F-AC39-57C3C268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97655-A626-4ED1-88B8-8B967F382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79446-3CCF-4A83-909D-4FA3EEA4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76C3A-EB06-45FE-BA37-8422FBB5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16EE8-7B94-4A1F-82C9-E178B9C3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E570E-63D3-4F7A-A97B-FAEC6150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0E423-E5D2-477A-9E40-1F20E8B7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3CDEB-B696-4BA5-BB8A-CBDAEC5F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7FFCF-770B-4DCF-9B35-1AA19C399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DB859-CA77-4B73-8F10-CA20F4266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DF91-4150-471F-94F2-9653811B9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8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2C66-9409-4902-9AFB-D14A5FACB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BI-Chicago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5C73D-04EE-47B2-8438-BBC7EF7DE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1352"/>
            <a:ext cx="9144000" cy="165576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Yang Liao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University of Chicago</a:t>
            </a:r>
          </a:p>
          <a:p>
            <a:r>
              <a:rPr lang="en-US" b="1" err="1">
                <a:latin typeface="Arial" panose="020B0604020202020204" pitchFamily="34" charset="0"/>
                <a:cs typeface="Arial" panose="020B0604020202020204" pitchFamily="34" charset="0"/>
              </a:rPr>
              <a:t>liaoy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@uchicago.edu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37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F5ECF3-F0C7-4137-9077-43BDB4E91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5663"/>
              </p:ext>
            </p:extLst>
          </p:nvPr>
        </p:nvGraphicFramePr>
        <p:xfrm>
          <a:off x="1148376" y="2628151"/>
          <a:ext cx="4264660" cy="1817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130">
                  <a:extLst>
                    <a:ext uri="{9D8B030D-6E8A-4147-A177-3AD203B41FA5}">
                      <a16:colId xmlns:a16="http://schemas.microsoft.com/office/drawing/2014/main" val="566146008"/>
                    </a:ext>
                  </a:extLst>
                </a:gridCol>
                <a:gridCol w="2335530">
                  <a:extLst>
                    <a:ext uri="{9D8B030D-6E8A-4147-A177-3AD203B41FA5}">
                      <a16:colId xmlns:a16="http://schemas.microsoft.com/office/drawing/2014/main" val="4060240647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Increased Crime Number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1860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Loop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1519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50057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 South Side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4010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Douglas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33596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Pullman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427199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Communities with Increased Crime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(2011 to 2016)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4004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20032B-C449-4547-8BA9-4A7A764F0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47265"/>
              </p:ext>
            </p:extLst>
          </p:nvPr>
        </p:nvGraphicFramePr>
        <p:xfrm>
          <a:off x="6192252" y="1864245"/>
          <a:ext cx="4264660" cy="3345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9130">
                  <a:extLst>
                    <a:ext uri="{9D8B030D-6E8A-4147-A177-3AD203B41FA5}">
                      <a16:colId xmlns:a16="http://schemas.microsoft.com/office/drawing/2014/main" val="3697750256"/>
                    </a:ext>
                  </a:extLst>
                </a:gridCol>
                <a:gridCol w="2335530">
                  <a:extLst>
                    <a:ext uri="{9D8B030D-6E8A-4147-A177-3AD203B41FA5}">
                      <a16:colId xmlns:a16="http://schemas.microsoft.com/office/drawing/2014/main" val="1434827273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Decreased Crime Number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105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Austin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-5837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04505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Chicago Lawn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-4068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28648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Englewood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-3687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79172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Shore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-3545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52390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Englewood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-2882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68004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Humboldt Park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-2868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0212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City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-2701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02039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Roseland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-2650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99616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Auburn Gresham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-2368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42148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Grand Crossing</a:t>
                      </a:r>
                      <a:endParaRPr lang="en-US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-2126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86720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Communities with Decreased Crime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(2011 to 2016)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59346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A583B6-DA31-4FE0-B7CF-1CEBDB66DB83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8ED6D15-7BED-4F02-8120-7EC6946A6975}"/>
              </a:ext>
            </a:extLst>
          </p:cNvPr>
          <p:cNvSpPr txBox="1">
            <a:spLocks/>
          </p:cNvSpPr>
          <p:nvPr/>
        </p:nvSpPr>
        <p:spPr>
          <a:xfrm>
            <a:off x="934452" y="77419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Top Communities with Crime Change (2011-2016)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238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7330-4694-49D4-A1E0-4D426CD3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F53-965F-449E-9672-5714F7989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Develop a BI solution to present and analyze crime in Chicago city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source: Data Portal of City of Chicago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https://data.cityofchicago.org/Public-Safety/Crimes-2001-to-present/ijzp-q8t2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 tools: SQL Server 2016, SSIS and SSRS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0A133E-0686-463A-8DDE-9F3A1F2A1499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1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g2.png">
            <a:extLst>
              <a:ext uri="{FF2B5EF4-FFF2-40B4-BE49-F238E27FC236}">
                <a16:creationId xmlns:a16="http://schemas.microsoft.com/office/drawing/2014/main" id="{A7693335-86A8-4957-B588-031B941D391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9971" y="1596344"/>
            <a:ext cx="9701624" cy="4572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4319732-FDCD-4180-8506-B46120A6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Chicago Crime (2002-2016)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69A098-9B35-4941-8DFD-0194AC411614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5128F6-A1D9-40B0-9796-96882C5198B9}"/>
              </a:ext>
            </a:extLst>
          </p:cNvPr>
          <p:cNvCxnSpPr>
            <a:cxnSpLocks/>
          </p:cNvCxnSpPr>
          <p:nvPr/>
        </p:nvCxnSpPr>
        <p:spPr>
          <a:xfrm>
            <a:off x="7519737" y="3291842"/>
            <a:ext cx="330868" cy="10455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495231-4446-411A-95CC-D87395DB3006}"/>
              </a:ext>
            </a:extLst>
          </p:cNvPr>
          <p:cNvCxnSpPr/>
          <p:nvPr/>
        </p:nvCxnSpPr>
        <p:spPr>
          <a:xfrm>
            <a:off x="8121316" y="4409574"/>
            <a:ext cx="2081463" cy="2827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4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g2.png">
            <a:extLst>
              <a:ext uri="{FF2B5EF4-FFF2-40B4-BE49-F238E27FC236}">
                <a16:creationId xmlns:a16="http://schemas.microsoft.com/office/drawing/2014/main" id="{71914B9B-5A10-40E3-8977-C9DBFF61BF8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2488" y="1632907"/>
            <a:ext cx="3916777" cy="4572000"/>
          </a:xfrm>
          <a:prstGeom prst="rect">
            <a:avLst/>
          </a:prstGeom>
        </p:spPr>
      </p:pic>
      <p:pic>
        <p:nvPicPr>
          <p:cNvPr id="3" name="img2.png">
            <a:extLst>
              <a:ext uri="{FF2B5EF4-FFF2-40B4-BE49-F238E27FC236}">
                <a16:creationId xmlns:a16="http://schemas.microsoft.com/office/drawing/2014/main" id="{02ABF56E-F7F9-4878-8FA0-083C9D31D8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9889" y="1632907"/>
            <a:ext cx="3916777" cy="4572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50A0413-9955-4050-AC7E-B0DD5476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Chicago Crime Map (2010 vs 2011)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D133A4-70FE-4013-94FF-537E5C1F511A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g2.png">
            <a:extLst>
              <a:ext uri="{FF2B5EF4-FFF2-40B4-BE49-F238E27FC236}">
                <a16:creationId xmlns:a16="http://schemas.microsoft.com/office/drawing/2014/main" id="{02ABF56E-F7F9-4878-8FA0-083C9D31D8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1873" y="1638923"/>
            <a:ext cx="3916777" cy="4572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50A0413-9955-4050-AC7E-B0DD5476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Chicago Crime Map (2011 vs 2016)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D133A4-70FE-4013-94FF-537E5C1F511A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g2.png">
            <a:extLst>
              <a:ext uri="{FF2B5EF4-FFF2-40B4-BE49-F238E27FC236}">
                <a16:creationId xmlns:a16="http://schemas.microsoft.com/office/drawing/2014/main" id="{DAEB2A20-A148-4631-96EB-03B84F12A0A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3435" y="1748745"/>
            <a:ext cx="391677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0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g2.png">
            <a:extLst>
              <a:ext uri="{FF2B5EF4-FFF2-40B4-BE49-F238E27FC236}">
                <a16:creationId xmlns:a16="http://schemas.microsoft.com/office/drawing/2014/main" id="{B1E190E3-DBB2-4477-B6D2-72A4D2F72CF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214" y="2402177"/>
            <a:ext cx="5833241" cy="27432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1CA402-13D7-4D4E-AB28-DF5921611C88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6496B427-2C24-4CB0-A54A-961794C1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Crime Types: Homicide (2002-2016)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1DD689-2727-4530-B782-377F6E27F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84402"/>
              </p:ext>
            </p:extLst>
          </p:nvPr>
        </p:nvGraphicFramePr>
        <p:xfrm>
          <a:off x="7072377" y="2100011"/>
          <a:ext cx="3788410" cy="3165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254884472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346870648"/>
                    </a:ext>
                  </a:extLst>
                </a:gridCol>
              </a:tblGrid>
              <a:tr h="3244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 HOMICIDE in Communities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52005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21045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Austin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6334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Englewood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030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City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491728"/>
                  </a:ext>
                </a:extLst>
              </a:tr>
              <a:tr h="2561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Englewood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80842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Lawndale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86451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Grand Crossing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8671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Roseland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63361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Garfield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0145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Garfield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2320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Humboldt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59125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CDB4C9-9DE1-46AD-ADA3-35BD7F42F492}"/>
              </a:ext>
            </a:extLst>
          </p:cNvPr>
          <p:cNvCxnSpPr/>
          <p:nvPr/>
        </p:nvCxnSpPr>
        <p:spPr>
          <a:xfrm flipV="1">
            <a:off x="4993105" y="2845468"/>
            <a:ext cx="421106" cy="751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61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A3A16-E383-4AC1-A3EB-F28EC8040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69561"/>
              </p:ext>
            </p:extLst>
          </p:nvPr>
        </p:nvGraphicFramePr>
        <p:xfrm>
          <a:off x="2207825" y="1911811"/>
          <a:ext cx="3807460" cy="313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6930">
                  <a:extLst>
                    <a:ext uri="{9D8B030D-6E8A-4147-A177-3AD203B41FA5}">
                      <a16:colId xmlns:a16="http://schemas.microsoft.com/office/drawing/2014/main" val="459142693"/>
                    </a:ext>
                  </a:extLst>
                </a:gridCol>
                <a:gridCol w="1700530">
                  <a:extLst>
                    <a:ext uri="{9D8B030D-6E8A-4147-A177-3AD203B41FA5}">
                      <a16:colId xmlns:a16="http://schemas.microsoft.com/office/drawing/2014/main" val="2290574651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Number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25553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Austin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19789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69995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Shore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10371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6187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 North Side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25085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Humboldt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9935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8283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Lawndale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9539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6341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Englewood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8832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0846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Auburn Gresham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8339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3192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 West Side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8185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0675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Town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7973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54774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Englewood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7829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394217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 Top 10 Communities with High Crime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8162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F06140-F1AC-4631-9C67-605916E38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486573"/>
              </p:ext>
            </p:extLst>
          </p:nvPr>
        </p:nvGraphicFramePr>
        <p:xfrm>
          <a:off x="6628925" y="1915424"/>
          <a:ext cx="3807460" cy="3138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6930">
                  <a:extLst>
                    <a:ext uri="{9D8B030D-6E8A-4147-A177-3AD203B41FA5}">
                      <a16:colId xmlns:a16="http://schemas.microsoft.com/office/drawing/2014/main" val="1694489015"/>
                    </a:ext>
                  </a:extLst>
                </a:gridCol>
                <a:gridCol w="1700530">
                  <a:extLst>
                    <a:ext uri="{9D8B030D-6E8A-4147-A177-3AD203B41FA5}">
                      <a16:colId xmlns:a16="http://schemas.microsoft.com/office/drawing/2014/main" val="2875742775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Number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01564473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Austin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16163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56604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 North Side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10336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35037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Near West Side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9165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0420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Loop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8831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56043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Lawndale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8364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00546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Town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8003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4722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Shore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7989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84034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Humboldt Park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7724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07913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Auburn Gresham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7348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80769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Englewood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6796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43687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 Top 10 Communities with High Crime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3309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B2E8B4-AD76-41D2-97E7-6A9772E0CC9C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043B1F6-7860-4F5C-B0DB-204E32DE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Top Communities with High Crime (2013 vs 2016)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890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C79763-9109-4CEA-9ACA-E677E8F70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45885"/>
              </p:ext>
            </p:extLst>
          </p:nvPr>
        </p:nvGraphicFramePr>
        <p:xfrm>
          <a:off x="1976526" y="2105777"/>
          <a:ext cx="3788410" cy="313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271409349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3254394798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Number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1877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Edison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99664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Forest Glen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99176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Burnside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63080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Mount Greenwood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29680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Montclare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56303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Hegewisch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697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94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Oakland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702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60007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845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44215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Beverly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83329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Pullman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1004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1249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 Top 10 Communities with Low Crime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85941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9A5B87-B4B8-4F23-A521-472F6289D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36777"/>
              </p:ext>
            </p:extLst>
          </p:nvPr>
        </p:nvGraphicFramePr>
        <p:xfrm>
          <a:off x="6250316" y="2105777"/>
          <a:ext cx="3788410" cy="3138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861249150"/>
                    </a:ext>
                  </a:extLst>
                </a:gridCol>
                <a:gridCol w="1691005">
                  <a:extLst>
                    <a:ext uri="{9D8B030D-6E8A-4147-A177-3AD203B41FA5}">
                      <a16:colId xmlns:a16="http://schemas.microsoft.com/office/drawing/2014/main" val="2698349951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Community Name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Crime Number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0072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Edison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1148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Burnside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62243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Mount Greenwood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36532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Forest Glen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3139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Hegewisch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1945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Montclare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35005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Oakland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5455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Archer Heights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805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794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894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419967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Fuller Park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909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77077"/>
                  </a:ext>
                </a:extLst>
              </a:tr>
              <a:tr h="29908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 Top 10 Communities with Low Crime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555822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F1550E-3785-4E97-AE8E-1566E7941179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4">
            <a:extLst>
              <a:ext uri="{FF2B5EF4-FFF2-40B4-BE49-F238E27FC236}">
                <a16:creationId xmlns:a16="http://schemas.microsoft.com/office/drawing/2014/main" id="{FA51097A-BE89-4C1F-ADBE-03B37BD5DA81}"/>
              </a:ext>
            </a:extLst>
          </p:cNvPr>
          <p:cNvSpPr txBox="1">
            <a:spLocks/>
          </p:cNvSpPr>
          <p:nvPr/>
        </p:nvSpPr>
        <p:spPr>
          <a:xfrm>
            <a:off x="838200" y="78021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Top Communities with Low Crime (2013 vs 2016)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498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g2.png">
            <a:extLst>
              <a:ext uri="{FF2B5EF4-FFF2-40B4-BE49-F238E27FC236}">
                <a16:creationId xmlns:a16="http://schemas.microsoft.com/office/drawing/2014/main" id="{A5D1B769-1FE3-4EE1-9FD2-2D505D37D2C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386" y="2099761"/>
            <a:ext cx="5811864" cy="2743200"/>
          </a:xfrm>
          <a:prstGeom prst="rect">
            <a:avLst/>
          </a:prstGeom>
        </p:spPr>
      </p:pic>
      <p:pic>
        <p:nvPicPr>
          <p:cNvPr id="3" name="img2.png">
            <a:extLst>
              <a:ext uri="{FF2B5EF4-FFF2-40B4-BE49-F238E27FC236}">
                <a16:creationId xmlns:a16="http://schemas.microsoft.com/office/drawing/2014/main" id="{12AD3E89-F02A-42EF-97B9-1E4C807BEF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3738" y="2157819"/>
            <a:ext cx="5811864" cy="27432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EF1BA4-D2E3-44C8-8EDC-C715D551E51A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2E85FBB0-4BE8-45AB-9653-36D09171867C}"/>
              </a:ext>
            </a:extLst>
          </p:cNvPr>
          <p:cNvSpPr txBox="1">
            <a:spLocks/>
          </p:cNvSpPr>
          <p:nvPr/>
        </p:nvSpPr>
        <p:spPr>
          <a:xfrm>
            <a:off x="934452" y="77419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Crime in Communities: Hyde Park and Lincoln Park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576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398</Words>
  <Application>Microsoft Office PowerPoint</Application>
  <PresentationFormat>Widescreen</PresentationFormat>
  <Paragraphs>170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BI-Chicago Crime</vt:lpstr>
      <vt:lpstr>Project Introduction</vt:lpstr>
      <vt:lpstr>Chicago Crime (2002-2016)</vt:lpstr>
      <vt:lpstr>Chicago Crime Map (2010 vs 2011)</vt:lpstr>
      <vt:lpstr>Chicago Crime Map (2011 vs 2016)</vt:lpstr>
      <vt:lpstr>Crime Types: Homicide (2002-2016)</vt:lpstr>
      <vt:lpstr>Top Communities with High Crime (2013 vs 2016)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BI-Chicago Crime</dc:title>
  <dc:creator>Yang Liao</dc:creator>
  <cp:lastModifiedBy>Yang Liao</cp:lastModifiedBy>
  <cp:revision>17</cp:revision>
  <dcterms:created xsi:type="dcterms:W3CDTF">2017-06-29T15:30:55Z</dcterms:created>
  <dcterms:modified xsi:type="dcterms:W3CDTF">2017-12-12T21:36:36Z</dcterms:modified>
</cp:coreProperties>
</file>