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6" r:id="rId8"/>
    <p:sldId id="260" r:id="rId9"/>
    <p:sldId id="262" r:id="rId10"/>
    <p:sldId id="267" r:id="rId11"/>
    <p:sldId id="263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53A4-F261-4E1C-96BF-525F43A3B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2430-F673-482E-8634-52329DB9C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F5A0-FE09-4CAC-AEE5-BA3B66C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E988-E6DC-463F-97BF-DACFDFC9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DA5E-E96C-4C4C-9C2F-8FFD332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31A8-065A-4AB3-9340-BB550155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09A7C-4CDA-48CF-9B21-FCB2588D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0E16-035A-4723-B3CD-C10439D4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C623-15C6-484A-8B71-22C9A752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F51E-4C40-4883-846A-E816C365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FE19-5EAB-4DCC-B9FB-57676C1DF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7A00-8A78-4BDF-A004-130922C0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0BF2-5817-49E8-93E4-C86BE27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1C04-5013-4B98-B327-C1AE770F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E7FA-B6BF-46E7-AE95-A01B459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96E7-337C-4E17-BF34-DC0EC198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A5E8-5DEA-4817-85C9-2B3DBEDC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A36F-9D75-420E-9794-AC08488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5095-A496-4896-8E4F-F1AF0DB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D742-E652-4DEC-A0A8-3F4FEC00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7F74-6368-497C-AF1F-018055B9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30C3-B0A4-4A12-B50D-EB950665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BB25-4CDD-4CD1-A048-3150CA4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1363-E089-45D2-9B3E-1014165A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1381-CCD4-4A48-9151-5814B251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21CC-4870-4C1F-8E71-33F0D3A2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2819-8A41-4861-8B7A-5178418E1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9E25-890A-4B04-B793-C914D6AF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EF0D-A89B-45A9-92AF-0C502208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F55C-A0A9-4C95-A8D3-688A175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E7841-DB50-4F8D-A785-8CE84FAC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D8B8-5701-4425-896A-4F259C4A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208A-00ED-45C5-9F47-FC53A069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86A4-C505-46E0-A186-EF181B80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67066-9DE8-482C-993A-2097853C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67D64-72BE-43BB-B0E5-6CC925214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4040-0DD2-4137-960E-DC7E82C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73C7D-9EDA-4C6E-ACD5-67676399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88162-747A-4386-9C30-80C4B0D6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0B3-C884-45D8-82A0-6357625E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79656-F568-4B49-BE51-562A67E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C4C-321D-4FBF-84F8-EA5B9389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61A5-F30B-4023-B27F-84A71C0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0A1DC-E506-4482-833B-3756E505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A2605-D671-4E19-ADA1-B8900CC3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2D1F-53E6-44A3-939A-D9FA2D41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75C6-76E7-426B-A446-BFC8AB5F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5811-011F-4387-BFD1-8E28F173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4C02-F287-4257-85AB-2531C4A3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3B4B-5F6D-40E1-8F59-FECA6933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ED221-B41E-402C-99CA-1DBD374A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7A67-3E26-41F5-BBE4-F7544E0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AC24-E582-4C8F-AC39-57C3C268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97655-A626-4ED1-88B8-8B967F382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79446-3CCF-4A83-909D-4FA3EEA4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6C3A-EB06-45FE-BA37-8422FBB5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6EE8-7B94-4A1F-82C9-E178B9C3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E570E-63D3-4F7A-A97B-FAEC615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0E423-E5D2-477A-9E40-1F20E8B7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CDEB-B696-4BA5-BB8A-CBDAEC5F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FFCF-770B-4DCF-9B35-1AA19C399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CA67-5B81-4B11-8868-8144C22D7BD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B859-CA77-4B73-8F10-CA20F4266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DF91-4150-471F-94F2-9653811B9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2C66-9409-4902-9AFB-D14A5FACB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BI-Chicago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5C73D-04EE-47B2-8438-BBC7EF7D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352"/>
            <a:ext cx="9144000" cy="16557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Yang Liao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University of Chicago</a:t>
            </a:r>
          </a:p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liaoy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@uchicago.edu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7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A3A16-E383-4AC1-A3EB-F28EC8040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69561"/>
              </p:ext>
            </p:extLst>
          </p:nvPr>
        </p:nvGraphicFramePr>
        <p:xfrm>
          <a:off x="2207825" y="1911811"/>
          <a:ext cx="380746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930">
                  <a:extLst>
                    <a:ext uri="{9D8B030D-6E8A-4147-A177-3AD203B41FA5}">
                      <a16:colId xmlns:a16="http://schemas.microsoft.com/office/drawing/2014/main" val="459142693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290574651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5553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19789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995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10371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6187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5085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828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6341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0846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3192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West 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8185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67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7973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477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9421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 Top 10 Communities with High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816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F06140-F1AC-4631-9C67-605916E3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86573"/>
              </p:ext>
            </p:extLst>
          </p:nvPr>
        </p:nvGraphicFramePr>
        <p:xfrm>
          <a:off x="6628925" y="1915424"/>
          <a:ext cx="3807460" cy="3138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6930">
                  <a:extLst>
                    <a:ext uri="{9D8B030D-6E8A-4147-A177-3AD203B41FA5}">
                      <a16:colId xmlns:a16="http://schemas.microsoft.com/office/drawing/2014/main" val="1694489015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875742775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01564473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6604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10336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35037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West Side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9165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42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Loop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6043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8364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0546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4722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4034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7724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791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7348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0769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6796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4368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Top 10 Communities with High Crime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309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B2E8B4-AD76-41D2-97E7-6A9772E0CC9C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043B1F6-7860-4F5C-B0DB-204E32DE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High Crime (2013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890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30DAAB-0EC2-42F3-849D-8A4F9D2D6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42885"/>
              </p:ext>
            </p:extLst>
          </p:nvPr>
        </p:nvGraphicFramePr>
        <p:xfrm>
          <a:off x="1859647" y="2198930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2928768625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655661308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70112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66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3205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3064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6575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4088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2743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2287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1423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615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Fuller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2274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55078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 Top 10 Communities with Low Crime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994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F1550E-3785-4E97-AE8E-1566E794117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4">
            <a:extLst>
              <a:ext uri="{FF2B5EF4-FFF2-40B4-BE49-F238E27FC236}">
                <a16:creationId xmlns:a16="http://schemas.microsoft.com/office/drawing/2014/main" id="{FA51097A-BE89-4C1F-ADBE-03B37BD5DA81}"/>
              </a:ext>
            </a:extLst>
          </p:cNvPr>
          <p:cNvSpPr txBox="1">
            <a:spLocks/>
          </p:cNvSpPr>
          <p:nvPr/>
        </p:nvSpPr>
        <p:spPr>
          <a:xfrm>
            <a:off x="838200" y="78021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Low Crime (2010 vs 2011)</a:t>
            </a:r>
            <a:endParaRPr lang="en-US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C17F50-DE3D-41D2-BE48-953CD04D6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99321"/>
              </p:ext>
            </p:extLst>
          </p:nvPr>
        </p:nvGraphicFramePr>
        <p:xfrm>
          <a:off x="6391542" y="2198930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4012666129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876624169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7127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22757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8423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9721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893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692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8337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837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71139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2783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Fuller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8635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 Top 10 Communities with Low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9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7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C79763-9109-4CEA-9ACA-E677E8F70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5885"/>
              </p:ext>
            </p:extLst>
          </p:nvPr>
        </p:nvGraphicFramePr>
        <p:xfrm>
          <a:off x="1976526" y="2105777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271409349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254394798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877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966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9176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6308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9680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6303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697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9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0007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421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Beverly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3329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249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 Top 10 Communities with Low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594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9A5B87-B4B8-4F23-A521-472F6289D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36777"/>
              </p:ext>
            </p:extLst>
          </p:nvPr>
        </p:nvGraphicFramePr>
        <p:xfrm>
          <a:off x="6250316" y="2105777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61249150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698349951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072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1148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2243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36532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139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945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5005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5455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Archer Heights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794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1996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Fuller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7707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Top 10 Communities with Low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5582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F1550E-3785-4E97-AE8E-1566E794117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4">
            <a:extLst>
              <a:ext uri="{FF2B5EF4-FFF2-40B4-BE49-F238E27FC236}">
                <a16:creationId xmlns:a16="http://schemas.microsoft.com/office/drawing/2014/main" id="{FA51097A-BE89-4C1F-ADBE-03B37BD5DA81}"/>
              </a:ext>
            </a:extLst>
          </p:cNvPr>
          <p:cNvSpPr txBox="1">
            <a:spLocks/>
          </p:cNvSpPr>
          <p:nvPr/>
        </p:nvSpPr>
        <p:spPr>
          <a:xfrm>
            <a:off x="838200" y="78021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Low Crime (2013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98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A5D1B769-1FE3-4EE1-9FD2-2D505D37D2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386" y="2099761"/>
            <a:ext cx="5811864" cy="2743200"/>
          </a:xfrm>
          <a:prstGeom prst="rect">
            <a:avLst/>
          </a:prstGeom>
        </p:spPr>
      </p:pic>
      <p:pic>
        <p:nvPicPr>
          <p:cNvPr id="3" name="img2.png">
            <a:extLst>
              <a:ext uri="{FF2B5EF4-FFF2-40B4-BE49-F238E27FC236}">
                <a16:creationId xmlns:a16="http://schemas.microsoft.com/office/drawing/2014/main" id="{12AD3E89-F02A-42EF-97B9-1E4C807BEF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3738" y="2157819"/>
            <a:ext cx="5811864" cy="27432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F1BA4-D2E3-44C8-8EDC-C715D551E51A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2E85FBB0-4BE8-45AB-9653-36D09171867C}"/>
              </a:ext>
            </a:extLst>
          </p:cNvPr>
          <p:cNvSpPr txBox="1">
            <a:spLocks/>
          </p:cNvSpPr>
          <p:nvPr/>
        </p:nvSpPr>
        <p:spPr>
          <a:xfrm>
            <a:off x="934452" y="7741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Crime in Communities: Hyde Park and Lincoln Park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576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F5ECF3-F0C7-4137-9077-43BDB4E91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5663"/>
              </p:ext>
            </p:extLst>
          </p:nvPr>
        </p:nvGraphicFramePr>
        <p:xfrm>
          <a:off x="1148376" y="2628151"/>
          <a:ext cx="4264660" cy="1817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566146008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4060240647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Increased 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86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Loop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0057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South Side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401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Douglas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596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27199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Communities with Increased Crime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(2011 to 2016)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4004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20032B-C449-4547-8BA9-4A7A764F0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47265"/>
              </p:ext>
            </p:extLst>
          </p:nvPr>
        </p:nvGraphicFramePr>
        <p:xfrm>
          <a:off x="6192252" y="1864245"/>
          <a:ext cx="4264660" cy="3345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3697750256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1434827273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Decreased 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-5837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4505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Chicago Lawn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-4068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864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-3687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9172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239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8004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212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City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-2701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2039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-2650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99616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-2368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2148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Grand Crossing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-2126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86720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Communities with Decreased Crime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(2011 to 2016)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59346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A583B6-DA31-4FE0-B7CF-1CEBDB66DB83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ED6D15-7BED-4F02-8120-7EC6946A6975}"/>
              </a:ext>
            </a:extLst>
          </p:cNvPr>
          <p:cNvSpPr txBox="1">
            <a:spLocks/>
          </p:cNvSpPr>
          <p:nvPr/>
        </p:nvSpPr>
        <p:spPr>
          <a:xfrm>
            <a:off x="934452" y="7741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Communities with Increased/Decreased Crime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23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7330-4694-49D4-A1E0-4D426CD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F53-965F-449E-9672-5714F798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Develop a BI solution to present and analyze crime in Chicago city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source: Data Portal of City of Chicago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https://data.cityofchicago.org/Public-Safety/Crimes-2001-to-present/ijzp-q8t2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 tools: SQL Server 2016, SSIS and SSRS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0A133E-0686-463A-8DDE-9F3A1F2A149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1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A7693335-86A8-4957-B588-031B941D39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971" y="1596344"/>
            <a:ext cx="9701624" cy="457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319732-FDCD-4180-8506-B46120A6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Chicago Crime (2002-2016)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69A098-9B35-4941-8DFD-0194AC411614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4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71914B9B-5A10-40E3-8977-C9DBFF61BF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488" y="1632907"/>
            <a:ext cx="3916777" cy="4572000"/>
          </a:xfrm>
          <a:prstGeom prst="rect">
            <a:avLst/>
          </a:prstGeom>
        </p:spPr>
      </p:pic>
      <p:pic>
        <p:nvPicPr>
          <p:cNvPr id="3" name="img2.png">
            <a:extLst>
              <a:ext uri="{FF2B5EF4-FFF2-40B4-BE49-F238E27FC236}">
                <a16:creationId xmlns:a16="http://schemas.microsoft.com/office/drawing/2014/main" id="{02ABF56E-F7F9-4878-8FA0-083C9D31D8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9889" y="1632907"/>
            <a:ext cx="3916777" cy="4572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50A0413-9955-4050-AC7E-B0DD547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Chicago Crime Map (2010 vs 2011)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133A4-70FE-4013-94FF-537E5C1F511A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0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2.png">
            <a:extLst>
              <a:ext uri="{FF2B5EF4-FFF2-40B4-BE49-F238E27FC236}">
                <a16:creationId xmlns:a16="http://schemas.microsoft.com/office/drawing/2014/main" id="{22A62B87-1131-401E-8F63-14182EF91F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7834" y="1690688"/>
            <a:ext cx="3916777" cy="4572000"/>
          </a:xfrm>
          <a:prstGeom prst="rect">
            <a:avLst/>
          </a:prstGeom>
        </p:spPr>
      </p:pic>
      <p:pic>
        <p:nvPicPr>
          <p:cNvPr id="5" name="img2.png">
            <a:extLst>
              <a:ext uri="{FF2B5EF4-FFF2-40B4-BE49-F238E27FC236}">
                <a16:creationId xmlns:a16="http://schemas.microsoft.com/office/drawing/2014/main" id="{471B471F-92C9-4B3B-839A-8E5528674B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3435" y="1748745"/>
            <a:ext cx="3916777" cy="4572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1867C-2956-4DF2-9BEB-6749DF42CFC7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3DEE931A-8D4C-4CE6-AA7C-4BDF97C6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Chicago Crime Map (2013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82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472E36FA-8E20-487D-98CB-D666A19760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458" y="2210934"/>
            <a:ext cx="5833241" cy="2743200"/>
          </a:xfrm>
          <a:prstGeom prst="rect">
            <a:avLst/>
          </a:prstGeom>
        </p:spPr>
      </p:pic>
      <p:pic>
        <p:nvPicPr>
          <p:cNvPr id="3" name="img2.png">
            <a:extLst>
              <a:ext uri="{FF2B5EF4-FFF2-40B4-BE49-F238E27FC236}">
                <a16:creationId xmlns:a16="http://schemas.microsoft.com/office/drawing/2014/main" id="{4C3DE62E-0CBE-40FB-B633-A8B16BFAE3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6629" y="2210934"/>
            <a:ext cx="5833241" cy="2743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Crime Types: Assault and Battery (2002-2016)</a:t>
            </a:r>
          </a:p>
        </p:txBody>
      </p:sp>
    </p:spTree>
    <p:extLst>
      <p:ext uri="{BB962C8B-B14F-4D97-AF65-F5344CB8AC3E}">
        <p14:creationId xmlns:p14="http://schemas.microsoft.com/office/powerpoint/2010/main" val="50739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2.png">
            <a:extLst>
              <a:ext uri="{FF2B5EF4-FFF2-40B4-BE49-F238E27FC236}">
                <a16:creationId xmlns:a16="http://schemas.microsoft.com/office/drawing/2014/main" id="{B1E190E3-DBB2-4477-B6D2-72A4D2F72C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214" y="2402177"/>
            <a:ext cx="5833241" cy="2743200"/>
          </a:xfrm>
          <a:prstGeom prst="rect">
            <a:avLst/>
          </a:prstGeom>
        </p:spPr>
      </p:pic>
      <p:pic>
        <p:nvPicPr>
          <p:cNvPr id="5" name="img2.png">
            <a:extLst>
              <a:ext uri="{FF2B5EF4-FFF2-40B4-BE49-F238E27FC236}">
                <a16:creationId xmlns:a16="http://schemas.microsoft.com/office/drawing/2014/main" id="{E5D79597-152A-4A76-BB5C-D7FB50B10D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9776" y="2402177"/>
            <a:ext cx="5833241" cy="2743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Crime Types: Homicide and Robbery (2002-2016)</a:t>
            </a:r>
          </a:p>
        </p:txBody>
      </p:sp>
    </p:spTree>
    <p:extLst>
      <p:ext uri="{BB962C8B-B14F-4D97-AF65-F5344CB8AC3E}">
        <p14:creationId xmlns:p14="http://schemas.microsoft.com/office/powerpoint/2010/main" val="105461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545829-297C-449F-AA65-353C4C7F0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44071"/>
              </p:ext>
            </p:extLst>
          </p:nvPr>
        </p:nvGraphicFramePr>
        <p:xfrm>
          <a:off x="1676309" y="2107452"/>
          <a:ext cx="3788410" cy="3163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460599949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1317149943"/>
                    </a:ext>
                  </a:extLst>
                </a:gridCol>
              </a:tblGrid>
              <a:tr h="3244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 HOMICIDE in Communities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7510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3163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408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Chatham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4105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816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7541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Grand Crossing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4327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8769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7082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47238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1484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City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14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9B5468-F290-470D-A8CD-BAA35769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20234"/>
              </p:ext>
            </p:extLst>
          </p:nvPr>
        </p:nvGraphicFramePr>
        <p:xfrm>
          <a:off x="6001566" y="2107452"/>
          <a:ext cx="3788410" cy="3165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254884472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46870648"/>
                    </a:ext>
                  </a:extLst>
                </a:gridCol>
              </a:tblGrid>
              <a:tr h="3244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HOMICIDE in Communities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200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1045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6334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03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City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91728"/>
                  </a:ext>
                </a:extLst>
              </a:tr>
              <a:tr h="256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0842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6451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Grand Crossing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8671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361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Garfield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0145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Garfield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2320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9125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6CBF3A-2D08-4AD0-8368-775E687BBAFB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CD22D274-78BF-4C49-A7A0-326DD9C88A5E}"/>
              </a:ext>
            </a:extLst>
          </p:cNvPr>
          <p:cNvSpPr txBox="1">
            <a:spLocks/>
          </p:cNvSpPr>
          <p:nvPr/>
        </p:nvSpPr>
        <p:spPr>
          <a:xfrm>
            <a:off x="934452" y="7741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Homicide Rank in Communities (2015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668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E9FBE1-606E-42AE-AFC8-0E8145D9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9202"/>
              </p:ext>
            </p:extLst>
          </p:nvPr>
        </p:nvGraphicFramePr>
        <p:xfrm>
          <a:off x="1881281" y="2119388"/>
          <a:ext cx="3671292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222">
                  <a:extLst>
                    <a:ext uri="{9D8B030D-6E8A-4147-A177-3AD203B41FA5}">
                      <a16:colId xmlns:a16="http://schemas.microsoft.com/office/drawing/2014/main" val="348035608"/>
                    </a:ext>
                  </a:extLst>
                </a:gridCol>
                <a:gridCol w="1614070">
                  <a:extLst>
                    <a:ext uri="{9D8B030D-6E8A-4147-A177-3AD203B41FA5}">
                      <a16:colId xmlns:a16="http://schemas.microsoft.com/office/drawing/2014/main" val="3155012922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7336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45096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488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22415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5471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21686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9299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21681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096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20786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56699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20724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3086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19970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2302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Chicago Lawn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19636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6340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19445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12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18646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15338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 Top 10 Communities with High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35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A50DA8-03F3-4DC8-B646-33B9C935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57219"/>
              </p:ext>
            </p:extLst>
          </p:nvPr>
        </p:nvGraphicFramePr>
        <p:xfrm>
          <a:off x="6171465" y="2115202"/>
          <a:ext cx="380746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930">
                  <a:extLst>
                    <a:ext uri="{9D8B030D-6E8A-4147-A177-3AD203B41FA5}">
                      <a16:colId xmlns:a16="http://schemas.microsoft.com/office/drawing/2014/main" val="3025297384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500020630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9015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21998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6057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11532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7764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8861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10590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47779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801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Chicago Lawn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9735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2401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9716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0752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9690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94989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9674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5509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63849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 Top 10 Communities with High Crime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6926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7F6FF-EADC-4466-AF1F-510D089A15A6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B7A2389-27C8-4841-83B5-80E8DB75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High Crime (2010 vs 2011)</a:t>
            </a:r>
          </a:p>
        </p:txBody>
      </p:sp>
    </p:spTree>
    <p:extLst>
      <p:ext uri="{BB962C8B-B14F-4D97-AF65-F5344CB8AC3E}">
        <p14:creationId xmlns:p14="http://schemas.microsoft.com/office/powerpoint/2010/main" val="31149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622</Words>
  <Application>Microsoft Office PowerPoint</Application>
  <PresentationFormat>Widescreen</PresentationFormat>
  <Paragraphs>289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BI-Chicago Crime</vt:lpstr>
      <vt:lpstr>Project Introduction</vt:lpstr>
      <vt:lpstr>Chicago Crime (2002-2016)</vt:lpstr>
      <vt:lpstr>Chicago Crime Map (2010 vs 2011)</vt:lpstr>
      <vt:lpstr>Chicago Crime Map (2013 vs 2016)</vt:lpstr>
      <vt:lpstr>Crime Types: Assault and Battery (2002-2016)</vt:lpstr>
      <vt:lpstr>Crime Types: Homicide and Robbery (2002-2016)</vt:lpstr>
      <vt:lpstr>PowerPoint Presentation</vt:lpstr>
      <vt:lpstr>Top Communities with High Crime (2010 vs 2011)</vt:lpstr>
      <vt:lpstr>Top Communities with High Crime (2013 vs 2016)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BI-Chicago Crime</dc:title>
  <dc:creator>Yang Liao</dc:creator>
  <cp:lastModifiedBy>Yang Liao</cp:lastModifiedBy>
  <cp:revision>16</cp:revision>
  <dcterms:created xsi:type="dcterms:W3CDTF">2017-06-29T15:30:55Z</dcterms:created>
  <dcterms:modified xsi:type="dcterms:W3CDTF">2017-10-17T19:17:52Z</dcterms:modified>
</cp:coreProperties>
</file>