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61" r:id="rId5"/>
    <p:sldId id="266" r:id="rId6"/>
    <p:sldId id="271" r:id="rId7"/>
    <p:sldId id="272" r:id="rId8"/>
    <p:sldId id="260" r:id="rId9"/>
    <p:sldId id="26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53A4-F261-4E1C-96BF-525F43A3B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12430-F673-482E-8634-52329DB9C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1F5A0-FE09-4CAC-AEE5-BA3B66CF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9E988-E6DC-463F-97BF-DACFDFC9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1DA5E-E96C-4C4C-9C2F-8FFD332C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4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31A8-065A-4AB3-9340-BB550155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09A7C-4CDA-48CF-9B21-FCB2588D4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00E16-035A-4723-B3CD-C10439D4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6C623-15C6-484A-8B71-22C9A752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BF51E-4C40-4883-846A-E816C365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6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9FE19-5EAB-4DCC-B9FB-57676C1DF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77A00-8A78-4BDF-A004-130922C00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40BF2-5817-49E8-93E4-C86BE273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81C04-5013-4B98-B327-C1AE770F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0E7FA-B6BF-46E7-AE95-A01B459C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2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96E7-337C-4E17-BF34-DC0EC198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DA5E8-5DEA-4817-85C9-2B3DBEDC7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8A36F-9D75-420E-9794-AC084883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25095-A496-4896-8E4F-F1AF0DBDB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6D742-E652-4DEC-A0A8-3F4FEC00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2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7F74-6368-497C-AF1F-018055B9E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A30C3-B0A4-4A12-B50D-EB9506656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EBB25-4CDD-4CD1-A048-3150CA4A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01363-E089-45D2-9B3E-1014165A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E1381-CCD4-4A48-9151-5814B251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6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21CC-4870-4C1F-8E71-33F0D3A2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B2819-8A41-4861-8B7A-5178418E1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E9E25-890A-4B04-B793-C914D6AF7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8EF0D-A89B-45A9-92AF-0C502208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EF55C-A0A9-4C95-A8D3-688A1758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E7841-DB50-4F8D-A785-8CE84FAC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4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D8B8-5701-4425-896A-4F259C4A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B208A-00ED-45C5-9F47-FC53A0697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786A4-C505-46E0-A186-EF181B801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67066-9DE8-482C-993A-2097853CE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67D64-72BE-43BB-B0E5-6CC925214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7B4040-0DD2-4137-960E-DC7E82C7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73C7D-9EDA-4C6E-ACD5-67676399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88162-747A-4386-9C30-80C4B0D6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C0B3-C884-45D8-82A0-6357625E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A79656-F568-4B49-BE51-562A67E1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8DC4C-321D-4FBF-84F8-EA5B9389E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261A5-F30B-4023-B27F-84A71C08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7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0A1DC-E506-4482-833B-3756E505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A2605-D671-4E19-ADA1-B8900CC3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72D1F-53E6-44A3-939A-D9FA2D41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4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C75C6-76E7-426B-A446-BFC8AB5F6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95811-011F-4387-BFD1-8E28F1734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44C02-F287-4257-85AB-2531C4A31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83B4B-5F6D-40E1-8F59-FECA6933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ED221-B41E-402C-99CA-1DBD374A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A7A67-3E26-41F5-BBE4-F7544E09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5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AC24-E582-4C8F-AC39-57C3C268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197655-A626-4ED1-88B8-8B967F382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79446-3CCF-4A83-909D-4FA3EEA48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76C3A-EB06-45FE-BA37-8422FBB5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16EE8-7B94-4A1F-82C9-E178B9C3C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E570E-63D3-4F7A-A97B-FAEC6150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0E423-E5D2-477A-9E40-1F20E8B7E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3CDEB-B696-4BA5-BB8A-CBDAEC5F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7FFCF-770B-4DCF-9B35-1AA19C399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3CA67-5B81-4B11-8868-8144C22D7BD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DB859-CA77-4B73-8F10-CA20F4266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6DF91-4150-471F-94F2-9653811B9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8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2C66-9409-4902-9AFB-D14A5FACB9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BI-Zillow Rent 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5C73D-04EE-47B2-8438-BBC7EF7DE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1352"/>
            <a:ext cx="9144000" cy="1655762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Yang Liao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University of Chicago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liaoy@uchicago.edu</a:t>
            </a:r>
          </a:p>
        </p:txBody>
      </p:sp>
    </p:spTree>
    <p:extLst>
      <p:ext uri="{BB962C8B-B14F-4D97-AF65-F5344CB8AC3E}">
        <p14:creationId xmlns:p14="http://schemas.microsoft.com/office/powerpoint/2010/main" val="55037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1CA402-13D7-4D4E-AB28-DF5921611C88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6496B427-2C24-4CB0-A54A-961794C1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City Rent/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sqft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Highest TOP10 (2010 vs 2017)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F847F1-2DE8-4C7A-B819-F15FED5F9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544678"/>
              </p:ext>
            </p:extLst>
          </p:nvPr>
        </p:nvGraphicFramePr>
        <p:xfrm>
          <a:off x="1300730" y="2001594"/>
          <a:ext cx="4380865" cy="3373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1215">
                  <a:extLst>
                    <a:ext uri="{9D8B030D-6E8A-4147-A177-3AD203B41FA5}">
                      <a16:colId xmlns:a16="http://schemas.microsoft.com/office/drawing/2014/main" val="183004408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17315568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1738137977"/>
                    </a:ext>
                  </a:extLst>
                </a:gridCol>
              </a:tblGrid>
              <a:tr h="31877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2010 USA City Rent Rank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13869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City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Rent per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/>
                        </a:rPr>
                        <a:t>sqft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9392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Fisher Island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4.49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24650814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Belvedere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4.45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4663392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Stinson Beach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4.38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52240088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Jupiter Island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22443669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Ross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3.74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43415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Del Mar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3.58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79675234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Malibu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3.51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20674154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Tiburon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3.41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20300566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Laguna Beach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3.35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10450837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Gulf Stream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3.22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272375133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94B5BE1-F395-4A2F-B682-D12663005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634644"/>
              </p:ext>
            </p:extLst>
          </p:nvPr>
        </p:nvGraphicFramePr>
        <p:xfrm>
          <a:off x="6096000" y="2001594"/>
          <a:ext cx="4380865" cy="3373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1215">
                  <a:extLst>
                    <a:ext uri="{9D8B030D-6E8A-4147-A177-3AD203B41FA5}">
                      <a16:colId xmlns:a16="http://schemas.microsoft.com/office/drawing/2014/main" val="14635088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90643560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3448303319"/>
                    </a:ext>
                  </a:extLst>
                </a:gridCol>
              </a:tblGrid>
              <a:tr h="31877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2017 USA City Rent Rank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042667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City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Rent per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sqft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1388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Fisher Island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6.40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9533779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Stinson Beach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5.17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69119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Atherton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4.65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72448669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Jupiter Island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4.55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40190209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Belvedere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4.39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5728572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Malibu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4.34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0617824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Laguna Beach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4.31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20807107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Boca Grande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4.27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24547102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Del Mar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4.26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5760803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Beverly Hills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4.12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547820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337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1CA402-13D7-4D4E-AB28-DF5921611C88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6496B427-2C24-4CB0-A54A-961794C1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City Rent/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sqft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Lowest TOP10 (2010 vs 2017)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E47F1B-22F3-4A88-9A8D-022665025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4150"/>
              </p:ext>
            </p:extLst>
          </p:nvPr>
        </p:nvGraphicFramePr>
        <p:xfrm>
          <a:off x="1493236" y="2067769"/>
          <a:ext cx="4380865" cy="3373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1215">
                  <a:extLst>
                    <a:ext uri="{9D8B030D-6E8A-4147-A177-3AD203B41FA5}">
                      <a16:colId xmlns:a16="http://schemas.microsoft.com/office/drawing/2014/main" val="32684081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46948100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996780697"/>
                    </a:ext>
                  </a:extLst>
                </a:gridCol>
              </a:tblGrid>
              <a:tr h="31877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2010 USA City Rent Rank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452261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City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Rent per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sqft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1416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Fort Mitchell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61020275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Wheeler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TX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22795402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Elkin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057127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Allouez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WI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6417205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Dobson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4388000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Ashwaubenon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WI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8975515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Mount Airy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28742693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State Road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20931381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Sealy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TX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49481026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Green Bay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WI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02237098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5700E1-F203-4C9E-AFAD-4B9603BDF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68459"/>
              </p:ext>
            </p:extLst>
          </p:nvPr>
        </p:nvGraphicFramePr>
        <p:xfrm>
          <a:off x="6263756" y="2067769"/>
          <a:ext cx="4380865" cy="3373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1215">
                  <a:extLst>
                    <a:ext uri="{9D8B030D-6E8A-4147-A177-3AD203B41FA5}">
                      <a16:colId xmlns:a16="http://schemas.microsoft.com/office/drawing/2014/main" val="2874752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98536914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1380691259"/>
                    </a:ext>
                  </a:extLst>
                </a:gridCol>
              </a:tblGrid>
              <a:tr h="31877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2017 USA City Rent Rank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72117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City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Rent per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sqft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3300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Elkin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20358795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Dobson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8947085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Wheeler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TX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3382993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State Road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0305852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New Castle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9437143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Mount Airy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7298662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Belen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26260157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Bosque Farms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16348295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Eastland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TX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40280877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Marshalltown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661035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730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D7F6FF-EADC-4466-AF1F-510D089A15A6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4B7A2389-27C8-4841-83B5-80E8DB750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374" y="365125"/>
            <a:ext cx="10830426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Top City with Changed Rent/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sqft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(2010 vs 2017)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7B1C69-FD0A-4A00-A7BF-A5899E3FF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869189"/>
              </p:ext>
            </p:extLst>
          </p:nvPr>
        </p:nvGraphicFramePr>
        <p:xfrm>
          <a:off x="1661678" y="2097848"/>
          <a:ext cx="4380865" cy="3373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1215">
                  <a:extLst>
                    <a:ext uri="{9D8B030D-6E8A-4147-A177-3AD203B41FA5}">
                      <a16:colId xmlns:a16="http://schemas.microsoft.com/office/drawing/2014/main" val="8457244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39900638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1833441682"/>
                    </a:ext>
                  </a:extLst>
                </a:gridCol>
              </a:tblGrid>
              <a:tr h="31877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2010-2017 USA City Rent/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</a:rPr>
                        <a:t>sqft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 Increased Rank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348978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City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Rent per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/>
                        </a:rPr>
                        <a:t>sqft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8176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Fisher Island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1.91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832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Boca Grande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1.69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151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Atherton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3995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Palo Alto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843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North Fair Oaks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9173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Captiva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43228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Emeryville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3412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Menlo Park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1.25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441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Beverly Hills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1.19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8025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Broadmoor Village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1.19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79507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C8D419-1B83-4AA2-9F12-C4B66B174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82182"/>
              </p:ext>
            </p:extLst>
          </p:nvPr>
        </p:nvGraphicFramePr>
        <p:xfrm>
          <a:off x="6516420" y="2097848"/>
          <a:ext cx="4380865" cy="3373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1215">
                  <a:extLst>
                    <a:ext uri="{9D8B030D-6E8A-4147-A177-3AD203B41FA5}">
                      <a16:colId xmlns:a16="http://schemas.microsoft.com/office/drawing/2014/main" val="2653992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56841050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632491320"/>
                    </a:ext>
                  </a:extLst>
                </a:gridCol>
              </a:tblGrid>
              <a:tr h="31877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2010-2017 USA City Rent/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</a:rPr>
                        <a:t>sqft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 Increased Rank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399774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City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Rent per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/>
                        </a:rPr>
                        <a:t>sqft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2356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Town of Westerly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RI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(0.74)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0770647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Ashaway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RI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(0.72)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5282795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Bald Head Island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(0.70)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456576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Washington Park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(0.53)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6660221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East Saint Louis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(0.50)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3216953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Blythe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(0.48)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583987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Alorton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(0.48)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7080603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Centreville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(0.44)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9632570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Fairmont City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(0.43)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111352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Holtville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(0.38)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198686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10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7330-4694-49D4-A1E0-4D426CD3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F53-965F-449E-9672-5714F7989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Objective: Develop a BI solution to present and analyze rent index data from Zillow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source: Zillow research data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 tools: SQL Server 2016, SSIS and SSRS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0A133E-0686-463A-8DDE-9F3A1F2A1499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51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0A0413-9955-4050-AC7E-B0DD5476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USA Rent Map (2011 vs 2016)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D133A4-70FE-4013-94FF-537E5C1F511A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g2.png">
            <a:extLst>
              <a:ext uri="{FF2B5EF4-FFF2-40B4-BE49-F238E27FC236}">
                <a16:creationId xmlns:a16="http://schemas.microsoft.com/office/drawing/2014/main" id="{DC1268D5-F0D8-435B-B354-66BA66F1324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7115" y="1882828"/>
            <a:ext cx="4661233" cy="3260863"/>
          </a:xfrm>
          <a:prstGeom prst="rect">
            <a:avLst/>
          </a:prstGeom>
        </p:spPr>
      </p:pic>
      <p:pic>
        <p:nvPicPr>
          <p:cNvPr id="5" name="img2.png">
            <a:extLst>
              <a:ext uri="{FF2B5EF4-FFF2-40B4-BE49-F238E27FC236}">
                <a16:creationId xmlns:a16="http://schemas.microsoft.com/office/drawing/2014/main" id="{9CD8751E-FF60-4D75-85A9-2C15F91A4A9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62779" y="1882828"/>
            <a:ext cx="4661233" cy="326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0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1CA402-13D7-4D4E-AB28-DF5921611C88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6496B427-2C24-4CB0-A54A-961794C1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City Rent Highest TOP10 (2010 vs 2017)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F04BCA-071A-4292-947D-565FF7400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205042"/>
              </p:ext>
            </p:extLst>
          </p:nvPr>
        </p:nvGraphicFramePr>
        <p:xfrm>
          <a:off x="6299851" y="2013627"/>
          <a:ext cx="4380865" cy="3373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1215">
                  <a:extLst>
                    <a:ext uri="{9D8B030D-6E8A-4147-A177-3AD203B41FA5}">
                      <a16:colId xmlns:a16="http://schemas.microsoft.com/office/drawing/2014/main" val="733698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91113425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4009874422"/>
                    </a:ext>
                  </a:extLst>
                </a:gridCol>
              </a:tblGrid>
              <a:tr h="31877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2017 USA City Rent Rank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763534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City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Rent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8043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Jupiter Island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FL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$17,985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0395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Atherton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$16,575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834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Fisher Island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FL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$14,971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5935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Hidden Hills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$12,504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4310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Rolling Hills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$12,428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92357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Hillsborough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$11,796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4096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Belvedere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$11,612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6338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Sea Island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GA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$11,490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68945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Westlake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TX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$11,187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1542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Portola Valley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$10,626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3948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1DA9A6-DB99-41F7-90E2-2AD32B7D7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237237"/>
              </p:ext>
            </p:extLst>
          </p:nvPr>
        </p:nvGraphicFramePr>
        <p:xfrm>
          <a:off x="1192446" y="2006585"/>
          <a:ext cx="4380865" cy="3373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1215">
                  <a:extLst>
                    <a:ext uri="{9D8B030D-6E8A-4147-A177-3AD203B41FA5}">
                      <a16:colId xmlns:a16="http://schemas.microsoft.com/office/drawing/2014/main" val="349357277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2902466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1833203951"/>
                    </a:ext>
                  </a:extLst>
                </a:gridCol>
              </a:tblGrid>
              <a:tr h="31877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2010 USA City Rent Rank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523071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City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Rent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3906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Jupiter Island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FL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$18,848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00458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Belvedere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$11,852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700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Westlake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TX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$11,649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9428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Atherton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$11,525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3649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Ross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$9,967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6625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Rolling Hills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$9,863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9780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Fisher Island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FL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$9,632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671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Rancho Santa Fe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$9,481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8599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Hidden Hills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$9,345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4858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Stinson Beach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$9,049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973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39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1CA402-13D7-4D4E-AB28-DF5921611C88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6496B427-2C24-4CB0-A54A-961794C1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City Rent Lowest TOP10 (2010 vs 2017)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882405-E49C-47BE-871B-878204AC1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463118"/>
              </p:ext>
            </p:extLst>
          </p:nvPr>
        </p:nvGraphicFramePr>
        <p:xfrm>
          <a:off x="1415031" y="1959484"/>
          <a:ext cx="4380865" cy="3373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1215">
                  <a:extLst>
                    <a:ext uri="{9D8B030D-6E8A-4147-A177-3AD203B41FA5}">
                      <a16:colId xmlns:a16="http://schemas.microsoft.com/office/drawing/2014/main" val="17343561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83711748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252662250"/>
                    </a:ext>
                  </a:extLst>
                </a:gridCol>
              </a:tblGrid>
              <a:tr h="31877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2010 USA City Rent Rank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828347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City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Rent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06617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Oaklawn-Sunview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$547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8426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Youngstown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OH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$552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9794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Pink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OK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$593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8661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Drexel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OH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$601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23339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Mulga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AL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$608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764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Hoisington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$611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08168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Tishomingo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$615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4917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Coffeyville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$628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6143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Stafford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$629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6372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Saint John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$631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9327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66F766-F32E-449D-92CA-AF14C52D0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357480"/>
              </p:ext>
            </p:extLst>
          </p:nvPr>
        </p:nvGraphicFramePr>
        <p:xfrm>
          <a:off x="6570562" y="1905343"/>
          <a:ext cx="4380865" cy="3373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1215">
                  <a:extLst>
                    <a:ext uri="{9D8B030D-6E8A-4147-A177-3AD203B41FA5}">
                      <a16:colId xmlns:a16="http://schemas.microsoft.com/office/drawing/2014/main" val="269534425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17098447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414418462"/>
                    </a:ext>
                  </a:extLst>
                </a:gridCol>
              </a:tblGrid>
              <a:tr h="31877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2017 USA City Rent Rank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197535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City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Rent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9045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Flint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MI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$549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2730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Mount Morris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$555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2512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Youngstown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$569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6456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West End-Cobb Town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$590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0188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Drexel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$605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620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Campbell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OH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$614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0532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Warren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OH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$629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5120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Electra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TX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$631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8380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Springfield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$635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114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Anderson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$637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061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61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1CA402-13D7-4D4E-AB28-DF5921611C88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6496B427-2C24-4CB0-A54A-961794C1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Metro Rent Highest TOP10 (2010 vs 2017)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80D5A2E-0EC6-46FE-8F82-7988D62C1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193138"/>
              </p:ext>
            </p:extLst>
          </p:nvPr>
        </p:nvGraphicFramePr>
        <p:xfrm>
          <a:off x="1565423" y="1959485"/>
          <a:ext cx="4380865" cy="3373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1215">
                  <a:extLst>
                    <a:ext uri="{9D8B030D-6E8A-4147-A177-3AD203B41FA5}">
                      <a16:colId xmlns:a16="http://schemas.microsoft.com/office/drawing/2014/main" val="40467817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110976457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54296912"/>
                    </a:ext>
                  </a:extLst>
                </a:gridCol>
              </a:tblGrid>
              <a:tr h="31877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2010 USA Metro Rent Rank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801601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City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Rent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51468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San Francisco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$3,276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9350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San Jose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$3,163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1475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Edwards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CO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$2,868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073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Port St. Lucie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FL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$2,677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400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Stamford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CT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$2,656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729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Los Angeles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$2,506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0260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San Diego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$2,503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5455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Brunswick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GA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$2,489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2079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Ventura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$2,487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2944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Sarasota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FL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$2,353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012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9423B2E-6B88-47B8-AAD3-2AE57A561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054920"/>
              </p:ext>
            </p:extLst>
          </p:nvPr>
        </p:nvGraphicFramePr>
        <p:xfrm>
          <a:off x="6347975" y="1959485"/>
          <a:ext cx="4380865" cy="3373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1215">
                  <a:extLst>
                    <a:ext uri="{9D8B030D-6E8A-4147-A177-3AD203B41FA5}">
                      <a16:colId xmlns:a16="http://schemas.microsoft.com/office/drawing/2014/main" val="13310002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21829189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3921362715"/>
                    </a:ext>
                  </a:extLst>
                </a:gridCol>
              </a:tblGrid>
              <a:tr h="31877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2017 USA Metro Rent Rank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62418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City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Rent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8077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San Jose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$4,381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3775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San Francisco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$4,360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7249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Edwards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$3,697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73284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Brunswick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$3,353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8667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Key West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$3,110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716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New York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$3,085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63458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Los Angeles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$3,082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131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San Diego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$2,992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9489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Port St. Lucie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$2,973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95788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Fort Myers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$2,969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737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4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1CA402-13D7-4D4E-AB28-DF5921611C88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6496B427-2C24-4CB0-A54A-961794C1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Metro Rent Lowest TOP10 (2010 vs 2017)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F6204E-EFFD-47FD-88BD-98FC3462E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92136"/>
              </p:ext>
            </p:extLst>
          </p:nvPr>
        </p:nvGraphicFramePr>
        <p:xfrm>
          <a:off x="1523314" y="2049721"/>
          <a:ext cx="4380865" cy="3373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1215">
                  <a:extLst>
                    <a:ext uri="{9D8B030D-6E8A-4147-A177-3AD203B41FA5}">
                      <a16:colId xmlns:a16="http://schemas.microsoft.com/office/drawing/2014/main" val="5344537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0015549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986199606"/>
                    </a:ext>
                  </a:extLst>
                </a:gridCol>
              </a:tblGrid>
              <a:tr h="31877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2010 USA Metro Rent Rank</a:t>
                      </a:r>
                      <a:endParaRPr lang="en-US" sz="1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523848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City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Rent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978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Great Bend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KS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$636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5292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Shawnee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OK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$641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222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Coffeyville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KS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$664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26804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Dodge City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KS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$678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0550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Altus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OK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$684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8219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Green Bay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WI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$688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9268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Hutchinson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KS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$697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27116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Florence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SC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$703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156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McAlester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OK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$705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7904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Wisconsin Rapids-Marshfield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WI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$708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3478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FE2C66-B86F-4F62-951B-0090F806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761552"/>
              </p:ext>
            </p:extLst>
          </p:nvPr>
        </p:nvGraphicFramePr>
        <p:xfrm>
          <a:off x="6450246" y="2049721"/>
          <a:ext cx="4380865" cy="3373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1215">
                  <a:extLst>
                    <a:ext uri="{9D8B030D-6E8A-4147-A177-3AD203B41FA5}">
                      <a16:colId xmlns:a16="http://schemas.microsoft.com/office/drawing/2014/main" val="300962057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79060037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21780907"/>
                    </a:ext>
                  </a:extLst>
                </a:gridCol>
              </a:tblGrid>
              <a:tr h="31877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2017 USA Metro Rent Rank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829382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City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Rent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106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Coffeyville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$660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28908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New Castle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$695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0136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Rolla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$699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429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St. Joseph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$707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418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Weirton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$716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137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Altus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OK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$716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8633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Great Bend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$720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162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Connersville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$726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8281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Joplin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$727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1370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Lawton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$732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141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11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6CBF3A-2D08-4AD0-8368-775E687BBAFB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CD22D274-78BF-4C49-A7A0-326DD9C88A5E}"/>
              </a:ext>
            </a:extLst>
          </p:cNvPr>
          <p:cNvSpPr txBox="1">
            <a:spLocks/>
          </p:cNvSpPr>
          <p:nvPr/>
        </p:nvSpPr>
        <p:spPr>
          <a:xfrm>
            <a:off x="958515" y="78606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City Rent Rank in IL States (2010 vs 2017)</a:t>
            </a:r>
            <a:endParaRPr lang="en-US" sz="3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518D64-795C-47B6-A3AF-392ADD116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011294"/>
              </p:ext>
            </p:extLst>
          </p:nvPr>
        </p:nvGraphicFramePr>
        <p:xfrm>
          <a:off x="838200" y="2111629"/>
          <a:ext cx="4768516" cy="3373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545515239"/>
                    </a:ext>
                  </a:extLst>
                </a:gridCol>
                <a:gridCol w="1465848">
                  <a:extLst>
                    <a:ext uri="{9D8B030D-6E8A-4147-A177-3AD203B41FA5}">
                      <a16:colId xmlns:a16="http://schemas.microsoft.com/office/drawing/2014/main" val="2845376004"/>
                    </a:ext>
                  </a:extLst>
                </a:gridCol>
                <a:gridCol w="1395663">
                  <a:extLst>
                    <a:ext uri="{9D8B030D-6E8A-4147-A177-3AD203B41FA5}">
                      <a16:colId xmlns:a16="http://schemas.microsoft.com/office/drawing/2014/main" val="2478878453"/>
                    </a:ext>
                  </a:extLst>
                </a:gridCol>
                <a:gridCol w="992605">
                  <a:extLst>
                    <a:ext uri="{9D8B030D-6E8A-4147-A177-3AD203B41FA5}">
                      <a16:colId xmlns:a16="http://schemas.microsoft.com/office/drawing/2014/main" val="3062877060"/>
                    </a:ext>
                  </a:extLst>
                </a:gridCol>
              </a:tblGrid>
              <a:tr h="31877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2010 IL City Rent Rank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017246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Rank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City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Population Rank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Rent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1545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Kenilworth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8571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$7,172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9283555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Winnetka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3661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$5,534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98081967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Glencoe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4822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$5,014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9436913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Barrington Hills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3952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$4,394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28881061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Lake Forest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2669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$4,195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358482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Hinsdale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2751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$3,756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4956366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Oak Brook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4456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$3,452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345232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North Barrington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12368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$3,404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0860784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Riverwoods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7549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$3,386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3223389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Long Grove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6187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$3,358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217069917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17AF116-662E-462C-BCFF-951D8C52B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420146"/>
              </p:ext>
            </p:extLst>
          </p:nvPr>
        </p:nvGraphicFramePr>
        <p:xfrm>
          <a:off x="5993731" y="2111628"/>
          <a:ext cx="4798595" cy="3373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080490877"/>
                    </a:ext>
                  </a:extLst>
                </a:gridCol>
                <a:gridCol w="1524369">
                  <a:extLst>
                    <a:ext uri="{9D8B030D-6E8A-4147-A177-3AD203B41FA5}">
                      <a16:colId xmlns:a16="http://schemas.microsoft.com/office/drawing/2014/main" val="2741445010"/>
                    </a:ext>
                  </a:extLst>
                </a:gridCol>
                <a:gridCol w="1323474">
                  <a:extLst>
                    <a:ext uri="{9D8B030D-6E8A-4147-A177-3AD203B41FA5}">
                      <a16:colId xmlns:a16="http://schemas.microsoft.com/office/drawing/2014/main" val="1311264265"/>
                    </a:ext>
                  </a:extLst>
                </a:gridCol>
                <a:gridCol w="1036352">
                  <a:extLst>
                    <a:ext uri="{9D8B030D-6E8A-4147-A177-3AD203B41FA5}">
                      <a16:colId xmlns:a16="http://schemas.microsoft.com/office/drawing/2014/main" val="2235486639"/>
                    </a:ext>
                  </a:extLst>
                </a:gridCol>
              </a:tblGrid>
              <a:tr h="31877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2017 IL City Rent Rank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49366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Rank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City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Population Rank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Rent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407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Kenilworth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8571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$7,611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91454216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Winnetka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3661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$6,229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35920514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Glencoe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$5,609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789435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Lake Forest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2669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$4,785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7119265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Hinsdale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2751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$4,665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8520107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Barrington Hills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3952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$4,592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276617079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Riverwoods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7549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$4,074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4868795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Oak Brook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4456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$3,902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281770528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Long Grove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6187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$3,796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8009806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North Barrington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12368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$3,679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199119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687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D7F6FF-EADC-4466-AF1F-510D089A15A6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4B7A2389-27C8-4841-83B5-80E8DB750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374" y="365125"/>
            <a:ext cx="10830426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Top City with Increased/Decreased Rent (2010 vs 2017)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287038F-B7AE-4C51-B010-88A90AC46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404410"/>
              </p:ext>
            </p:extLst>
          </p:nvPr>
        </p:nvGraphicFramePr>
        <p:xfrm>
          <a:off x="1557722" y="1965501"/>
          <a:ext cx="4380865" cy="3373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1215">
                  <a:extLst>
                    <a:ext uri="{9D8B030D-6E8A-4147-A177-3AD203B41FA5}">
                      <a16:colId xmlns:a16="http://schemas.microsoft.com/office/drawing/2014/main" val="161120038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372240169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3793573878"/>
                    </a:ext>
                  </a:extLst>
                </a:gridCol>
              </a:tblGrid>
              <a:tr h="31877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2010-2017 USA City Rent Increased Rank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471329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City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Rent Increased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5846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effectLst/>
                        </a:rPr>
                        <a:t>Fisher Island</a:t>
                      </a:r>
                      <a:endParaRPr lang="en-US" sz="1000" b="1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$5,360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3298422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effectLst/>
                        </a:rPr>
                        <a:t>Atherton</a:t>
                      </a:r>
                      <a:endParaRPr lang="en-US" sz="1000" b="1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$5,236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22344118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effectLst/>
                        </a:rPr>
                        <a:t>Sea Island</a:t>
                      </a:r>
                      <a:endParaRPr lang="en-US" sz="1000" b="1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$3,920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7182597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effectLst/>
                        </a:rPr>
                        <a:t>Boca Grande</a:t>
                      </a:r>
                      <a:endParaRPr lang="en-US" sz="1000" b="1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$3,301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27741606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effectLst/>
                        </a:rPr>
                        <a:t>Hillsborough</a:t>
                      </a:r>
                      <a:endParaRPr lang="en-US" sz="1000" b="1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$3,194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8798503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effectLst/>
                        </a:rPr>
                        <a:t>Hidden Hills</a:t>
                      </a:r>
                      <a:endParaRPr lang="en-US" sz="1000" b="1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$3,175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53244084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effectLst/>
                        </a:rPr>
                        <a:t>Los Altos Hills</a:t>
                      </a:r>
                      <a:endParaRPr lang="en-US" sz="1000" b="1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$3,062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5144847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effectLst/>
                        </a:rPr>
                        <a:t>Clyde Hill</a:t>
                      </a:r>
                      <a:endParaRPr lang="en-US" sz="1000" b="1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$3,017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8199103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effectLst/>
                        </a:rPr>
                        <a:t>Medina</a:t>
                      </a:r>
                      <a:endParaRPr lang="en-US" sz="1000" b="1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$2,863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8616099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effectLst/>
                        </a:rPr>
                        <a:t>Portola Valley</a:t>
                      </a:r>
                      <a:endParaRPr lang="en-US" sz="1000" b="1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$2,754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89874390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AD35D0D-A339-42C8-A05D-1714188F7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277137"/>
              </p:ext>
            </p:extLst>
          </p:nvPr>
        </p:nvGraphicFramePr>
        <p:xfrm>
          <a:off x="6360009" y="1965500"/>
          <a:ext cx="4380865" cy="3373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1215">
                  <a:extLst>
                    <a:ext uri="{9D8B030D-6E8A-4147-A177-3AD203B41FA5}">
                      <a16:colId xmlns:a16="http://schemas.microsoft.com/office/drawing/2014/main" val="20381578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52477331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1548865716"/>
                    </a:ext>
                  </a:extLst>
                </a:gridCol>
              </a:tblGrid>
              <a:tr h="31877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2010-2017 USA City Rent Decreased Rank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70100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City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Rent Decreased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48388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Town of Westerly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RI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($1,213)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2969816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Ross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($1,156)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2125231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Bald Head Island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($1,046)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2697112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Ashaway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RI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($971)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23063660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Jupiter Island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($832)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28008855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Longboat Key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($822)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26315677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Corolla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($749)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2722293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Pine Knoll Shores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($745)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2387689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Holmes Beach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($643)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6695953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Holtville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($612)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143524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98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3623</TotalTime>
  <Words>1134</Words>
  <Application>Microsoft Office PowerPoint</Application>
  <PresentationFormat>Widescreen</PresentationFormat>
  <Paragraphs>654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BI-Zillow Rent Index</vt:lpstr>
      <vt:lpstr>Project Introduction</vt:lpstr>
      <vt:lpstr>USA Rent Map (2011 vs 2016)</vt:lpstr>
      <vt:lpstr>City Rent Highest TOP10 (2010 vs 2017)</vt:lpstr>
      <vt:lpstr>City Rent Lowest TOP10 (2010 vs 2017)</vt:lpstr>
      <vt:lpstr>Metro Rent Highest TOP10 (2010 vs 2017)</vt:lpstr>
      <vt:lpstr>Metro Rent Lowest TOP10 (2010 vs 2017)</vt:lpstr>
      <vt:lpstr>PowerPoint Presentation</vt:lpstr>
      <vt:lpstr>Top City with Increased/Decreased Rent (2010 vs 2017)</vt:lpstr>
      <vt:lpstr>City Rent/sqft Highest TOP10 (2010 vs 2017)</vt:lpstr>
      <vt:lpstr>City Rent/sqft Lowest TOP10 (2010 vs 2017)</vt:lpstr>
      <vt:lpstr>Top City with Changed Rent/sqft (2010 vs 2017)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BI-Chicago Crime</dc:title>
  <dc:creator>Yang Liao</dc:creator>
  <cp:lastModifiedBy>Yang Liao</cp:lastModifiedBy>
  <cp:revision>27</cp:revision>
  <dcterms:created xsi:type="dcterms:W3CDTF">2017-06-29T15:30:55Z</dcterms:created>
  <dcterms:modified xsi:type="dcterms:W3CDTF">2017-10-17T19:19:26Z</dcterms:modified>
</cp:coreProperties>
</file>