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71" r:id="rId12"/>
    <p:sldId id="272" r:id="rId13"/>
    <p:sldId id="273" r:id="rId14"/>
    <p:sldId id="268" r:id="rId15"/>
    <p:sldId id="269" r:id="rId16"/>
    <p:sldId id="270" r:id="rId17"/>
    <p:sldId id="265" r:id="rId18"/>
    <p:sldId id="274" r:id="rId19"/>
    <p:sldId id="275" r:id="rId20"/>
    <p:sldId id="276" r:id="rId21"/>
    <p:sldId id="278" r:id="rId22"/>
    <p:sldId id="279" r:id="rId23"/>
    <p:sldId id="280" r:id="rId24"/>
    <p:sldId id="281" r:id="rId25"/>
    <p:sldId id="277" r:id="rId26"/>
    <p:sldId id="266" r:id="rId27"/>
    <p:sldId id="282" r:id="rId2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A0D880-02BF-4604-AA56-F663507C2A5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56C75BE-7D80-42E7-A9C8-A67A152B5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10BE2E2-1DD1-498E-8E5E-D738937FFF28}"/>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BB961950-81CB-4215-9E6C-F1524E7A5C6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AC38292-2B8D-478C-9284-6E55BEF00CCB}"/>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223790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A1612-2BB8-4EB3-896F-D22D010BAC5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F526620-B179-499C-B47A-85D6F8BE07A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299501-B342-4BCF-976D-ADB500A59123}"/>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A4E478AC-C74B-4261-BB69-78142EE38D3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DADF070-F0AE-4F7F-931F-69A6D5F9C39E}"/>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16778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9A44879-68EA-4D3E-8E76-0D7C1C8DBF4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1304DB3-7A6D-48D3-AC5C-E572414B27D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4C28A63-F4D6-4A2C-86D9-9E89952441FA}"/>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7D2D8E1F-B160-4083-80BE-AC4ED5D615A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EDACB14-776F-4EEF-989D-2590FA984648}"/>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399785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13C89-19C7-4D20-885E-93B0AF651A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D79A237-9C0E-4C8A-8703-8EE4DE5E835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4081340-D3CA-4C8D-8451-3DED486B5B49}"/>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0581C577-B7AD-4BD2-8301-441C1034535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D113909-A788-4D21-90FC-7A7BE5F44090}"/>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286656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82553-E4CB-41ED-A1F4-9369CD425B5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16ACAA0-C8AD-41CC-9D4F-B71C282D73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C6BC11B-B6C3-4908-8362-C4D9AB43B6B0}"/>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AB88813A-0425-4EBA-8E7D-6F2671A8B3B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C458C6-71D5-446F-BD5A-C0005F7C8629}"/>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77602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CF419-D852-4157-8BE5-382CBBBA20B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E54EBA5-BA18-4434-9BF3-59D6BE2D3D6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19A7B2D-1FEA-4988-A6F7-FF1B1C3AC7C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44FADF4-3AF7-4463-A0C6-350C1F30BBFE}"/>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6" name="Espaço Reservado para Rodapé 5">
            <a:extLst>
              <a:ext uri="{FF2B5EF4-FFF2-40B4-BE49-F238E27FC236}">
                <a16:creationId xmlns:a16="http://schemas.microsoft.com/office/drawing/2014/main" id="{F748BBF7-EBDD-43CF-BA9F-CF93E63305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64BFC8A-BFEA-45F3-9BE2-C178BEE6A39D}"/>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2836961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6FE6E-BE79-4724-9AAA-10B7BCB8F1B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41722DB-0B32-4794-B03F-0D6521BC7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0CED669-CBE3-47F2-A2BC-58D19657A56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7EDDF8B-2ED2-44BE-8E11-56057F0A6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3E6B4D8-451B-404E-81BB-FB2CC543B78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D6BD6B1-1C76-4EFE-A568-17420CEDC41A}"/>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8" name="Espaço Reservado para Rodapé 7">
            <a:extLst>
              <a:ext uri="{FF2B5EF4-FFF2-40B4-BE49-F238E27FC236}">
                <a16:creationId xmlns:a16="http://schemas.microsoft.com/office/drawing/2014/main" id="{381BA2D4-F14B-4F02-ACCA-14C51A53487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C18F2D7-0A98-401A-9E73-AE10102355C9}"/>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3749989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843E3-413E-4176-98BE-4AD709C5996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BC6A771-8464-4732-89BC-C688464D0A17}"/>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4" name="Espaço Reservado para Rodapé 3">
            <a:extLst>
              <a:ext uri="{FF2B5EF4-FFF2-40B4-BE49-F238E27FC236}">
                <a16:creationId xmlns:a16="http://schemas.microsoft.com/office/drawing/2014/main" id="{0614FE81-652B-4730-BD50-67CA9F69247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1B177B3-BE16-4946-847A-A51551D6A2A2}"/>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2881740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8DA22EA-C9A9-4877-92C4-3A3D3D8F0BE7}"/>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3" name="Espaço Reservado para Rodapé 2">
            <a:extLst>
              <a:ext uri="{FF2B5EF4-FFF2-40B4-BE49-F238E27FC236}">
                <a16:creationId xmlns:a16="http://schemas.microsoft.com/office/drawing/2014/main" id="{1719331E-25CF-4E3D-BC60-08B6ECBBF2A2}"/>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AE471FE-AC54-4EBA-87F0-B39C0A2E3D41}"/>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42505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09D8C-5188-486F-8440-96E4A654D92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6EFA3E8-D0E6-4DE3-A0EA-766D134E8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861B278-965C-494B-A2C3-D3F000B9C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8597999-CF91-4E9C-8FD4-3A7EFB4ADCC5}"/>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6" name="Espaço Reservado para Rodapé 5">
            <a:extLst>
              <a:ext uri="{FF2B5EF4-FFF2-40B4-BE49-F238E27FC236}">
                <a16:creationId xmlns:a16="http://schemas.microsoft.com/office/drawing/2014/main" id="{DA275678-9DC2-4C44-A12B-8DA0495B61D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FCF5CB1-9C3B-4F0E-B2E8-BA59CCCC65D2}"/>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34077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75EF0D-0671-4A16-856A-B970A29F5BB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2988852-98D2-4F86-90DF-9501CFDB3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8AF5AAB-D356-4CB8-AB74-D0EEB9997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16A7137-BB9F-44C9-8349-BDF5B4D917E9}"/>
              </a:ext>
            </a:extLst>
          </p:cNvPr>
          <p:cNvSpPr>
            <a:spLocks noGrp="1"/>
          </p:cNvSpPr>
          <p:nvPr>
            <p:ph type="dt" sz="half" idx="10"/>
          </p:nvPr>
        </p:nvSpPr>
        <p:spPr/>
        <p:txBody>
          <a:bodyPr/>
          <a:lstStyle/>
          <a:p>
            <a:fld id="{D9BC1856-8042-4FDC-9FFC-E9E31A468AD8}" type="datetimeFigureOut">
              <a:rPr lang="pt-BR" smtClean="0"/>
              <a:t>18/07/2021</a:t>
            </a:fld>
            <a:endParaRPr lang="pt-BR"/>
          </a:p>
        </p:txBody>
      </p:sp>
      <p:sp>
        <p:nvSpPr>
          <p:cNvPr id="6" name="Espaço Reservado para Rodapé 5">
            <a:extLst>
              <a:ext uri="{FF2B5EF4-FFF2-40B4-BE49-F238E27FC236}">
                <a16:creationId xmlns:a16="http://schemas.microsoft.com/office/drawing/2014/main" id="{6286E183-C693-4587-8240-AB1D2041BB8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024E73E-B236-4E2F-98E3-B070E74BB9E8}"/>
              </a:ext>
            </a:extLst>
          </p:cNvPr>
          <p:cNvSpPr>
            <a:spLocks noGrp="1"/>
          </p:cNvSpPr>
          <p:nvPr>
            <p:ph type="sldNum" sz="quarter" idx="12"/>
          </p:nvPr>
        </p:nvSpPr>
        <p:spPr/>
        <p:txBody>
          <a:bodyPr/>
          <a:lstStyle/>
          <a:p>
            <a:fld id="{77503572-F0F6-4A82-BC6B-DB36A9EC3630}" type="slidenum">
              <a:rPr lang="pt-BR" smtClean="0"/>
              <a:t>‹nº›</a:t>
            </a:fld>
            <a:endParaRPr lang="pt-BR"/>
          </a:p>
        </p:txBody>
      </p:sp>
    </p:spTree>
    <p:extLst>
      <p:ext uri="{BB962C8B-B14F-4D97-AF65-F5344CB8AC3E}">
        <p14:creationId xmlns:p14="http://schemas.microsoft.com/office/powerpoint/2010/main" val="15760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60369B8-4453-483B-8A41-05EBBF70DC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1733E952-75B6-4493-BE16-F8D73FCF5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A2790F8-20A5-48CF-B862-B6F38D0122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BC1856-8042-4FDC-9FFC-E9E31A468AD8}" type="datetimeFigureOut">
              <a:rPr lang="pt-BR" smtClean="0"/>
              <a:t>18/07/2021</a:t>
            </a:fld>
            <a:endParaRPr lang="pt-BR"/>
          </a:p>
        </p:txBody>
      </p:sp>
      <p:sp>
        <p:nvSpPr>
          <p:cNvPr id="5" name="Espaço Reservado para Rodapé 4">
            <a:extLst>
              <a:ext uri="{FF2B5EF4-FFF2-40B4-BE49-F238E27FC236}">
                <a16:creationId xmlns:a16="http://schemas.microsoft.com/office/drawing/2014/main" id="{F6765C24-1757-4E32-AFE2-BAE481BB99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B456406-2671-4E92-9090-F082354BF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03572-F0F6-4A82-BC6B-DB36A9EC3630}" type="slidenum">
              <a:rPr lang="pt-BR" smtClean="0"/>
              <a:t>‹nº›</a:t>
            </a:fld>
            <a:endParaRPr lang="pt-BR"/>
          </a:p>
        </p:txBody>
      </p:sp>
    </p:spTree>
    <p:extLst>
      <p:ext uri="{BB962C8B-B14F-4D97-AF65-F5344CB8AC3E}">
        <p14:creationId xmlns:p14="http://schemas.microsoft.com/office/powerpoint/2010/main" val="3825160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37.sv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elivros.love/book" TargetMode="External"/><Relationship Id="rId2" Type="http://schemas.openxmlformats.org/officeDocument/2006/relationships/hyperlink" Target="https://www.baixelivros.com.br/" TargetMode="External"/><Relationship Id="rId1" Type="http://schemas.openxmlformats.org/officeDocument/2006/relationships/slideLayout" Target="../slideLayouts/slideLayout1.xml"/><Relationship Id="rId4" Type="http://schemas.openxmlformats.org/officeDocument/2006/relationships/hyperlink" Target="https://www.kaggle.com/search?q=sentiment+nlp+in%3Adatase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BFB25D3F-960D-422B-B328-B50F6857199D}"/>
              </a:ext>
            </a:extLst>
          </p:cNvPr>
          <p:cNvSpPr txBox="1"/>
          <p:nvPr/>
        </p:nvSpPr>
        <p:spPr>
          <a:xfrm>
            <a:off x="3302492" y="2760955"/>
            <a:ext cx="6418557" cy="769441"/>
          </a:xfrm>
          <a:prstGeom prst="rect">
            <a:avLst/>
          </a:prstGeom>
          <a:noFill/>
        </p:spPr>
        <p:txBody>
          <a:bodyPr wrap="square" rtlCol="0">
            <a:spAutoFit/>
          </a:bodyPr>
          <a:lstStyle/>
          <a:p>
            <a:r>
              <a:rPr lang="pt-BR" sz="4400" dirty="0"/>
              <a:t>MARCOS JOSÉ AZEVEDO</a:t>
            </a:r>
          </a:p>
        </p:txBody>
      </p:sp>
      <p:sp>
        <p:nvSpPr>
          <p:cNvPr id="7" name="CaixaDeTexto 6">
            <a:extLst>
              <a:ext uri="{FF2B5EF4-FFF2-40B4-BE49-F238E27FC236}">
                <a16:creationId xmlns:a16="http://schemas.microsoft.com/office/drawing/2014/main" id="{1FD8CEB8-5614-4315-BFCD-35E0C5A48AB1}"/>
              </a:ext>
            </a:extLst>
          </p:cNvPr>
          <p:cNvSpPr txBox="1"/>
          <p:nvPr/>
        </p:nvSpPr>
        <p:spPr>
          <a:xfrm>
            <a:off x="2778711" y="4311999"/>
            <a:ext cx="6871316" cy="1294072"/>
          </a:xfrm>
          <a:prstGeom prst="rect">
            <a:avLst/>
          </a:prstGeom>
          <a:noFill/>
        </p:spPr>
        <p:txBody>
          <a:bodyPr wrap="square" rtlCol="0">
            <a:spAutoFit/>
          </a:bodyPr>
          <a:lstStyle/>
          <a:p>
            <a:pPr algn="ctr">
              <a:lnSpc>
                <a:spcPct val="150000"/>
              </a:lnSpc>
              <a:spcAft>
                <a:spcPts val="1000"/>
              </a:spcAft>
            </a:pPr>
            <a:r>
              <a:rPr lang="pt-BR" sz="1800" b="1" dirty="0">
                <a:solidFill>
                  <a:srgbClr val="222222"/>
                </a:solidFill>
                <a:effectLst/>
                <a:latin typeface="Arial" panose="020B0604020202020204" pitchFamily="34" charset="0"/>
                <a:ea typeface="Calibri" panose="020F0502020204030204" pitchFamily="34" charset="0"/>
                <a:cs typeface="Times New Roman" panose="02020603050405020304" pitchFamily="18" charset="0"/>
              </a:rPr>
              <a:t>Esaú e Jacó x Dois Irmãos – Em busca de paralelos nas duas obras clássicas de Machado de Assis e Milton Hatoum com classificação de sentimentos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0151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7AB1AD67-019F-4376-B651-90167CC62CCB}"/>
              </a:ext>
            </a:extLst>
          </p:cNvPr>
          <p:cNvSpPr txBox="1"/>
          <p:nvPr/>
        </p:nvSpPr>
        <p:spPr>
          <a:xfrm>
            <a:off x="452760" y="1839010"/>
            <a:ext cx="4317579" cy="1569660"/>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Algumas frequências por personagens e nuvem de palavras:</a:t>
            </a:r>
          </a:p>
          <a:p>
            <a:endParaRPr lang="pt-BR" dirty="0"/>
          </a:p>
        </p:txBody>
      </p:sp>
      <p:pic>
        <p:nvPicPr>
          <p:cNvPr id="2" name="Imagem 1">
            <a:extLst>
              <a:ext uri="{FF2B5EF4-FFF2-40B4-BE49-F238E27FC236}">
                <a16:creationId xmlns:a16="http://schemas.microsoft.com/office/drawing/2014/main" id="{B163412A-9610-4595-9B87-790B14E0D824}"/>
              </a:ext>
            </a:extLst>
          </p:cNvPr>
          <p:cNvPicPr>
            <a:picLocks noChangeAspect="1"/>
          </p:cNvPicPr>
          <p:nvPr/>
        </p:nvPicPr>
        <p:blipFill>
          <a:blip r:embed="rId2"/>
          <a:stretch>
            <a:fillRect/>
          </a:stretch>
        </p:blipFill>
        <p:spPr>
          <a:xfrm>
            <a:off x="815474" y="3928628"/>
            <a:ext cx="3352381" cy="2409524"/>
          </a:xfrm>
          <a:prstGeom prst="rect">
            <a:avLst/>
          </a:prstGeom>
        </p:spPr>
      </p:pic>
      <p:sp>
        <p:nvSpPr>
          <p:cNvPr id="3" name="CaixaDeTexto 2">
            <a:extLst>
              <a:ext uri="{FF2B5EF4-FFF2-40B4-BE49-F238E27FC236}">
                <a16:creationId xmlns:a16="http://schemas.microsoft.com/office/drawing/2014/main" id="{52D3C8E1-CAE8-468F-BAE0-188E335A19A7}"/>
              </a:ext>
            </a:extLst>
          </p:cNvPr>
          <p:cNvSpPr txBox="1"/>
          <p:nvPr/>
        </p:nvSpPr>
        <p:spPr>
          <a:xfrm>
            <a:off x="1479609" y="3325583"/>
            <a:ext cx="2024109" cy="369332"/>
          </a:xfrm>
          <a:prstGeom prst="rect">
            <a:avLst/>
          </a:prstGeom>
          <a:noFill/>
        </p:spPr>
        <p:txBody>
          <a:bodyPr wrap="square" rtlCol="0">
            <a:spAutoFit/>
          </a:bodyPr>
          <a:lstStyle/>
          <a:p>
            <a:r>
              <a:rPr lang="pt-BR" b="1" dirty="0"/>
              <a:t>Yaqub, Dois Irmãos</a:t>
            </a:r>
          </a:p>
        </p:txBody>
      </p:sp>
      <p:pic>
        <p:nvPicPr>
          <p:cNvPr id="7" name="Imagem 6">
            <a:extLst>
              <a:ext uri="{FF2B5EF4-FFF2-40B4-BE49-F238E27FC236}">
                <a16:creationId xmlns:a16="http://schemas.microsoft.com/office/drawing/2014/main" id="{57BA4EFC-7063-4F47-8407-8BD35CA7773C}"/>
              </a:ext>
            </a:extLst>
          </p:cNvPr>
          <p:cNvPicPr>
            <a:picLocks noChangeAspect="1"/>
          </p:cNvPicPr>
          <p:nvPr/>
        </p:nvPicPr>
        <p:blipFill>
          <a:blip r:embed="rId3"/>
          <a:stretch>
            <a:fillRect/>
          </a:stretch>
        </p:blipFill>
        <p:spPr>
          <a:xfrm>
            <a:off x="4770339" y="2405850"/>
            <a:ext cx="6841099" cy="3467246"/>
          </a:xfrm>
          <a:prstGeom prst="rect">
            <a:avLst/>
          </a:prstGeom>
        </p:spPr>
      </p:pic>
    </p:spTree>
    <p:extLst>
      <p:ext uri="{BB962C8B-B14F-4D97-AF65-F5344CB8AC3E}">
        <p14:creationId xmlns:p14="http://schemas.microsoft.com/office/powerpoint/2010/main" val="81942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6AE10006-CBCE-49A7-8CAD-79E8BB7F85BB}"/>
              </a:ext>
            </a:extLst>
          </p:cNvPr>
          <p:cNvPicPr>
            <a:picLocks noChangeAspect="1"/>
          </p:cNvPicPr>
          <p:nvPr/>
        </p:nvPicPr>
        <p:blipFill>
          <a:blip r:embed="rId2"/>
          <a:stretch>
            <a:fillRect/>
          </a:stretch>
        </p:blipFill>
        <p:spPr>
          <a:xfrm>
            <a:off x="4770338" y="2442534"/>
            <a:ext cx="6841099" cy="3493610"/>
          </a:xfrm>
          <a:prstGeom prst="rect">
            <a:avLst/>
          </a:prstGeom>
        </p:spPr>
      </p:pic>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7AB1AD67-019F-4376-B651-90167CC62CCB}"/>
              </a:ext>
            </a:extLst>
          </p:cNvPr>
          <p:cNvSpPr txBox="1"/>
          <p:nvPr/>
        </p:nvSpPr>
        <p:spPr>
          <a:xfrm>
            <a:off x="452760" y="1839010"/>
            <a:ext cx="4317579" cy="1569660"/>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Algumas frequências por personagens e nuvem de palavras:</a:t>
            </a:r>
          </a:p>
          <a:p>
            <a:endParaRPr lang="pt-BR" dirty="0"/>
          </a:p>
        </p:txBody>
      </p:sp>
      <p:sp>
        <p:nvSpPr>
          <p:cNvPr id="3" name="CaixaDeTexto 2">
            <a:extLst>
              <a:ext uri="{FF2B5EF4-FFF2-40B4-BE49-F238E27FC236}">
                <a16:creationId xmlns:a16="http://schemas.microsoft.com/office/drawing/2014/main" id="{52D3C8E1-CAE8-468F-BAE0-188E335A19A7}"/>
              </a:ext>
            </a:extLst>
          </p:cNvPr>
          <p:cNvSpPr txBox="1"/>
          <p:nvPr/>
        </p:nvSpPr>
        <p:spPr>
          <a:xfrm>
            <a:off x="1479609" y="3325583"/>
            <a:ext cx="2024109" cy="369332"/>
          </a:xfrm>
          <a:prstGeom prst="rect">
            <a:avLst/>
          </a:prstGeom>
          <a:noFill/>
        </p:spPr>
        <p:txBody>
          <a:bodyPr wrap="square" rtlCol="0">
            <a:spAutoFit/>
          </a:bodyPr>
          <a:lstStyle/>
          <a:p>
            <a:r>
              <a:rPr lang="pt-BR" b="1" dirty="0"/>
              <a:t>Omar, Dois Irmãos</a:t>
            </a:r>
          </a:p>
        </p:txBody>
      </p:sp>
      <p:pic>
        <p:nvPicPr>
          <p:cNvPr id="8" name="Imagem 7">
            <a:extLst>
              <a:ext uri="{FF2B5EF4-FFF2-40B4-BE49-F238E27FC236}">
                <a16:creationId xmlns:a16="http://schemas.microsoft.com/office/drawing/2014/main" id="{A83401D6-2D92-448A-8B71-D869F94919A8}"/>
              </a:ext>
            </a:extLst>
          </p:cNvPr>
          <p:cNvPicPr>
            <a:picLocks noChangeAspect="1"/>
          </p:cNvPicPr>
          <p:nvPr/>
        </p:nvPicPr>
        <p:blipFill>
          <a:blip r:embed="rId3"/>
          <a:stretch>
            <a:fillRect/>
          </a:stretch>
        </p:blipFill>
        <p:spPr>
          <a:xfrm>
            <a:off x="580562" y="3736628"/>
            <a:ext cx="3438095" cy="2523809"/>
          </a:xfrm>
          <a:prstGeom prst="rect">
            <a:avLst/>
          </a:prstGeom>
        </p:spPr>
      </p:pic>
    </p:spTree>
    <p:extLst>
      <p:ext uri="{BB962C8B-B14F-4D97-AF65-F5344CB8AC3E}">
        <p14:creationId xmlns:p14="http://schemas.microsoft.com/office/powerpoint/2010/main" val="8452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5D6E0DE-CAD7-4AA0-AF54-DC7D9380C145}"/>
              </a:ext>
            </a:extLst>
          </p:cNvPr>
          <p:cNvPicPr>
            <a:picLocks noChangeAspect="1"/>
          </p:cNvPicPr>
          <p:nvPr/>
        </p:nvPicPr>
        <p:blipFill>
          <a:blip r:embed="rId2"/>
          <a:stretch>
            <a:fillRect/>
          </a:stretch>
        </p:blipFill>
        <p:spPr>
          <a:xfrm>
            <a:off x="4770337" y="2466343"/>
            <a:ext cx="6953050" cy="3469801"/>
          </a:xfrm>
          <a:prstGeom prst="rect">
            <a:avLst/>
          </a:prstGeom>
        </p:spPr>
      </p:pic>
      <p:pic>
        <p:nvPicPr>
          <p:cNvPr id="2" name="Imagem 1">
            <a:extLst>
              <a:ext uri="{FF2B5EF4-FFF2-40B4-BE49-F238E27FC236}">
                <a16:creationId xmlns:a16="http://schemas.microsoft.com/office/drawing/2014/main" id="{79551C37-7777-46C0-B7E6-1AEF5D87D2E2}"/>
              </a:ext>
            </a:extLst>
          </p:cNvPr>
          <p:cNvPicPr>
            <a:picLocks noChangeAspect="1"/>
          </p:cNvPicPr>
          <p:nvPr/>
        </p:nvPicPr>
        <p:blipFill>
          <a:blip r:embed="rId3"/>
          <a:stretch>
            <a:fillRect/>
          </a:stretch>
        </p:blipFill>
        <p:spPr>
          <a:xfrm>
            <a:off x="694847" y="3812818"/>
            <a:ext cx="3323810" cy="2447619"/>
          </a:xfrm>
          <a:prstGeom prst="rect">
            <a:avLst/>
          </a:prstGeom>
        </p:spPr>
      </p:pic>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7AB1AD67-019F-4376-B651-90167CC62CCB}"/>
              </a:ext>
            </a:extLst>
          </p:cNvPr>
          <p:cNvSpPr txBox="1"/>
          <p:nvPr/>
        </p:nvSpPr>
        <p:spPr>
          <a:xfrm>
            <a:off x="452760" y="1839010"/>
            <a:ext cx="4317579" cy="1569660"/>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Algumas frequências por personagens e nuvem de palavras:</a:t>
            </a:r>
          </a:p>
          <a:p>
            <a:endParaRPr lang="pt-BR" dirty="0"/>
          </a:p>
        </p:txBody>
      </p:sp>
      <p:sp>
        <p:nvSpPr>
          <p:cNvPr id="3" name="CaixaDeTexto 2">
            <a:extLst>
              <a:ext uri="{FF2B5EF4-FFF2-40B4-BE49-F238E27FC236}">
                <a16:creationId xmlns:a16="http://schemas.microsoft.com/office/drawing/2014/main" id="{52D3C8E1-CAE8-468F-BAE0-188E335A19A7}"/>
              </a:ext>
            </a:extLst>
          </p:cNvPr>
          <p:cNvSpPr txBox="1"/>
          <p:nvPr/>
        </p:nvSpPr>
        <p:spPr>
          <a:xfrm>
            <a:off x="1479609" y="3325583"/>
            <a:ext cx="2024109" cy="369332"/>
          </a:xfrm>
          <a:prstGeom prst="rect">
            <a:avLst/>
          </a:prstGeom>
          <a:noFill/>
        </p:spPr>
        <p:txBody>
          <a:bodyPr wrap="square" rtlCol="0">
            <a:spAutoFit/>
          </a:bodyPr>
          <a:lstStyle/>
          <a:p>
            <a:r>
              <a:rPr lang="pt-BR" b="1" dirty="0"/>
              <a:t>Pedro, Esaú e Jacó</a:t>
            </a:r>
          </a:p>
        </p:txBody>
      </p:sp>
    </p:spTree>
    <p:extLst>
      <p:ext uri="{BB962C8B-B14F-4D97-AF65-F5344CB8AC3E}">
        <p14:creationId xmlns:p14="http://schemas.microsoft.com/office/powerpoint/2010/main" val="205382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3408BFB7-0C01-4AC7-B00C-201C380F3464}"/>
              </a:ext>
            </a:extLst>
          </p:cNvPr>
          <p:cNvPicPr>
            <a:picLocks noChangeAspect="1"/>
          </p:cNvPicPr>
          <p:nvPr/>
        </p:nvPicPr>
        <p:blipFill>
          <a:blip r:embed="rId2"/>
          <a:stretch>
            <a:fillRect/>
          </a:stretch>
        </p:blipFill>
        <p:spPr>
          <a:xfrm>
            <a:off x="4808803" y="2462799"/>
            <a:ext cx="6820945" cy="3456471"/>
          </a:xfrm>
          <a:prstGeom prst="rect">
            <a:avLst/>
          </a:prstGeom>
        </p:spPr>
      </p:pic>
      <p:pic>
        <p:nvPicPr>
          <p:cNvPr id="8" name="Imagem 7">
            <a:extLst>
              <a:ext uri="{FF2B5EF4-FFF2-40B4-BE49-F238E27FC236}">
                <a16:creationId xmlns:a16="http://schemas.microsoft.com/office/drawing/2014/main" id="{54C4E61A-BEE7-4393-9C0F-3DDABEE9B68F}"/>
              </a:ext>
            </a:extLst>
          </p:cNvPr>
          <p:cNvPicPr>
            <a:picLocks noChangeAspect="1"/>
          </p:cNvPicPr>
          <p:nvPr/>
        </p:nvPicPr>
        <p:blipFill>
          <a:blip r:embed="rId3"/>
          <a:stretch>
            <a:fillRect/>
          </a:stretch>
        </p:blipFill>
        <p:spPr>
          <a:xfrm>
            <a:off x="737704" y="3841389"/>
            <a:ext cx="3238095" cy="2390476"/>
          </a:xfrm>
          <a:prstGeom prst="rect">
            <a:avLst/>
          </a:prstGeom>
        </p:spPr>
      </p:pic>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7AB1AD67-019F-4376-B651-90167CC62CCB}"/>
              </a:ext>
            </a:extLst>
          </p:cNvPr>
          <p:cNvSpPr txBox="1"/>
          <p:nvPr/>
        </p:nvSpPr>
        <p:spPr>
          <a:xfrm>
            <a:off x="452760" y="1839010"/>
            <a:ext cx="4317579" cy="1569660"/>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Algumas frequências por personagens e nuvem de palavras:</a:t>
            </a:r>
          </a:p>
          <a:p>
            <a:endParaRPr lang="pt-BR" dirty="0"/>
          </a:p>
        </p:txBody>
      </p:sp>
      <p:sp>
        <p:nvSpPr>
          <p:cNvPr id="3" name="CaixaDeTexto 2">
            <a:extLst>
              <a:ext uri="{FF2B5EF4-FFF2-40B4-BE49-F238E27FC236}">
                <a16:creationId xmlns:a16="http://schemas.microsoft.com/office/drawing/2014/main" id="{52D3C8E1-CAE8-468F-BAE0-188E335A19A7}"/>
              </a:ext>
            </a:extLst>
          </p:cNvPr>
          <p:cNvSpPr txBox="1"/>
          <p:nvPr/>
        </p:nvSpPr>
        <p:spPr>
          <a:xfrm>
            <a:off x="1479609" y="3325583"/>
            <a:ext cx="2024109" cy="369332"/>
          </a:xfrm>
          <a:prstGeom prst="rect">
            <a:avLst/>
          </a:prstGeom>
          <a:noFill/>
        </p:spPr>
        <p:txBody>
          <a:bodyPr wrap="square" rtlCol="0">
            <a:spAutoFit/>
          </a:bodyPr>
          <a:lstStyle/>
          <a:p>
            <a:r>
              <a:rPr lang="pt-BR" b="1" dirty="0"/>
              <a:t>Paulo, Esaú e Jacó</a:t>
            </a:r>
          </a:p>
        </p:txBody>
      </p:sp>
    </p:spTree>
    <p:extLst>
      <p:ext uri="{BB962C8B-B14F-4D97-AF65-F5344CB8AC3E}">
        <p14:creationId xmlns:p14="http://schemas.microsoft.com/office/powerpoint/2010/main" val="181336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DA276157-CD17-49EE-87FB-7A24F2CC35B7}"/>
              </a:ext>
            </a:extLst>
          </p:cNvPr>
          <p:cNvSpPr txBox="1"/>
          <p:nvPr/>
        </p:nvSpPr>
        <p:spPr>
          <a:xfrm>
            <a:off x="452760" y="1839010"/>
            <a:ext cx="10200444" cy="4406334"/>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Nesta etapa foram usadas as bibliotecas SpaCy para criação e treino de modelo com os passos:</a:t>
            </a:r>
          </a:p>
          <a:p>
            <a:pPr marL="285750" indent="-285750" algn="just">
              <a:spcAft>
                <a:spcPts val="1000"/>
              </a:spcAft>
              <a:buFont typeface="Arial" panose="020B0604020202020204" pitchFamily="34" charset="0"/>
              <a:buChar char="•"/>
            </a:pPr>
            <a:r>
              <a:rPr lang="pt-BR" dirty="0">
                <a:solidFill>
                  <a:srgbClr val="002060"/>
                </a:solidFill>
              </a:rPr>
              <a:t> Pré-Processamento</a:t>
            </a:r>
          </a:p>
          <a:p>
            <a:pPr marL="285750" indent="-285750" algn="just">
              <a:spcAft>
                <a:spcPts val="1000"/>
              </a:spcAft>
              <a:buFont typeface="Arial" panose="020B0604020202020204" pitchFamily="34" charset="0"/>
              <a:buChar char="•"/>
            </a:pPr>
            <a:r>
              <a:rPr lang="pt-BR" dirty="0">
                <a:solidFill>
                  <a:srgbClr val="002060"/>
                </a:solidFill>
              </a:rPr>
              <a:t>Limpeza dos Textos</a:t>
            </a:r>
          </a:p>
          <a:p>
            <a:pPr marL="285750" indent="-285750" algn="just">
              <a:spcAft>
                <a:spcPts val="1000"/>
              </a:spcAft>
              <a:buFont typeface="Arial" panose="020B0604020202020204" pitchFamily="34" charset="0"/>
              <a:buChar char="•"/>
            </a:pPr>
            <a:r>
              <a:rPr lang="pt-BR" dirty="0">
                <a:solidFill>
                  <a:srgbClr val="002060"/>
                </a:solidFill>
              </a:rPr>
              <a:t>Criação de Classes</a:t>
            </a:r>
          </a:p>
          <a:p>
            <a:pPr marL="285750" indent="-285750" algn="just">
              <a:spcAft>
                <a:spcPts val="1000"/>
              </a:spcAft>
              <a:buFont typeface="Arial" panose="020B0604020202020204" pitchFamily="34" charset="0"/>
              <a:buChar char="•"/>
            </a:pPr>
            <a:r>
              <a:rPr lang="pt-BR" dirty="0">
                <a:solidFill>
                  <a:srgbClr val="002060"/>
                </a:solidFill>
              </a:rPr>
              <a:t>Criação do Classificador</a:t>
            </a:r>
          </a:p>
          <a:p>
            <a:pPr marL="285750" indent="-285750" algn="just">
              <a:spcAft>
                <a:spcPts val="1000"/>
              </a:spcAft>
              <a:buFont typeface="Arial" panose="020B0604020202020204" pitchFamily="34" charset="0"/>
              <a:buChar char="•"/>
            </a:pPr>
            <a:r>
              <a:rPr lang="pt-BR" dirty="0">
                <a:solidFill>
                  <a:srgbClr val="002060"/>
                </a:solidFill>
              </a:rPr>
              <a:t>Treinamento do Algoritmo	</a:t>
            </a:r>
          </a:p>
          <a:p>
            <a:pPr marL="285750" indent="-285750" algn="just">
              <a:spcAft>
                <a:spcPts val="1000"/>
              </a:spcAft>
              <a:buFont typeface="Arial" panose="020B0604020202020204" pitchFamily="34" charset="0"/>
              <a:buChar char="•"/>
            </a:pPr>
            <a:r>
              <a:rPr lang="pt-BR" dirty="0">
                <a:solidFill>
                  <a:srgbClr val="002060"/>
                </a:solidFill>
              </a:rPr>
              <a:t>Testes com algumas Frases</a:t>
            </a:r>
          </a:p>
          <a:p>
            <a:pPr marL="285750" indent="-285750" algn="just">
              <a:spcAft>
                <a:spcPts val="1000"/>
              </a:spcAft>
              <a:buFont typeface="Arial" panose="020B0604020202020204" pitchFamily="34" charset="0"/>
              <a:buChar char="•"/>
            </a:pPr>
            <a:r>
              <a:rPr lang="pt-BR" dirty="0">
                <a:solidFill>
                  <a:srgbClr val="002060"/>
                </a:solidFill>
              </a:rPr>
              <a:t>Avaliação do Algoritmo</a:t>
            </a:r>
          </a:p>
          <a:p>
            <a:endParaRPr lang="pt-BR" dirty="0">
              <a:solidFill>
                <a:srgbClr val="002060"/>
              </a:solidFill>
            </a:endParaRPr>
          </a:p>
          <a:p>
            <a:endParaRPr lang="pt-BR" dirty="0"/>
          </a:p>
        </p:txBody>
      </p:sp>
      <p:pic>
        <p:nvPicPr>
          <p:cNvPr id="2" name="Imagem 1">
            <a:extLst>
              <a:ext uri="{FF2B5EF4-FFF2-40B4-BE49-F238E27FC236}">
                <a16:creationId xmlns:a16="http://schemas.microsoft.com/office/drawing/2014/main" id="{B5DC270A-443D-452B-941F-2A1C0662A3BC}"/>
              </a:ext>
            </a:extLst>
          </p:cNvPr>
          <p:cNvPicPr>
            <a:picLocks noChangeAspect="1"/>
          </p:cNvPicPr>
          <p:nvPr/>
        </p:nvPicPr>
        <p:blipFill>
          <a:blip r:embed="rId2"/>
          <a:stretch>
            <a:fillRect/>
          </a:stretch>
        </p:blipFill>
        <p:spPr>
          <a:xfrm>
            <a:off x="6504672" y="3859869"/>
            <a:ext cx="4047619" cy="2447619"/>
          </a:xfrm>
          <a:prstGeom prst="rect">
            <a:avLst/>
          </a:prstGeom>
        </p:spPr>
      </p:pic>
      <p:sp>
        <p:nvSpPr>
          <p:cNvPr id="3" name="CaixaDeTexto 2">
            <a:extLst>
              <a:ext uri="{FF2B5EF4-FFF2-40B4-BE49-F238E27FC236}">
                <a16:creationId xmlns:a16="http://schemas.microsoft.com/office/drawing/2014/main" id="{0E996014-A5DD-4C07-A402-9F25BA4EF95C}"/>
              </a:ext>
            </a:extLst>
          </p:cNvPr>
          <p:cNvSpPr txBox="1"/>
          <p:nvPr/>
        </p:nvSpPr>
        <p:spPr>
          <a:xfrm>
            <a:off x="6343094" y="3213538"/>
            <a:ext cx="4370774" cy="646331"/>
          </a:xfrm>
          <a:prstGeom prst="rect">
            <a:avLst/>
          </a:prstGeom>
          <a:noFill/>
        </p:spPr>
        <p:txBody>
          <a:bodyPr wrap="square" rtlCol="0">
            <a:spAutoFit/>
          </a:bodyPr>
          <a:lstStyle/>
          <a:p>
            <a:pPr algn="ctr"/>
            <a:r>
              <a:rPr lang="pt-BR" b="1" dirty="0">
                <a:solidFill>
                  <a:srgbClr val="002060"/>
                </a:solidFill>
              </a:rPr>
              <a:t>Arquivo contém 6915 registros com 4 emoções, relativamente bem balanceadas</a:t>
            </a:r>
          </a:p>
        </p:txBody>
      </p:sp>
    </p:spTree>
    <p:extLst>
      <p:ext uri="{BB962C8B-B14F-4D97-AF65-F5344CB8AC3E}">
        <p14:creationId xmlns:p14="http://schemas.microsoft.com/office/powerpoint/2010/main" val="85964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81799EC8-AF53-47A1-9A9F-B959A2DECFA9}"/>
              </a:ext>
            </a:extLst>
          </p:cNvPr>
          <p:cNvSpPr txBox="1"/>
          <p:nvPr/>
        </p:nvSpPr>
        <p:spPr>
          <a:xfrm>
            <a:off x="452760" y="1839010"/>
            <a:ext cx="10200444" cy="1569660"/>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Importação das bibliotecas </a:t>
            </a:r>
            <a:r>
              <a:rPr lang="pt-BR" dirty="0" err="1">
                <a:solidFill>
                  <a:srgbClr val="002060"/>
                </a:solidFill>
              </a:rPr>
              <a:t>Spacy</a:t>
            </a:r>
            <a:r>
              <a:rPr lang="pt-BR" dirty="0">
                <a:solidFill>
                  <a:srgbClr val="002060"/>
                </a:solidFill>
              </a:rPr>
              <a:t> e do Arquivo Excel com os dados</a:t>
            </a:r>
          </a:p>
          <a:p>
            <a:endParaRPr lang="pt-BR" dirty="0">
              <a:solidFill>
                <a:srgbClr val="002060"/>
              </a:solidFill>
            </a:endParaRPr>
          </a:p>
          <a:p>
            <a:endParaRPr lang="pt-BR" dirty="0"/>
          </a:p>
        </p:txBody>
      </p:sp>
      <p:pic>
        <p:nvPicPr>
          <p:cNvPr id="2" name="Imagem 1">
            <a:extLst>
              <a:ext uri="{FF2B5EF4-FFF2-40B4-BE49-F238E27FC236}">
                <a16:creationId xmlns:a16="http://schemas.microsoft.com/office/drawing/2014/main" id="{AA88CC9C-7DD8-4C63-BA03-1BE9495FC1D3}"/>
              </a:ext>
            </a:extLst>
          </p:cNvPr>
          <p:cNvPicPr>
            <a:picLocks noChangeAspect="1"/>
          </p:cNvPicPr>
          <p:nvPr/>
        </p:nvPicPr>
        <p:blipFill>
          <a:blip r:embed="rId2"/>
          <a:stretch>
            <a:fillRect/>
          </a:stretch>
        </p:blipFill>
        <p:spPr>
          <a:xfrm>
            <a:off x="4242582" y="3124939"/>
            <a:ext cx="7744893" cy="3258989"/>
          </a:xfrm>
          <a:prstGeom prst="rect">
            <a:avLst/>
          </a:prstGeom>
        </p:spPr>
      </p:pic>
    </p:spTree>
    <p:extLst>
      <p:ext uri="{BB962C8B-B14F-4D97-AF65-F5344CB8AC3E}">
        <p14:creationId xmlns:p14="http://schemas.microsoft.com/office/powerpoint/2010/main" val="9548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6B3AFDC4-4A01-43C0-95DD-239D5359701A}"/>
              </a:ext>
            </a:extLst>
          </p:cNvPr>
          <p:cNvSpPr txBox="1"/>
          <p:nvPr/>
        </p:nvSpPr>
        <p:spPr>
          <a:xfrm>
            <a:off x="452760" y="1839010"/>
            <a:ext cx="10200444" cy="1569660"/>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Pré-processamento com extração de stopwords, pontuação, lematização e tokenização.</a:t>
            </a:r>
          </a:p>
          <a:p>
            <a:endParaRPr lang="pt-BR" dirty="0">
              <a:solidFill>
                <a:srgbClr val="002060"/>
              </a:solidFill>
            </a:endParaRPr>
          </a:p>
          <a:p>
            <a:endParaRPr lang="pt-BR" dirty="0"/>
          </a:p>
        </p:txBody>
      </p:sp>
      <p:pic>
        <p:nvPicPr>
          <p:cNvPr id="7" name="Imagem 6">
            <a:extLst>
              <a:ext uri="{FF2B5EF4-FFF2-40B4-BE49-F238E27FC236}">
                <a16:creationId xmlns:a16="http://schemas.microsoft.com/office/drawing/2014/main" id="{C7B75FB5-EECE-4FA5-8CA9-9263685EFB23}"/>
              </a:ext>
            </a:extLst>
          </p:cNvPr>
          <p:cNvPicPr>
            <a:picLocks noChangeAspect="1"/>
          </p:cNvPicPr>
          <p:nvPr/>
        </p:nvPicPr>
        <p:blipFill>
          <a:blip r:embed="rId2"/>
          <a:stretch>
            <a:fillRect/>
          </a:stretch>
        </p:blipFill>
        <p:spPr>
          <a:xfrm>
            <a:off x="536440" y="3116442"/>
            <a:ext cx="5016542" cy="1902377"/>
          </a:xfrm>
          <a:prstGeom prst="rect">
            <a:avLst/>
          </a:prstGeom>
        </p:spPr>
      </p:pic>
      <p:pic>
        <p:nvPicPr>
          <p:cNvPr id="9" name="Imagem 8">
            <a:extLst>
              <a:ext uri="{FF2B5EF4-FFF2-40B4-BE49-F238E27FC236}">
                <a16:creationId xmlns:a16="http://schemas.microsoft.com/office/drawing/2014/main" id="{2C17969E-B9A0-475B-A784-9F21C1384031}"/>
              </a:ext>
            </a:extLst>
          </p:cNvPr>
          <p:cNvPicPr>
            <a:picLocks noChangeAspect="1"/>
          </p:cNvPicPr>
          <p:nvPr/>
        </p:nvPicPr>
        <p:blipFill>
          <a:blip r:embed="rId3"/>
          <a:stretch>
            <a:fillRect/>
          </a:stretch>
        </p:blipFill>
        <p:spPr>
          <a:xfrm>
            <a:off x="6319467" y="4067630"/>
            <a:ext cx="4014141" cy="2400300"/>
          </a:xfrm>
          <a:prstGeom prst="rect">
            <a:avLst/>
          </a:prstGeom>
        </p:spPr>
      </p:pic>
    </p:spTree>
    <p:extLst>
      <p:ext uri="{BB962C8B-B14F-4D97-AF65-F5344CB8AC3E}">
        <p14:creationId xmlns:p14="http://schemas.microsoft.com/office/powerpoint/2010/main" val="745288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241164F2-6BE1-4CC1-B867-756317BCEF68}"/>
              </a:ext>
            </a:extLst>
          </p:cNvPr>
          <p:cNvSpPr txBox="1"/>
          <p:nvPr/>
        </p:nvSpPr>
        <p:spPr>
          <a:xfrm>
            <a:off x="452760" y="1839010"/>
            <a:ext cx="10200444" cy="1292662"/>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Criação das Classes e do Classificador</a:t>
            </a:r>
          </a:p>
          <a:p>
            <a:endParaRPr lang="pt-BR" dirty="0"/>
          </a:p>
        </p:txBody>
      </p:sp>
      <p:pic>
        <p:nvPicPr>
          <p:cNvPr id="2" name="Imagem 1">
            <a:extLst>
              <a:ext uri="{FF2B5EF4-FFF2-40B4-BE49-F238E27FC236}">
                <a16:creationId xmlns:a16="http://schemas.microsoft.com/office/drawing/2014/main" id="{8ECDC9DE-2C38-4B55-B158-FC793D1E6686}"/>
              </a:ext>
            </a:extLst>
          </p:cNvPr>
          <p:cNvPicPr>
            <a:picLocks noChangeAspect="1"/>
          </p:cNvPicPr>
          <p:nvPr/>
        </p:nvPicPr>
        <p:blipFill>
          <a:blip r:embed="rId2"/>
          <a:stretch>
            <a:fillRect/>
          </a:stretch>
        </p:blipFill>
        <p:spPr>
          <a:xfrm>
            <a:off x="324571" y="3159414"/>
            <a:ext cx="5771429" cy="2809524"/>
          </a:xfrm>
          <a:prstGeom prst="rect">
            <a:avLst/>
          </a:prstGeom>
        </p:spPr>
      </p:pic>
      <p:pic>
        <p:nvPicPr>
          <p:cNvPr id="3" name="Imagem 2">
            <a:extLst>
              <a:ext uri="{FF2B5EF4-FFF2-40B4-BE49-F238E27FC236}">
                <a16:creationId xmlns:a16="http://schemas.microsoft.com/office/drawing/2014/main" id="{84DCDBDC-A34E-4086-81B4-B4A8BA0288B6}"/>
              </a:ext>
            </a:extLst>
          </p:cNvPr>
          <p:cNvPicPr>
            <a:picLocks noChangeAspect="1"/>
          </p:cNvPicPr>
          <p:nvPr/>
        </p:nvPicPr>
        <p:blipFill>
          <a:blip r:embed="rId3"/>
          <a:stretch>
            <a:fillRect/>
          </a:stretch>
        </p:blipFill>
        <p:spPr>
          <a:xfrm>
            <a:off x="5163373" y="5487985"/>
            <a:ext cx="5771429" cy="961905"/>
          </a:xfrm>
          <a:prstGeom prst="rect">
            <a:avLst/>
          </a:prstGeom>
        </p:spPr>
      </p:pic>
      <p:sp>
        <p:nvSpPr>
          <p:cNvPr id="7" name="CaixaDeTexto 6">
            <a:extLst>
              <a:ext uri="{FF2B5EF4-FFF2-40B4-BE49-F238E27FC236}">
                <a16:creationId xmlns:a16="http://schemas.microsoft.com/office/drawing/2014/main" id="{AF3D3702-34A8-47C4-9437-D504766D99F0}"/>
              </a:ext>
            </a:extLst>
          </p:cNvPr>
          <p:cNvSpPr txBox="1"/>
          <p:nvPr/>
        </p:nvSpPr>
        <p:spPr>
          <a:xfrm>
            <a:off x="6676007" y="1972003"/>
            <a:ext cx="4651900" cy="1477328"/>
          </a:xfrm>
          <a:prstGeom prst="rect">
            <a:avLst/>
          </a:prstGeom>
          <a:noFill/>
        </p:spPr>
        <p:txBody>
          <a:bodyPr wrap="square" rtlCol="0">
            <a:spAutoFit/>
          </a:bodyPr>
          <a:lstStyle/>
          <a:p>
            <a:r>
              <a:rPr lang="pt-BR" b="1" dirty="0">
                <a:solidFill>
                  <a:srgbClr val="002060"/>
                </a:solidFill>
              </a:rPr>
              <a:t>As classes são as etiquetas das emoções em forma de dicionário. São passadas True ou False. Se um registro tem a emoção classificada como “alegria” esta receberá </a:t>
            </a:r>
            <a:r>
              <a:rPr lang="pt-BR" b="1" i="1" dirty="0" err="1">
                <a:solidFill>
                  <a:srgbClr val="002060"/>
                </a:solidFill>
              </a:rPr>
              <a:t>true</a:t>
            </a:r>
            <a:r>
              <a:rPr lang="pt-BR" b="1" dirty="0">
                <a:solidFill>
                  <a:srgbClr val="002060"/>
                </a:solidFill>
              </a:rPr>
              <a:t> e as demais </a:t>
            </a:r>
            <a:r>
              <a:rPr lang="pt-BR" b="1" i="1" dirty="0">
                <a:solidFill>
                  <a:srgbClr val="002060"/>
                </a:solidFill>
              </a:rPr>
              <a:t>false</a:t>
            </a:r>
            <a:r>
              <a:rPr lang="pt-BR" b="1" dirty="0">
                <a:solidFill>
                  <a:srgbClr val="002060"/>
                </a:solidFill>
              </a:rPr>
              <a:t>.</a:t>
            </a:r>
          </a:p>
        </p:txBody>
      </p:sp>
      <p:sp>
        <p:nvSpPr>
          <p:cNvPr id="8" name="CaixaDeTexto 7">
            <a:extLst>
              <a:ext uri="{FF2B5EF4-FFF2-40B4-BE49-F238E27FC236}">
                <a16:creationId xmlns:a16="http://schemas.microsoft.com/office/drawing/2014/main" id="{2FFCADC1-5B0C-4855-A099-BA42B785DA9F}"/>
              </a:ext>
            </a:extLst>
          </p:cNvPr>
          <p:cNvSpPr txBox="1"/>
          <p:nvPr/>
        </p:nvSpPr>
        <p:spPr>
          <a:xfrm>
            <a:off x="6631617" y="4246996"/>
            <a:ext cx="4651900" cy="923330"/>
          </a:xfrm>
          <a:prstGeom prst="rect">
            <a:avLst/>
          </a:prstGeom>
          <a:noFill/>
        </p:spPr>
        <p:txBody>
          <a:bodyPr wrap="square" rtlCol="0">
            <a:spAutoFit/>
          </a:bodyPr>
          <a:lstStyle>
            <a:defPPr>
              <a:defRPr lang="pt-BR"/>
            </a:defPPr>
            <a:lvl1pPr>
              <a:defRPr b="1">
                <a:solidFill>
                  <a:srgbClr val="002060"/>
                </a:solidFill>
              </a:defRPr>
            </a:lvl1pPr>
          </a:lstStyle>
          <a:p>
            <a:r>
              <a:rPr lang="pt-BR" dirty="0"/>
              <a:t>O Classificador é o modelo que será treinado com a base de dados para reconhecer as emoções pré-definidas.</a:t>
            </a:r>
          </a:p>
        </p:txBody>
      </p:sp>
      <p:sp>
        <p:nvSpPr>
          <p:cNvPr id="9" name="CaixaDeTexto 8">
            <a:extLst>
              <a:ext uri="{FF2B5EF4-FFF2-40B4-BE49-F238E27FC236}">
                <a16:creationId xmlns:a16="http://schemas.microsoft.com/office/drawing/2014/main" id="{D23442F1-50E8-4B81-A4D5-6EA670252175}"/>
              </a:ext>
            </a:extLst>
          </p:cNvPr>
          <p:cNvSpPr txBox="1"/>
          <p:nvPr/>
        </p:nvSpPr>
        <p:spPr>
          <a:xfrm>
            <a:off x="522840" y="6219057"/>
            <a:ext cx="5030142" cy="461665"/>
          </a:xfrm>
          <a:prstGeom prst="rect">
            <a:avLst/>
          </a:prstGeom>
          <a:noFill/>
        </p:spPr>
        <p:txBody>
          <a:bodyPr wrap="square" rtlCol="0">
            <a:spAutoFit/>
          </a:bodyPr>
          <a:lstStyle>
            <a:defPPr>
              <a:defRPr lang="pt-BR"/>
            </a:defPPr>
            <a:lvl1pPr>
              <a:defRPr b="1">
                <a:solidFill>
                  <a:srgbClr val="002060"/>
                </a:solidFill>
              </a:defRPr>
            </a:lvl1pPr>
          </a:lstStyle>
          <a:p>
            <a:r>
              <a:rPr lang="pt-BR" sz="1200" dirty="0"/>
              <a:t>A categoria SEM RÓTULO se refere a frases que, depois de </a:t>
            </a:r>
            <a:r>
              <a:rPr lang="pt-BR" sz="1200" dirty="0" err="1"/>
              <a:t>pré</a:t>
            </a:r>
            <a:r>
              <a:rPr lang="pt-BR" sz="1200" dirty="0"/>
              <a:t>-processadas ficaram com conteúdo vazio, frases apenas com stopwords.</a:t>
            </a:r>
          </a:p>
        </p:txBody>
      </p:sp>
    </p:spTree>
    <p:extLst>
      <p:ext uri="{BB962C8B-B14F-4D97-AF65-F5344CB8AC3E}">
        <p14:creationId xmlns:p14="http://schemas.microsoft.com/office/powerpoint/2010/main" val="364157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20B12938-1459-4191-9B6E-7B9ECFD22219}"/>
              </a:ext>
            </a:extLst>
          </p:cNvPr>
          <p:cNvSpPr txBox="1"/>
          <p:nvPr/>
        </p:nvSpPr>
        <p:spPr>
          <a:xfrm>
            <a:off x="452760" y="1839010"/>
            <a:ext cx="10200444" cy="1292662"/>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Treinamento do Modelo</a:t>
            </a:r>
          </a:p>
          <a:p>
            <a:endParaRPr lang="pt-BR" dirty="0"/>
          </a:p>
        </p:txBody>
      </p:sp>
      <p:pic>
        <p:nvPicPr>
          <p:cNvPr id="2" name="Imagem 1">
            <a:extLst>
              <a:ext uri="{FF2B5EF4-FFF2-40B4-BE49-F238E27FC236}">
                <a16:creationId xmlns:a16="http://schemas.microsoft.com/office/drawing/2014/main" id="{A0A33608-6560-4410-9C53-C79BE5628C96}"/>
              </a:ext>
            </a:extLst>
          </p:cNvPr>
          <p:cNvPicPr>
            <a:picLocks noChangeAspect="1"/>
          </p:cNvPicPr>
          <p:nvPr/>
        </p:nvPicPr>
        <p:blipFill>
          <a:blip r:embed="rId2"/>
          <a:stretch>
            <a:fillRect/>
          </a:stretch>
        </p:blipFill>
        <p:spPr>
          <a:xfrm>
            <a:off x="213064" y="3841772"/>
            <a:ext cx="5771429" cy="1285714"/>
          </a:xfrm>
          <a:prstGeom prst="rect">
            <a:avLst/>
          </a:prstGeom>
        </p:spPr>
      </p:pic>
      <p:sp>
        <p:nvSpPr>
          <p:cNvPr id="7" name="CaixaDeTexto 6">
            <a:extLst>
              <a:ext uri="{FF2B5EF4-FFF2-40B4-BE49-F238E27FC236}">
                <a16:creationId xmlns:a16="http://schemas.microsoft.com/office/drawing/2014/main" id="{A520083D-24C8-434C-9090-C487F36FAA18}"/>
              </a:ext>
            </a:extLst>
          </p:cNvPr>
          <p:cNvSpPr txBox="1"/>
          <p:nvPr/>
        </p:nvSpPr>
        <p:spPr>
          <a:xfrm>
            <a:off x="6409678" y="1499919"/>
            <a:ext cx="5415379" cy="5355312"/>
          </a:xfrm>
          <a:prstGeom prst="rect">
            <a:avLst/>
          </a:prstGeom>
          <a:noFill/>
        </p:spPr>
        <p:txBody>
          <a:bodyPr wrap="square" rtlCol="0">
            <a:spAutoFit/>
          </a:bodyPr>
          <a:lstStyle/>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O modelo trabalhará com uma rede neural e executará por 1000 epocas. As epocas são as iterações feitas no conjunto de dados pela rede neural. </a:t>
            </a:r>
          </a:p>
          <a:p>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São 6915 registros na base Emocoes.xlsx.</a:t>
            </a:r>
          </a:p>
          <a:p>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5 batchs.</a:t>
            </a:r>
          </a:p>
          <a:p>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1000 epocas – cada </a:t>
            </a:r>
            <a:r>
              <a:rPr lang="pt-BR" sz="1800" b="1" kern="1600"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epoca</a:t>
            </a: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fará uma iteração com todos os registros. Nessa iteração que será feita de 1.500 em 1.500, será calculado o erro e o ajuste dos pesos para esses se adaptarem aos dados. </a:t>
            </a:r>
          </a:p>
          <a:p>
            <a:endParaRPr lang="pt-BR" b="1" kern="1600" dirty="0">
              <a:solidFill>
                <a:srgbClr val="002060"/>
              </a:solidFill>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As epocas computam os valores de saída e atualizam os pesos, o </a:t>
            </a:r>
            <a:r>
              <a:rPr lang="pt-BR" sz="1800" b="1" i="1" kern="1600"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forward</a:t>
            </a:r>
            <a:r>
              <a:rPr lang="pt-BR" sz="1800" b="1" i="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b="1" i="1" kern="1600"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pass</a:t>
            </a:r>
            <a:r>
              <a:rPr lang="pt-BR" sz="1800" b="1" i="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e o </a:t>
            </a:r>
            <a:r>
              <a:rPr lang="pt-BR" sz="1800" b="1" i="1" kern="1600"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backward</a:t>
            </a:r>
            <a:r>
              <a:rPr lang="pt-BR" sz="1800" b="1" i="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b="1" i="1" kern="1600" dirty="0" err="1">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pass</a:t>
            </a:r>
            <a:r>
              <a:rPr lang="pt-BR" sz="1800" b="1" i="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respectivamente.</a:t>
            </a:r>
            <a:endParaRPr lang="pt-BR" sz="18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endParaRPr lang="pt-BR" b="1" dirty="0">
              <a:solidFill>
                <a:srgbClr val="002060"/>
              </a:solidFill>
            </a:endParaRPr>
          </a:p>
        </p:txBody>
      </p:sp>
    </p:spTree>
    <p:extLst>
      <p:ext uri="{BB962C8B-B14F-4D97-AF65-F5344CB8AC3E}">
        <p14:creationId xmlns:p14="http://schemas.microsoft.com/office/powerpoint/2010/main" val="2411941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5963E0D9-08AD-4E7A-AA72-841E47612155}"/>
              </a:ext>
            </a:extLst>
          </p:cNvPr>
          <p:cNvSpPr txBox="1"/>
          <p:nvPr/>
        </p:nvSpPr>
        <p:spPr>
          <a:xfrm>
            <a:off x="452760" y="1839010"/>
            <a:ext cx="10200444" cy="2099549"/>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pPr algn="just">
              <a:lnSpc>
                <a:spcPct val="115000"/>
              </a:lnSpc>
              <a:spcAft>
                <a:spcPts val="1000"/>
              </a:spcAft>
            </a:pPr>
            <a:r>
              <a:rPr lang="pt-BR" dirty="0">
                <a:solidFill>
                  <a:srgbClr val="002060"/>
                </a:solidFill>
              </a:rPr>
              <a:t>O resultado demonstra que o modelo se adaptou bem aos dados, pois, quanto mais baixo o índice retornado melhor. A progressão do erro indica que não são necessários todos os batchs. Pelo gráfico, por volta da </a:t>
            </a:r>
            <a:r>
              <a:rPr lang="pt-BR" dirty="0" err="1">
                <a:solidFill>
                  <a:srgbClr val="002060"/>
                </a:solidFill>
              </a:rPr>
              <a:t>epoca</a:t>
            </a:r>
            <a:r>
              <a:rPr lang="pt-BR" dirty="0">
                <a:solidFill>
                  <a:srgbClr val="002060"/>
                </a:solidFill>
              </a:rPr>
              <a:t> 200, o erro cai quase a zero.</a:t>
            </a:r>
          </a:p>
          <a:p>
            <a:endParaRPr lang="pt-BR" dirty="0"/>
          </a:p>
        </p:txBody>
      </p:sp>
      <p:pic>
        <p:nvPicPr>
          <p:cNvPr id="2" name="Imagem 1">
            <a:extLst>
              <a:ext uri="{FF2B5EF4-FFF2-40B4-BE49-F238E27FC236}">
                <a16:creationId xmlns:a16="http://schemas.microsoft.com/office/drawing/2014/main" id="{112751D3-A64E-4EC2-A3B4-EEB7DAB9C39D}"/>
              </a:ext>
            </a:extLst>
          </p:cNvPr>
          <p:cNvPicPr>
            <a:picLocks noChangeAspect="1"/>
          </p:cNvPicPr>
          <p:nvPr/>
        </p:nvPicPr>
        <p:blipFill>
          <a:blip r:embed="rId2"/>
          <a:stretch>
            <a:fillRect/>
          </a:stretch>
        </p:blipFill>
        <p:spPr>
          <a:xfrm>
            <a:off x="767023" y="4445253"/>
            <a:ext cx="3219048" cy="1447619"/>
          </a:xfrm>
          <a:prstGeom prst="rect">
            <a:avLst/>
          </a:prstGeom>
        </p:spPr>
      </p:pic>
      <p:pic>
        <p:nvPicPr>
          <p:cNvPr id="3" name="Imagem 2">
            <a:extLst>
              <a:ext uri="{FF2B5EF4-FFF2-40B4-BE49-F238E27FC236}">
                <a16:creationId xmlns:a16="http://schemas.microsoft.com/office/drawing/2014/main" id="{3BA3895D-779C-4C44-B3D8-B02CE243571C}"/>
              </a:ext>
            </a:extLst>
          </p:cNvPr>
          <p:cNvPicPr>
            <a:picLocks noChangeAspect="1"/>
          </p:cNvPicPr>
          <p:nvPr/>
        </p:nvPicPr>
        <p:blipFill>
          <a:blip r:embed="rId3"/>
          <a:stretch>
            <a:fillRect/>
          </a:stretch>
        </p:blipFill>
        <p:spPr>
          <a:xfrm>
            <a:off x="5140732" y="3501578"/>
            <a:ext cx="5914844" cy="2887899"/>
          </a:xfrm>
          <a:prstGeom prst="rect">
            <a:avLst/>
          </a:prstGeom>
        </p:spPr>
      </p:pic>
      <p:sp>
        <p:nvSpPr>
          <p:cNvPr id="7" name="CaixaDeTexto 6">
            <a:extLst>
              <a:ext uri="{FF2B5EF4-FFF2-40B4-BE49-F238E27FC236}">
                <a16:creationId xmlns:a16="http://schemas.microsoft.com/office/drawing/2014/main" id="{64ADCFE1-D6DB-422A-B76C-522083927269}"/>
              </a:ext>
            </a:extLst>
          </p:cNvPr>
          <p:cNvSpPr txBox="1"/>
          <p:nvPr/>
        </p:nvSpPr>
        <p:spPr>
          <a:xfrm>
            <a:off x="1013826" y="4007240"/>
            <a:ext cx="2725442" cy="369332"/>
          </a:xfrm>
          <a:prstGeom prst="rect">
            <a:avLst/>
          </a:prstGeom>
          <a:noFill/>
        </p:spPr>
        <p:txBody>
          <a:bodyPr wrap="square" rtlCol="0">
            <a:spAutoFit/>
          </a:bodyPr>
          <a:lstStyle/>
          <a:p>
            <a:r>
              <a:rPr lang="pt-BR" b="1" dirty="0"/>
              <a:t>Resultado do Treinamento</a:t>
            </a:r>
          </a:p>
        </p:txBody>
      </p:sp>
    </p:spTree>
    <p:extLst>
      <p:ext uri="{BB962C8B-B14F-4D97-AF65-F5344CB8AC3E}">
        <p14:creationId xmlns:p14="http://schemas.microsoft.com/office/powerpoint/2010/main" val="241494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2" name="CaixaDeTexto 1">
            <a:extLst>
              <a:ext uri="{FF2B5EF4-FFF2-40B4-BE49-F238E27FC236}">
                <a16:creationId xmlns:a16="http://schemas.microsoft.com/office/drawing/2014/main" id="{CD391DAD-317D-44CD-AFFC-069649377520}"/>
              </a:ext>
            </a:extLst>
          </p:cNvPr>
          <p:cNvSpPr txBox="1"/>
          <p:nvPr/>
        </p:nvSpPr>
        <p:spPr>
          <a:xfrm>
            <a:off x="1473693" y="1562471"/>
            <a:ext cx="8966446" cy="4916218"/>
          </a:xfrm>
          <a:prstGeom prst="rect">
            <a:avLst/>
          </a:prstGeom>
          <a:noFill/>
        </p:spPr>
        <p:txBody>
          <a:bodyPr wrap="square" rtlCol="0">
            <a:spAutoFit/>
          </a:bodyPr>
          <a:lstStyle/>
          <a:p>
            <a:pPr indent="450215" algn="just">
              <a:lnSpc>
                <a:spcPct val="115000"/>
              </a:lnSpc>
              <a:spcAft>
                <a:spcPts val="10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Este trabalho de conclusão parte de dois grandes romances e analisa se existem convergências de dados entre as obras ou similaridades entre as falas dos personagens. Os romances são </a:t>
            </a:r>
            <a:r>
              <a:rPr lang="pt-BR" sz="1800" b="1" dirty="0">
                <a:effectLst/>
                <a:latin typeface="Arial" panose="020B0604020202020204" pitchFamily="34" charset="0"/>
                <a:ea typeface="Calibri" panose="020F0502020204030204" pitchFamily="34" charset="0"/>
                <a:cs typeface="Times New Roman" panose="02020603050405020304" pitchFamily="18" charset="0"/>
              </a:rPr>
              <a:t>Esaú e Jacó</a:t>
            </a:r>
            <a:r>
              <a:rPr lang="pt-BR" sz="1800" dirty="0">
                <a:effectLst/>
                <a:latin typeface="Arial" panose="020B0604020202020204" pitchFamily="34" charset="0"/>
                <a:ea typeface="Calibri" panose="020F0502020204030204" pitchFamily="34" charset="0"/>
                <a:cs typeface="Times New Roman" panose="02020603050405020304" pitchFamily="18" charset="0"/>
              </a:rPr>
              <a:t>, de </a:t>
            </a:r>
            <a:r>
              <a:rPr lang="pt-BR" sz="1800" b="1" dirty="0">
                <a:effectLst/>
                <a:latin typeface="Arial" panose="020B0604020202020204" pitchFamily="34" charset="0"/>
                <a:ea typeface="Calibri" panose="020F0502020204030204" pitchFamily="34" charset="0"/>
                <a:cs typeface="Times New Roman" panose="02020603050405020304" pitchFamily="18" charset="0"/>
              </a:rPr>
              <a:t>Machado de Assis</a:t>
            </a:r>
            <a:r>
              <a:rPr lang="pt-BR" sz="1800" dirty="0">
                <a:effectLst/>
                <a:latin typeface="Arial" panose="020B0604020202020204" pitchFamily="34" charset="0"/>
                <a:ea typeface="Calibri" panose="020F0502020204030204" pitchFamily="34" charset="0"/>
                <a:cs typeface="Times New Roman" panose="02020603050405020304" pitchFamily="18" charset="0"/>
              </a:rPr>
              <a:t>, escrito em 1904 e </a:t>
            </a:r>
            <a:r>
              <a:rPr lang="pt-BR" sz="1800" b="1" dirty="0">
                <a:effectLst/>
                <a:latin typeface="Arial" panose="020B0604020202020204" pitchFamily="34" charset="0"/>
                <a:ea typeface="Calibri" panose="020F0502020204030204" pitchFamily="34" charset="0"/>
                <a:cs typeface="Times New Roman" panose="02020603050405020304" pitchFamily="18" charset="0"/>
              </a:rPr>
              <a:t>Dois Irmãos</a:t>
            </a:r>
            <a:r>
              <a:rPr lang="pt-BR" sz="1800" dirty="0">
                <a:effectLst/>
                <a:latin typeface="Arial" panose="020B0604020202020204" pitchFamily="34" charset="0"/>
                <a:ea typeface="Calibri" panose="020F0502020204030204" pitchFamily="34" charset="0"/>
                <a:cs typeface="Times New Roman" panose="02020603050405020304" pitchFamily="18" charset="0"/>
              </a:rPr>
              <a:t>, de </a:t>
            </a:r>
            <a:r>
              <a:rPr lang="pt-BR" sz="1800" b="1" dirty="0">
                <a:effectLst/>
                <a:latin typeface="Arial" panose="020B0604020202020204" pitchFamily="34" charset="0"/>
                <a:ea typeface="Calibri" panose="020F0502020204030204" pitchFamily="34" charset="0"/>
                <a:cs typeface="Times New Roman" panose="02020603050405020304" pitchFamily="18" charset="0"/>
              </a:rPr>
              <a:t>Milton Hatoum</a:t>
            </a:r>
            <a:r>
              <a:rPr lang="pt-BR" sz="1800" dirty="0">
                <a:effectLst/>
                <a:latin typeface="Arial" panose="020B0604020202020204" pitchFamily="34" charset="0"/>
                <a:ea typeface="Calibri" panose="020F0502020204030204" pitchFamily="34" charset="0"/>
                <a:cs typeface="Times New Roman" panose="02020603050405020304" pitchFamily="18" charset="0"/>
              </a:rPr>
              <a:t>, escrito em 2000, com inspiração direta na obra de Machado de Assis. A temática de ambos trata do relacionamento conturbado entre irmãos gêmeos - </a:t>
            </a:r>
            <a:r>
              <a:rPr lang="pt-BR" sz="1800" b="1" dirty="0">
                <a:effectLst/>
                <a:latin typeface="Arial" panose="020B0604020202020204" pitchFamily="34" charset="0"/>
                <a:ea typeface="Calibri" panose="020F0502020204030204" pitchFamily="34" charset="0"/>
                <a:cs typeface="Times New Roman" panose="02020603050405020304" pitchFamily="18" charset="0"/>
              </a:rPr>
              <a:t>Esaú e Jacó</a:t>
            </a:r>
            <a:r>
              <a:rPr lang="pt-BR" sz="1800" dirty="0">
                <a:effectLst/>
                <a:latin typeface="Arial" panose="020B0604020202020204" pitchFamily="34" charset="0"/>
                <a:ea typeface="Calibri" panose="020F0502020204030204" pitchFamily="34" charset="0"/>
                <a:cs typeface="Times New Roman" panose="02020603050405020304" pitchFamily="18" charset="0"/>
              </a:rPr>
              <a:t> na obra de Machado de Assis e </a:t>
            </a:r>
            <a:r>
              <a:rPr lang="pt-BR" sz="1800" b="1" dirty="0">
                <a:effectLst/>
                <a:latin typeface="Arial" panose="020B0604020202020204" pitchFamily="34" charset="0"/>
                <a:ea typeface="Calibri" panose="020F0502020204030204" pitchFamily="34" charset="0"/>
                <a:cs typeface="Times New Roman" panose="02020603050405020304" pitchFamily="18" charset="0"/>
              </a:rPr>
              <a:t>Yaqub e Omar</a:t>
            </a:r>
            <a:r>
              <a:rPr lang="pt-BR" sz="1800" dirty="0">
                <a:effectLst/>
                <a:latin typeface="Arial" panose="020B0604020202020204" pitchFamily="34" charset="0"/>
                <a:ea typeface="Calibri" panose="020F0502020204030204" pitchFamily="34" charset="0"/>
                <a:cs typeface="Times New Roman" panose="02020603050405020304" pitchFamily="18" charset="0"/>
              </a:rPr>
              <a:t> , Milton Hatoum.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15000"/>
              </a:lnSpc>
              <a:spcAft>
                <a:spcPts val="10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Serão, ainda, apresentadas as informações com relação à coleta, tratamento e entendimento dos dados, limpeza e estruturação em banco de dados e a extração dos dados estatísticos que irão compor o embasamento das questões e respostas apresentadas neste trabalho.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15000"/>
              </a:lnSpc>
              <a:spcAft>
                <a:spcPts val="1000"/>
              </a:spcAft>
            </a:pPr>
            <a:r>
              <a:rPr lang="pt-BR" sz="1800" dirty="0">
                <a:effectLst/>
                <a:latin typeface="Arial" panose="020B0604020202020204" pitchFamily="34" charset="0"/>
                <a:ea typeface="Calibri" panose="020F0502020204030204" pitchFamily="34" charset="0"/>
                <a:cs typeface="Times New Roman" panose="02020603050405020304" pitchFamily="18" charset="0"/>
              </a:rPr>
              <a:t>As técnicas de processamento de linguagem natural, via modelos de </a:t>
            </a:r>
            <a:r>
              <a:rPr lang="pt-BR" sz="1800" i="1" dirty="0">
                <a:effectLst/>
                <a:latin typeface="Arial" panose="020B0604020202020204" pitchFamily="34" charset="0"/>
                <a:ea typeface="Calibri" panose="020F0502020204030204" pitchFamily="34" charset="0"/>
                <a:cs typeface="Times New Roman" panose="02020603050405020304" pitchFamily="18" charset="0"/>
              </a:rPr>
              <a:t>machine learning</a:t>
            </a:r>
            <a:r>
              <a:rPr lang="pt-BR" sz="1800" dirty="0">
                <a:effectLst/>
                <a:latin typeface="Arial" panose="020B0604020202020204" pitchFamily="34" charset="0"/>
                <a:ea typeface="Calibri" panose="020F0502020204030204" pitchFamily="34" charset="0"/>
                <a:cs typeface="Times New Roman" panose="02020603050405020304" pitchFamily="18" charset="0"/>
              </a:rPr>
              <a:t>, e soluções serão abrangidas neste trabalho e seus resultados apresentados.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15000"/>
              </a:lnSpc>
              <a:spcAft>
                <a:spcPts val="10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Ao final serão apresentados os resultados obtidos.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894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54593D55-AA99-47DB-A140-209E46FAB3A8}"/>
              </a:ext>
            </a:extLst>
          </p:cNvPr>
          <p:cNvSpPr txBox="1"/>
          <p:nvPr/>
        </p:nvSpPr>
        <p:spPr>
          <a:xfrm>
            <a:off x="452760" y="1839010"/>
            <a:ext cx="10200444" cy="1569660"/>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Avaliação do Modelo – é necessário que os dados estejam no mesmo formato inicial, para isso foi criada a variável “previsões_final”. O resultado emitido pelo modelo é um número, e a emoção será a de maior valor.</a:t>
            </a:r>
          </a:p>
        </p:txBody>
      </p:sp>
      <p:pic>
        <p:nvPicPr>
          <p:cNvPr id="2" name="Imagem 1">
            <a:extLst>
              <a:ext uri="{FF2B5EF4-FFF2-40B4-BE49-F238E27FC236}">
                <a16:creationId xmlns:a16="http://schemas.microsoft.com/office/drawing/2014/main" id="{86086DD6-0D79-48D4-A0FD-FF3419DEE803}"/>
              </a:ext>
            </a:extLst>
          </p:cNvPr>
          <p:cNvPicPr>
            <a:picLocks noChangeAspect="1"/>
          </p:cNvPicPr>
          <p:nvPr/>
        </p:nvPicPr>
        <p:blipFill>
          <a:blip r:embed="rId2"/>
          <a:stretch>
            <a:fillRect/>
          </a:stretch>
        </p:blipFill>
        <p:spPr>
          <a:xfrm>
            <a:off x="337351" y="3583996"/>
            <a:ext cx="6975996" cy="1956963"/>
          </a:xfrm>
          <a:prstGeom prst="rect">
            <a:avLst/>
          </a:prstGeom>
        </p:spPr>
      </p:pic>
      <p:sp>
        <p:nvSpPr>
          <p:cNvPr id="7" name="CaixaDeTexto 6">
            <a:extLst>
              <a:ext uri="{FF2B5EF4-FFF2-40B4-BE49-F238E27FC236}">
                <a16:creationId xmlns:a16="http://schemas.microsoft.com/office/drawing/2014/main" id="{1615CA70-67E4-4083-A997-39BE7E7FE67A}"/>
              </a:ext>
            </a:extLst>
          </p:cNvPr>
          <p:cNvSpPr txBox="1"/>
          <p:nvPr/>
        </p:nvSpPr>
        <p:spPr>
          <a:xfrm>
            <a:off x="7550458" y="3130962"/>
            <a:ext cx="4452151" cy="2585323"/>
          </a:xfrm>
          <a:prstGeom prst="rect">
            <a:avLst/>
          </a:prstGeom>
          <a:noFill/>
        </p:spPr>
        <p:txBody>
          <a:bodyPr wrap="square" rtlCol="0">
            <a:spAutoFit/>
          </a:bodyPr>
          <a:lstStyle/>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As frases que ficaram sem classificações, que continham stopwords em seu conteúdo e tem conteúdo vazio, acabam sendo etiquetadas como “sem rótulo” por exceção. </a:t>
            </a:r>
          </a:p>
          <a:p>
            <a:pPr marL="285750" indent="-285750">
              <a:buFont typeface="Arial" panose="020B0604020202020204" pitchFamily="34" charset="0"/>
              <a:buChar char="•"/>
            </a:pPr>
            <a:endParaRPr lang="pt-BR" b="1" kern="1600" dirty="0">
              <a:solidFill>
                <a:srgbClr val="002060"/>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pt-BR" b="1" dirty="0">
              <a:solidFill>
                <a:srgbClr val="002060"/>
              </a:solidFill>
            </a:endParaRPr>
          </a:p>
        </p:txBody>
      </p:sp>
      <p:sp>
        <p:nvSpPr>
          <p:cNvPr id="8" name="CaixaDeTexto 7">
            <a:extLst>
              <a:ext uri="{FF2B5EF4-FFF2-40B4-BE49-F238E27FC236}">
                <a16:creationId xmlns:a16="http://schemas.microsoft.com/office/drawing/2014/main" id="{6BF207F5-02B5-4603-803F-245649EADA56}"/>
              </a:ext>
            </a:extLst>
          </p:cNvPr>
          <p:cNvSpPr txBox="1"/>
          <p:nvPr/>
        </p:nvSpPr>
        <p:spPr>
          <a:xfrm>
            <a:off x="1225118" y="5706945"/>
            <a:ext cx="7691024" cy="646331"/>
          </a:xfrm>
          <a:prstGeom prst="rect">
            <a:avLst/>
          </a:prstGeom>
          <a:noFill/>
        </p:spPr>
        <p:txBody>
          <a:bodyPr wrap="square" rtlCol="0">
            <a:spAutoFit/>
          </a:bodyPr>
          <a:lstStyle/>
          <a:p>
            <a:r>
              <a:rPr lang="pt-BR" sz="1200" b="1" dirty="0">
                <a:solidFill>
                  <a:srgbClr val="002060"/>
                </a:solidFill>
              </a:rPr>
              <a:t>O maior valor do vetor será a resposta da classificação, por exemplo:</a:t>
            </a:r>
          </a:p>
          <a:p>
            <a:r>
              <a:rPr lang="pt-BR" sz="1200" b="1" dirty="0">
                <a:solidFill>
                  <a:srgbClr val="002060"/>
                </a:solidFill>
              </a:rPr>
              <a:t>	Se ALEGRIA &gt; Medo e ALEGRIA &gt; Raiva e ALEGRIA &gt; Tristeza então</a:t>
            </a:r>
          </a:p>
          <a:p>
            <a:r>
              <a:rPr lang="pt-BR" sz="1200" b="1" dirty="0">
                <a:solidFill>
                  <a:srgbClr val="002060"/>
                </a:solidFill>
              </a:rPr>
              <a:t>	previsão_final é ALEGRIA</a:t>
            </a:r>
          </a:p>
        </p:txBody>
      </p:sp>
    </p:spTree>
    <p:extLst>
      <p:ext uri="{BB962C8B-B14F-4D97-AF65-F5344CB8AC3E}">
        <p14:creationId xmlns:p14="http://schemas.microsoft.com/office/powerpoint/2010/main" val="276253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9B6FBAD6-38C4-45F5-A2E0-80A3963C336B}"/>
              </a:ext>
            </a:extLst>
          </p:cNvPr>
          <p:cNvSpPr txBox="1"/>
          <p:nvPr/>
        </p:nvSpPr>
        <p:spPr>
          <a:xfrm>
            <a:off x="426127" y="1813173"/>
            <a:ext cx="10200444" cy="3231654"/>
          </a:xfrm>
          <a:prstGeom prst="rect">
            <a:avLst/>
          </a:prstGeom>
          <a:noFill/>
        </p:spPr>
        <p:txBody>
          <a:bodyPr wrap="square" rtlCol="0">
            <a:spAutoFit/>
          </a:bodyPr>
          <a:lstStyle/>
          <a:p>
            <a:r>
              <a:rPr lang="pt-BR" sz="2400" b="1" dirty="0">
                <a:solidFill>
                  <a:srgbClr val="002060"/>
                </a:solidFill>
              </a:rPr>
              <a:t>Classificação de Sentimentos</a:t>
            </a:r>
          </a:p>
          <a:p>
            <a:endParaRPr lang="pt-BR" b="1" dirty="0">
              <a:solidFill>
                <a:srgbClr val="002060"/>
              </a:solidFill>
            </a:endParaRPr>
          </a:p>
          <a:p>
            <a:r>
              <a:rPr lang="pt-BR" dirty="0">
                <a:solidFill>
                  <a:srgbClr val="002060"/>
                </a:solidFill>
              </a:rPr>
              <a:t>Avaliação do Modelo – </a:t>
            </a:r>
          </a:p>
          <a:p>
            <a:pPr marL="285750" indent="-285750">
              <a:buFont typeface="Arial" panose="020B0604020202020204" pitchFamily="34" charset="0"/>
              <a:buChar char="•"/>
            </a:pPr>
            <a:r>
              <a:rPr lang="pt-BR" dirty="0">
                <a:solidFill>
                  <a:srgbClr val="002060"/>
                </a:solidFill>
              </a:rPr>
              <a:t>Acurácia - proporção de classificações corretas pelo total de classificações do model0.</a:t>
            </a:r>
          </a:p>
          <a:p>
            <a:pPr marL="285750" indent="-285750">
              <a:buFont typeface="Arial" panose="020B0604020202020204" pitchFamily="34" charset="0"/>
              <a:buChar char="•"/>
            </a:pPr>
            <a:r>
              <a:rPr lang="pt-BR" dirty="0">
                <a:solidFill>
                  <a:srgbClr val="002060"/>
                </a:solidFill>
              </a:rPr>
              <a:t>Valor obtido: </a:t>
            </a:r>
            <a:r>
              <a:rPr lang="pt-BR" dirty="0">
                <a:solidFill>
                  <a:srgbClr val="C00000"/>
                </a:solidFill>
              </a:rPr>
              <a:t>0,76</a:t>
            </a:r>
            <a:r>
              <a:rPr lang="pt-BR" dirty="0">
                <a:solidFill>
                  <a:srgbClr val="002060"/>
                </a:solidFill>
              </a:rPr>
              <a:t> - Isso significa que aparentemente não houve “overfit e que o modelo está respondendo bem aos dados</a:t>
            </a:r>
          </a:p>
          <a:p>
            <a:pPr marL="285750" indent="-285750">
              <a:buFont typeface="Arial" panose="020B0604020202020204" pitchFamily="34" charset="0"/>
              <a:buChar char="•"/>
            </a:pPr>
            <a:endParaRPr lang="pt-BR" dirty="0">
              <a:solidFill>
                <a:srgbClr val="002060"/>
              </a:solidFill>
            </a:endParaRPr>
          </a:p>
          <a:p>
            <a:pPr marL="285750" indent="-285750">
              <a:buFont typeface="Arial" panose="020B0604020202020204" pitchFamily="34" charset="0"/>
              <a:buChar char="•"/>
            </a:pPr>
            <a:endParaRPr lang="pt-BR" dirty="0">
              <a:solidFill>
                <a:srgbClr val="002060"/>
              </a:solidFill>
            </a:endParaRPr>
          </a:p>
          <a:p>
            <a:pPr marL="285750" indent="-285750">
              <a:buFont typeface="Arial" panose="020B0604020202020204" pitchFamily="34" charset="0"/>
              <a:buChar char="•"/>
            </a:pPr>
            <a:r>
              <a:rPr lang="pt-BR" dirty="0">
                <a:solidFill>
                  <a:srgbClr val="002060"/>
                </a:solidFill>
              </a:rPr>
              <a:t>Matriz de Confusão - A matriz de confusão é uma tabela com duas dimensões, a atual e a prevista. Essa tabela expressa os valores de falso positivo, falso negativo, verdadeiro positivo e verdadeiro negativo, o que permite uma análise bem detalhada dos resultados</a:t>
            </a:r>
          </a:p>
        </p:txBody>
      </p:sp>
      <p:pic>
        <p:nvPicPr>
          <p:cNvPr id="2" name="Imagem 1">
            <a:extLst>
              <a:ext uri="{FF2B5EF4-FFF2-40B4-BE49-F238E27FC236}">
                <a16:creationId xmlns:a16="http://schemas.microsoft.com/office/drawing/2014/main" id="{021E5ECA-5CE2-4644-A160-2E2759DEC0D2}"/>
              </a:ext>
            </a:extLst>
          </p:cNvPr>
          <p:cNvPicPr>
            <a:picLocks noChangeAspect="1"/>
          </p:cNvPicPr>
          <p:nvPr/>
        </p:nvPicPr>
        <p:blipFill>
          <a:blip r:embed="rId2"/>
          <a:stretch>
            <a:fillRect/>
          </a:stretch>
        </p:blipFill>
        <p:spPr>
          <a:xfrm>
            <a:off x="3848611" y="3429000"/>
            <a:ext cx="7781137" cy="626069"/>
          </a:xfrm>
          <a:prstGeom prst="rect">
            <a:avLst/>
          </a:prstGeom>
        </p:spPr>
      </p:pic>
      <p:pic>
        <p:nvPicPr>
          <p:cNvPr id="3" name="Imagem 2">
            <a:extLst>
              <a:ext uri="{FF2B5EF4-FFF2-40B4-BE49-F238E27FC236}">
                <a16:creationId xmlns:a16="http://schemas.microsoft.com/office/drawing/2014/main" id="{2FDC2012-A8FD-4281-A5CC-73B158DDB976}"/>
              </a:ext>
            </a:extLst>
          </p:cNvPr>
          <p:cNvPicPr>
            <a:picLocks noChangeAspect="1"/>
          </p:cNvPicPr>
          <p:nvPr/>
        </p:nvPicPr>
        <p:blipFill>
          <a:blip r:embed="rId3"/>
          <a:stretch>
            <a:fillRect/>
          </a:stretch>
        </p:blipFill>
        <p:spPr>
          <a:xfrm>
            <a:off x="849355" y="5211193"/>
            <a:ext cx="9353987" cy="1244127"/>
          </a:xfrm>
          <a:prstGeom prst="rect">
            <a:avLst/>
          </a:prstGeom>
        </p:spPr>
      </p:pic>
    </p:spTree>
    <p:extLst>
      <p:ext uri="{BB962C8B-B14F-4D97-AF65-F5344CB8AC3E}">
        <p14:creationId xmlns:p14="http://schemas.microsoft.com/office/powerpoint/2010/main" val="2817891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7311D5AD-C7B2-4083-9369-1058B322E4AA}"/>
              </a:ext>
            </a:extLst>
          </p:cNvPr>
          <p:cNvSpPr txBox="1"/>
          <p:nvPr/>
        </p:nvSpPr>
        <p:spPr>
          <a:xfrm>
            <a:off x="426127" y="1813173"/>
            <a:ext cx="10200444" cy="1569660"/>
          </a:xfrm>
          <a:prstGeom prst="rect">
            <a:avLst/>
          </a:prstGeom>
          <a:noFill/>
        </p:spPr>
        <p:txBody>
          <a:bodyPr wrap="square" rtlCol="0">
            <a:spAutoFit/>
          </a:bodyPr>
          <a:lstStyle/>
          <a:p>
            <a:r>
              <a:rPr lang="pt-BR" sz="2400" b="1" dirty="0">
                <a:solidFill>
                  <a:srgbClr val="002060"/>
                </a:solidFill>
              </a:rPr>
              <a:t>Apresentação dos Resultados</a:t>
            </a:r>
          </a:p>
          <a:p>
            <a:r>
              <a:rPr lang="pt-BR" b="1" dirty="0">
                <a:solidFill>
                  <a:srgbClr val="002060"/>
                </a:solidFill>
              </a:rPr>
              <a:t>	Depois deste processo de treinamento do modelo, os dados dos dois livros foram submetidos a ele na busca pelos sentimentos embutidos nas falas dos personagens. </a:t>
            </a:r>
          </a:p>
          <a:p>
            <a:r>
              <a:rPr lang="pt-BR" b="1" dirty="0">
                <a:solidFill>
                  <a:srgbClr val="002060"/>
                </a:solidFill>
              </a:rPr>
              <a:t>	O Modelo foi salvo em disco para não ser necessário um novo processamento.</a:t>
            </a:r>
          </a:p>
          <a:p>
            <a:endParaRPr lang="pt-BR" b="1" dirty="0">
              <a:solidFill>
                <a:srgbClr val="002060"/>
              </a:solidFill>
            </a:endParaRPr>
          </a:p>
        </p:txBody>
      </p:sp>
      <p:pic>
        <p:nvPicPr>
          <p:cNvPr id="2" name="Imagem 1">
            <a:extLst>
              <a:ext uri="{FF2B5EF4-FFF2-40B4-BE49-F238E27FC236}">
                <a16:creationId xmlns:a16="http://schemas.microsoft.com/office/drawing/2014/main" id="{33DBE7ED-7F83-45B3-B503-0B8EB6DCD40A}"/>
              </a:ext>
            </a:extLst>
          </p:cNvPr>
          <p:cNvPicPr>
            <a:picLocks noChangeAspect="1"/>
          </p:cNvPicPr>
          <p:nvPr/>
        </p:nvPicPr>
        <p:blipFill>
          <a:blip r:embed="rId2"/>
          <a:stretch>
            <a:fillRect/>
          </a:stretch>
        </p:blipFill>
        <p:spPr>
          <a:xfrm>
            <a:off x="893213" y="3382833"/>
            <a:ext cx="4975720" cy="3382832"/>
          </a:xfrm>
          <a:prstGeom prst="rect">
            <a:avLst/>
          </a:prstGeom>
        </p:spPr>
      </p:pic>
      <p:sp>
        <p:nvSpPr>
          <p:cNvPr id="7" name="CaixaDeTexto 6">
            <a:extLst>
              <a:ext uri="{FF2B5EF4-FFF2-40B4-BE49-F238E27FC236}">
                <a16:creationId xmlns:a16="http://schemas.microsoft.com/office/drawing/2014/main" id="{A432A421-6EBA-4BDA-A129-1C8BD6F57950}"/>
              </a:ext>
            </a:extLst>
          </p:cNvPr>
          <p:cNvSpPr txBox="1"/>
          <p:nvPr/>
        </p:nvSpPr>
        <p:spPr>
          <a:xfrm>
            <a:off x="6641506" y="3089869"/>
            <a:ext cx="4452151" cy="3416320"/>
          </a:xfrm>
          <a:prstGeom prst="rect">
            <a:avLst/>
          </a:prstGeom>
          <a:noFill/>
        </p:spPr>
        <p:txBody>
          <a:bodyPr wrap="square" rtlCol="0">
            <a:spAutoFit/>
          </a:bodyPr>
          <a:lstStyle/>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Carregamento das bibliotecas;</a:t>
            </a:r>
          </a:p>
          <a:p>
            <a:pPr marL="285750" indent="-285750">
              <a:buFont typeface="Arial" panose="020B0604020202020204" pitchFamily="34" charset="0"/>
              <a:buChar char="•"/>
            </a:pPr>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b="1" kern="16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Instanciando bibliotecas em português e as stopwords;</a:t>
            </a:r>
          </a:p>
          <a:p>
            <a:pPr marL="285750" indent="-285750">
              <a:buFont typeface="Arial" panose="020B0604020202020204" pitchFamily="34" charset="0"/>
              <a:buChar char="•"/>
            </a:pPr>
            <a:endParaRPr lang="pt-BR" b="1" kern="1600" dirty="0">
              <a:solidFill>
                <a:srgbClr val="002060"/>
              </a:solidFill>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Função de pré-processamento instanciada;</a:t>
            </a:r>
          </a:p>
          <a:p>
            <a:pPr marL="285750" indent="-285750">
              <a:buFont typeface="Arial" panose="020B0604020202020204" pitchFamily="34" charset="0"/>
              <a:buChar char="•"/>
            </a:pPr>
            <a:endPar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b="1" kern="1600" dirty="0">
                <a:solidFill>
                  <a:srgbClr val="002060"/>
                </a:solidFill>
                <a:latin typeface="Arial" panose="020B0604020202020204" pitchFamily="34" charset="0"/>
                <a:ea typeface="Times New Roman" panose="02020603050405020304" pitchFamily="18" charset="0"/>
                <a:cs typeface="Times New Roman" panose="02020603050405020304" pitchFamily="18" charset="0"/>
              </a:rPr>
              <a:t>Carregamento do Modelo salvo em disco;</a:t>
            </a:r>
          </a:p>
          <a:p>
            <a:pPr marL="285750" indent="-285750">
              <a:buFont typeface="Arial" panose="020B0604020202020204" pitchFamily="34" charset="0"/>
              <a:buChar char="•"/>
            </a:pPr>
            <a:endParaRPr lang="pt-BR" b="1" kern="1600" dirty="0">
              <a:solidFill>
                <a:srgbClr val="002060"/>
              </a:solidFill>
              <a:latin typeface="Arial" panose="020B0604020202020204" pitchFamily="34" charset="0"/>
              <a:cs typeface="Times New Roman" panose="02020603050405020304" pitchFamily="18" charset="0"/>
            </a:endParaRPr>
          </a:p>
          <a:p>
            <a:pPr marL="285750" indent="-285750">
              <a:buFont typeface="Arial" panose="020B0604020202020204" pitchFamily="34" charset="0"/>
              <a:buChar char="•"/>
            </a:pPr>
            <a:r>
              <a:rPr lang="pt-BR" b="1" kern="1600" dirty="0">
                <a:solidFill>
                  <a:srgbClr val="002060"/>
                </a:solidFill>
                <a:latin typeface="Arial" panose="020B0604020202020204" pitchFamily="34" charset="0"/>
                <a:cs typeface="Times New Roman" panose="02020603050405020304" pitchFamily="18" charset="0"/>
              </a:rPr>
              <a:t>Importação dos arquivos base.</a:t>
            </a:r>
            <a:endParaRPr lang="pt-BR" b="1" dirty="0">
              <a:solidFill>
                <a:srgbClr val="002060"/>
              </a:solidFill>
            </a:endParaRPr>
          </a:p>
        </p:txBody>
      </p:sp>
    </p:spTree>
    <p:extLst>
      <p:ext uri="{BB962C8B-B14F-4D97-AF65-F5344CB8AC3E}">
        <p14:creationId xmlns:p14="http://schemas.microsoft.com/office/powerpoint/2010/main" val="131642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CAC6BE1A-A91D-4020-BDBA-0D764EA73311}"/>
              </a:ext>
            </a:extLst>
          </p:cNvPr>
          <p:cNvSpPr txBox="1"/>
          <p:nvPr/>
        </p:nvSpPr>
        <p:spPr>
          <a:xfrm>
            <a:off x="426127" y="1813173"/>
            <a:ext cx="10200444" cy="1015663"/>
          </a:xfrm>
          <a:prstGeom prst="rect">
            <a:avLst/>
          </a:prstGeom>
          <a:noFill/>
        </p:spPr>
        <p:txBody>
          <a:bodyPr wrap="square" rtlCol="0">
            <a:spAutoFit/>
          </a:bodyPr>
          <a:lstStyle/>
          <a:p>
            <a:r>
              <a:rPr lang="pt-BR" sz="2400" b="1" dirty="0">
                <a:solidFill>
                  <a:srgbClr val="002060"/>
                </a:solidFill>
              </a:rPr>
              <a:t>Apresentação dos Resultados</a:t>
            </a:r>
          </a:p>
          <a:p>
            <a:r>
              <a:rPr lang="pt-BR" b="1" dirty="0">
                <a:solidFill>
                  <a:srgbClr val="002060"/>
                </a:solidFill>
              </a:rPr>
              <a:t>	Com os arquivos importados, executa-se o pré-processamento (limpeza dos dados)</a:t>
            </a:r>
          </a:p>
          <a:p>
            <a:endParaRPr lang="pt-BR" b="1" dirty="0">
              <a:solidFill>
                <a:srgbClr val="002060"/>
              </a:solidFill>
            </a:endParaRPr>
          </a:p>
        </p:txBody>
      </p:sp>
      <p:pic>
        <p:nvPicPr>
          <p:cNvPr id="2050" name="Imagem 1">
            <a:extLst>
              <a:ext uri="{FF2B5EF4-FFF2-40B4-BE49-F238E27FC236}">
                <a16:creationId xmlns:a16="http://schemas.microsoft.com/office/drawing/2014/main" id="{9E5979E9-1ED7-4335-90ED-46538869C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6" y="2717009"/>
            <a:ext cx="576103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Imagem 1">
            <a:extLst>
              <a:ext uri="{FF2B5EF4-FFF2-40B4-BE49-F238E27FC236}">
                <a16:creationId xmlns:a16="http://schemas.microsoft.com/office/drawing/2014/main" id="{3B9FAF9E-39CE-41EC-A356-79DF97A92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11" y="4537871"/>
            <a:ext cx="57610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m 1">
            <a:extLst>
              <a:ext uri="{FF2B5EF4-FFF2-40B4-BE49-F238E27FC236}">
                <a16:creationId xmlns:a16="http://schemas.microsoft.com/office/drawing/2014/main" id="{A9F9CAC6-E8F1-4D7D-9077-C72A77EA2287}"/>
              </a:ext>
            </a:extLst>
          </p:cNvPr>
          <p:cNvPicPr>
            <a:picLocks noChangeAspect="1"/>
          </p:cNvPicPr>
          <p:nvPr/>
        </p:nvPicPr>
        <p:blipFill>
          <a:blip r:embed="rId4"/>
          <a:stretch>
            <a:fillRect/>
          </a:stretch>
        </p:blipFill>
        <p:spPr>
          <a:xfrm>
            <a:off x="3770621" y="5439153"/>
            <a:ext cx="5761905" cy="1190476"/>
          </a:xfrm>
          <a:prstGeom prst="rect">
            <a:avLst/>
          </a:prstGeom>
        </p:spPr>
      </p:pic>
      <p:sp>
        <p:nvSpPr>
          <p:cNvPr id="3" name="CaixaDeTexto 2">
            <a:extLst>
              <a:ext uri="{FF2B5EF4-FFF2-40B4-BE49-F238E27FC236}">
                <a16:creationId xmlns:a16="http://schemas.microsoft.com/office/drawing/2014/main" id="{19C61F76-894C-47ED-A937-A59243004D9E}"/>
              </a:ext>
            </a:extLst>
          </p:cNvPr>
          <p:cNvSpPr txBox="1"/>
          <p:nvPr/>
        </p:nvSpPr>
        <p:spPr>
          <a:xfrm>
            <a:off x="7139274" y="3356475"/>
            <a:ext cx="3675355" cy="923330"/>
          </a:xfrm>
          <a:prstGeom prst="rect">
            <a:avLst/>
          </a:prstGeom>
          <a:noFill/>
        </p:spPr>
        <p:txBody>
          <a:bodyPr wrap="square" rtlCol="0">
            <a:spAutoFit/>
          </a:bodyPr>
          <a:lstStyle/>
          <a:p>
            <a:pPr algn="ctr"/>
            <a:r>
              <a:rPr lang="pt-BR" b="1" dirty="0">
                <a:solidFill>
                  <a:srgbClr val="002060"/>
                </a:solidFill>
              </a:rPr>
              <a:t>Execução do pré-processamento e criação de variável para recebimento do novo texto (limpo)</a:t>
            </a:r>
          </a:p>
        </p:txBody>
      </p:sp>
      <p:sp>
        <p:nvSpPr>
          <p:cNvPr id="9" name="CaixaDeTexto 8">
            <a:extLst>
              <a:ext uri="{FF2B5EF4-FFF2-40B4-BE49-F238E27FC236}">
                <a16:creationId xmlns:a16="http://schemas.microsoft.com/office/drawing/2014/main" id="{88E7BCDF-4F5B-4A3B-8430-B2893ABFB44E}"/>
              </a:ext>
            </a:extLst>
          </p:cNvPr>
          <p:cNvSpPr txBox="1"/>
          <p:nvPr/>
        </p:nvSpPr>
        <p:spPr>
          <a:xfrm>
            <a:off x="95266" y="5700470"/>
            <a:ext cx="3675355" cy="646331"/>
          </a:xfrm>
          <a:prstGeom prst="rect">
            <a:avLst/>
          </a:prstGeom>
          <a:noFill/>
        </p:spPr>
        <p:txBody>
          <a:bodyPr wrap="square" rtlCol="0">
            <a:spAutoFit/>
          </a:bodyPr>
          <a:lstStyle/>
          <a:p>
            <a:pPr algn="ctr"/>
            <a:r>
              <a:rPr lang="pt-BR" b="1" dirty="0" err="1">
                <a:solidFill>
                  <a:srgbClr val="002060"/>
                </a:solidFill>
              </a:rPr>
              <a:t>Dataset</a:t>
            </a:r>
            <a:r>
              <a:rPr lang="pt-BR" b="1" dirty="0">
                <a:solidFill>
                  <a:srgbClr val="002060"/>
                </a:solidFill>
              </a:rPr>
              <a:t> processado com a nova variável</a:t>
            </a:r>
          </a:p>
        </p:txBody>
      </p:sp>
      <p:pic>
        <p:nvPicPr>
          <p:cNvPr id="10" name="Gráfico 9" descr="Seta: Curva no sentido anti-horário com preenchimento sólido">
            <a:extLst>
              <a:ext uri="{FF2B5EF4-FFF2-40B4-BE49-F238E27FC236}">
                <a16:creationId xmlns:a16="http://schemas.microsoft.com/office/drawing/2014/main" id="{21BC349C-0740-4BAF-B800-21023DE754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5718028" y="3004582"/>
            <a:ext cx="933545" cy="933545"/>
          </a:xfrm>
          <a:prstGeom prst="rect">
            <a:avLst/>
          </a:prstGeom>
        </p:spPr>
      </p:pic>
      <p:pic>
        <p:nvPicPr>
          <p:cNvPr id="12" name="Gráfico 11" descr="Voltar com preenchimento sólido">
            <a:extLst>
              <a:ext uri="{FF2B5EF4-FFF2-40B4-BE49-F238E27FC236}">
                <a16:creationId xmlns:a16="http://schemas.microsoft.com/office/drawing/2014/main" id="{115E01FA-C911-4743-A633-74583429373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813234">
            <a:off x="8107012" y="4712201"/>
            <a:ext cx="914400" cy="914400"/>
          </a:xfrm>
          <a:prstGeom prst="rect">
            <a:avLst/>
          </a:prstGeom>
        </p:spPr>
      </p:pic>
    </p:spTree>
    <p:extLst>
      <p:ext uri="{BB962C8B-B14F-4D97-AF65-F5344CB8AC3E}">
        <p14:creationId xmlns:p14="http://schemas.microsoft.com/office/powerpoint/2010/main" val="406509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CA97197C-DAC0-4C1F-95CC-ACF3A8E61CAF}"/>
              </a:ext>
            </a:extLst>
          </p:cNvPr>
          <p:cNvSpPr txBox="1"/>
          <p:nvPr/>
        </p:nvSpPr>
        <p:spPr>
          <a:xfrm>
            <a:off x="426127" y="1813173"/>
            <a:ext cx="10200444" cy="1015663"/>
          </a:xfrm>
          <a:prstGeom prst="rect">
            <a:avLst/>
          </a:prstGeom>
          <a:noFill/>
        </p:spPr>
        <p:txBody>
          <a:bodyPr wrap="square" rtlCol="0">
            <a:spAutoFit/>
          </a:bodyPr>
          <a:lstStyle/>
          <a:p>
            <a:r>
              <a:rPr lang="pt-BR" sz="2400" b="1" dirty="0">
                <a:solidFill>
                  <a:srgbClr val="002060"/>
                </a:solidFill>
              </a:rPr>
              <a:t>Apresentação dos Resultados</a:t>
            </a:r>
          </a:p>
          <a:p>
            <a:r>
              <a:rPr lang="pt-BR" b="1" dirty="0">
                <a:solidFill>
                  <a:srgbClr val="002060"/>
                </a:solidFill>
              </a:rPr>
              <a:t>	Aplicando o Modelo no conjunto de dados</a:t>
            </a:r>
          </a:p>
          <a:p>
            <a:endParaRPr lang="pt-BR" b="1" dirty="0">
              <a:solidFill>
                <a:srgbClr val="002060"/>
              </a:solidFill>
            </a:endParaRPr>
          </a:p>
        </p:txBody>
      </p:sp>
      <p:pic>
        <p:nvPicPr>
          <p:cNvPr id="3074" name="Imagem 1">
            <a:extLst>
              <a:ext uri="{FF2B5EF4-FFF2-40B4-BE49-F238E27FC236}">
                <a16:creationId xmlns:a16="http://schemas.microsoft.com/office/drawing/2014/main" id="{E9197B07-85DD-415E-AE50-034EC0ADD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10" y="2878227"/>
            <a:ext cx="576103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m 1">
            <a:extLst>
              <a:ext uri="{FF2B5EF4-FFF2-40B4-BE49-F238E27FC236}">
                <a16:creationId xmlns:a16="http://schemas.microsoft.com/office/drawing/2014/main" id="{91D1AB5F-33FB-41E6-ADAD-27DB3BEBDCB6}"/>
              </a:ext>
            </a:extLst>
          </p:cNvPr>
          <p:cNvPicPr>
            <a:picLocks noChangeAspect="1"/>
          </p:cNvPicPr>
          <p:nvPr/>
        </p:nvPicPr>
        <p:blipFill>
          <a:blip r:embed="rId3"/>
          <a:stretch>
            <a:fillRect/>
          </a:stretch>
        </p:blipFill>
        <p:spPr>
          <a:xfrm>
            <a:off x="4901993" y="4615448"/>
            <a:ext cx="5800000" cy="1457143"/>
          </a:xfrm>
          <a:prstGeom prst="rect">
            <a:avLst/>
          </a:prstGeom>
        </p:spPr>
      </p:pic>
      <p:sp>
        <p:nvSpPr>
          <p:cNvPr id="7" name="CaixaDeTexto 6">
            <a:extLst>
              <a:ext uri="{FF2B5EF4-FFF2-40B4-BE49-F238E27FC236}">
                <a16:creationId xmlns:a16="http://schemas.microsoft.com/office/drawing/2014/main" id="{CD2CF9D3-5934-4D5E-BA67-8F9469D83561}"/>
              </a:ext>
            </a:extLst>
          </p:cNvPr>
          <p:cNvSpPr txBox="1"/>
          <p:nvPr/>
        </p:nvSpPr>
        <p:spPr>
          <a:xfrm>
            <a:off x="6273555" y="1604864"/>
            <a:ext cx="5631400" cy="2308324"/>
          </a:xfrm>
          <a:prstGeom prst="rect">
            <a:avLst/>
          </a:prstGeom>
          <a:noFill/>
        </p:spPr>
        <p:txBody>
          <a:bodyPr wrap="square" rtlCol="0">
            <a:spAutoFit/>
          </a:bodyPr>
          <a:lstStyle/>
          <a:p>
            <a:pPr algn="ctr"/>
            <a:r>
              <a:rPr lang="pt-BR" sz="18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A variável “previsões_final” recebeu os novos valores em forma de lista e será transformada em uma coluna no conjunto de dados original. Assim, estão classificadas as frases de acordo com as emoções que o modelo processou para os livro Esaú e Jacó e Dois Irmãos – esses processos foram executados separadamente para os arquivos.</a:t>
            </a:r>
            <a:endParaRPr lang="pt-BR" b="1" dirty="0">
              <a:solidFill>
                <a:srgbClr val="002060"/>
              </a:solidFill>
            </a:endParaRPr>
          </a:p>
        </p:txBody>
      </p:sp>
      <p:pic>
        <p:nvPicPr>
          <p:cNvPr id="9" name="Gráfico 8" descr="Voltar com preenchimento sólido">
            <a:extLst>
              <a:ext uri="{FF2B5EF4-FFF2-40B4-BE49-F238E27FC236}">
                <a16:creationId xmlns:a16="http://schemas.microsoft.com/office/drawing/2014/main" id="{B9F1E7B2-21A7-499F-B37E-ACD0E7BB35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813234">
            <a:off x="9713723" y="4103033"/>
            <a:ext cx="914400" cy="914400"/>
          </a:xfrm>
          <a:prstGeom prst="rect">
            <a:avLst/>
          </a:prstGeom>
        </p:spPr>
      </p:pic>
    </p:spTree>
    <p:extLst>
      <p:ext uri="{BB962C8B-B14F-4D97-AF65-F5344CB8AC3E}">
        <p14:creationId xmlns:p14="http://schemas.microsoft.com/office/powerpoint/2010/main" val="3975926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CB3393FA-F497-4FED-9C14-36B108F5F549}"/>
              </a:ext>
            </a:extLst>
          </p:cNvPr>
          <p:cNvSpPr txBox="1"/>
          <p:nvPr/>
        </p:nvSpPr>
        <p:spPr>
          <a:xfrm>
            <a:off x="426127" y="1813173"/>
            <a:ext cx="10200444" cy="738664"/>
          </a:xfrm>
          <a:prstGeom prst="rect">
            <a:avLst/>
          </a:prstGeom>
          <a:noFill/>
        </p:spPr>
        <p:txBody>
          <a:bodyPr wrap="square" rtlCol="0">
            <a:spAutoFit/>
          </a:bodyPr>
          <a:lstStyle/>
          <a:p>
            <a:r>
              <a:rPr lang="pt-BR" sz="2400" b="1" dirty="0">
                <a:solidFill>
                  <a:srgbClr val="002060"/>
                </a:solidFill>
              </a:rPr>
              <a:t>Resultados</a:t>
            </a:r>
            <a:endParaRPr lang="pt-BR" b="1" dirty="0">
              <a:solidFill>
                <a:srgbClr val="002060"/>
              </a:solidFill>
            </a:endParaRPr>
          </a:p>
          <a:p>
            <a:endParaRPr lang="pt-BR" b="1" dirty="0">
              <a:solidFill>
                <a:srgbClr val="002060"/>
              </a:solidFill>
            </a:endParaRPr>
          </a:p>
        </p:txBody>
      </p:sp>
      <p:pic>
        <p:nvPicPr>
          <p:cNvPr id="4098" name="Imagem 1">
            <a:extLst>
              <a:ext uri="{FF2B5EF4-FFF2-40B4-BE49-F238E27FC236}">
                <a16:creationId xmlns:a16="http://schemas.microsoft.com/office/drawing/2014/main" id="{076939C2-8743-4C5D-AF34-7CE2E029E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2410611"/>
            <a:ext cx="576103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Imagem 1">
            <a:extLst>
              <a:ext uri="{FF2B5EF4-FFF2-40B4-BE49-F238E27FC236}">
                <a16:creationId xmlns:a16="http://schemas.microsoft.com/office/drawing/2014/main" id="{1CCF8B79-5A06-4731-ADBE-09B06B2A5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10611"/>
            <a:ext cx="5761037"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Imagem 1">
            <a:extLst>
              <a:ext uri="{FF2B5EF4-FFF2-40B4-BE49-F238E27FC236}">
                <a16:creationId xmlns:a16="http://schemas.microsoft.com/office/drawing/2014/main" id="{6C6A31A9-B92E-4078-86EE-9EE2BBBE9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60" y="4472080"/>
            <a:ext cx="576103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321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3F65610F-A8A4-431D-9E87-2BAE4EF7DD1E}"/>
              </a:ext>
            </a:extLst>
          </p:cNvPr>
          <p:cNvSpPr txBox="1"/>
          <p:nvPr/>
        </p:nvSpPr>
        <p:spPr>
          <a:xfrm>
            <a:off x="426127" y="1813173"/>
            <a:ext cx="10200444" cy="4431983"/>
          </a:xfrm>
          <a:prstGeom prst="rect">
            <a:avLst/>
          </a:prstGeom>
          <a:noFill/>
        </p:spPr>
        <p:txBody>
          <a:bodyPr wrap="square" rtlCol="0">
            <a:spAutoFit/>
          </a:bodyPr>
          <a:lstStyle/>
          <a:p>
            <a:r>
              <a:rPr lang="pt-BR" sz="2400" b="1" dirty="0">
                <a:solidFill>
                  <a:srgbClr val="002060"/>
                </a:solidFill>
              </a:rPr>
              <a:t>Conclusão: </a:t>
            </a:r>
          </a:p>
          <a:p>
            <a:pPr marL="285750" indent="-285750">
              <a:buFont typeface="Arial" panose="020B0604020202020204" pitchFamily="34" charset="0"/>
              <a:buChar char="•"/>
            </a:pPr>
            <a:r>
              <a:rPr lang="pt-BR" sz="1800" kern="1600" dirty="0">
                <a:effectLst/>
                <a:latin typeface="Arial" panose="020B0604020202020204" pitchFamily="34" charset="0"/>
                <a:ea typeface="Times New Roman" panose="02020603050405020304" pitchFamily="18" charset="0"/>
                <a:cs typeface="Times New Roman" panose="02020603050405020304" pitchFamily="18" charset="0"/>
              </a:rPr>
              <a:t>O processamento de linguagem natural pode nos trazer algumas apurações interessantes sobre as obras literárias estudadas aqui. Podemos verificar que há alguns resultados estatísticos convergentes em ambas, com certeza não intencionais. Uma análise mais profunda, com outras ferramentas, pode até trazer mais dados sobre essas convergências</a:t>
            </a:r>
            <a:r>
              <a:rPr lang="pt-BR" sz="2400" b="1" kern="1600" dirty="0">
                <a:solidFill>
                  <a:srgbClr val="002060"/>
                </a:solidFill>
                <a:effectLst/>
                <a:latin typeface="Arial" panose="020B0604020202020204" pitchFamily="34" charset="0"/>
                <a:ea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pt-BR" sz="1800" kern="1600" dirty="0">
                <a:effectLst/>
                <a:latin typeface="Arial" panose="020B0604020202020204" pitchFamily="34" charset="0"/>
                <a:ea typeface="Times New Roman" panose="02020603050405020304" pitchFamily="18" charset="0"/>
                <a:cs typeface="Times New Roman" panose="02020603050405020304" pitchFamily="18" charset="0"/>
              </a:rPr>
              <a:t>Assim, não se espera no resultado deste trabalho de finalização de curso 100% de acerto, mas sim a pavimentação para um processo de análise que pode ser explorado com outros modelos estatísticos e outras técnicas. </a:t>
            </a:r>
          </a:p>
          <a:p>
            <a:pPr marL="285750" indent="-285750">
              <a:buFont typeface="Arial" panose="020B0604020202020204" pitchFamily="34" charset="0"/>
              <a:buChar char="•"/>
            </a:pPr>
            <a:r>
              <a:rPr lang="pt-BR" sz="1800" kern="1600" dirty="0">
                <a:effectLst/>
                <a:latin typeface="Arial" panose="020B0604020202020204" pitchFamily="34" charset="0"/>
                <a:ea typeface="Times New Roman" panose="02020603050405020304" pitchFamily="18" charset="0"/>
                <a:cs typeface="Times New Roman" panose="02020603050405020304" pitchFamily="18" charset="0"/>
              </a:rPr>
              <a:t>O arquivo usado no treinamento do modelo pode ser melhorado com mais frases e mais emoções e validado por especialistas em áreas como psicólogos, neurocientistas e outras correlatas. </a:t>
            </a:r>
          </a:p>
          <a:p>
            <a:pPr marL="285750" indent="-285750">
              <a:buFont typeface="Arial" panose="020B0604020202020204" pitchFamily="34" charset="0"/>
              <a:buChar char="•"/>
            </a:pPr>
            <a:r>
              <a:rPr lang="pt-BR" sz="1800" kern="1600" dirty="0">
                <a:effectLst/>
                <a:latin typeface="Arial" panose="020B0604020202020204" pitchFamily="34" charset="0"/>
                <a:ea typeface="Times New Roman" panose="02020603050405020304" pitchFamily="18" charset="0"/>
                <a:cs typeface="Times New Roman" panose="02020603050405020304" pitchFamily="18" charset="0"/>
              </a:rPr>
              <a:t>Outras técnicas podem ser implementadas e testadas para melhorar a acurácia e os resultados.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b="1" dirty="0">
              <a:solidFill>
                <a:srgbClr val="002060"/>
              </a:solidFill>
            </a:endParaRPr>
          </a:p>
          <a:p>
            <a:endParaRPr lang="pt-BR" b="1" dirty="0">
              <a:solidFill>
                <a:srgbClr val="002060"/>
              </a:solidFill>
            </a:endParaRPr>
          </a:p>
        </p:txBody>
      </p:sp>
    </p:spTree>
    <p:extLst>
      <p:ext uri="{BB962C8B-B14F-4D97-AF65-F5344CB8AC3E}">
        <p14:creationId xmlns:p14="http://schemas.microsoft.com/office/powerpoint/2010/main" val="1647327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3F65610F-A8A4-431D-9E87-2BAE4EF7DD1E}"/>
              </a:ext>
            </a:extLst>
          </p:cNvPr>
          <p:cNvSpPr txBox="1"/>
          <p:nvPr/>
        </p:nvSpPr>
        <p:spPr>
          <a:xfrm>
            <a:off x="3364635" y="2864935"/>
            <a:ext cx="5095784" cy="1323439"/>
          </a:xfrm>
          <a:prstGeom prst="rect">
            <a:avLst/>
          </a:prstGeom>
          <a:noFill/>
        </p:spPr>
        <p:txBody>
          <a:bodyPr wrap="square" rtlCol="0">
            <a:spAutoFit/>
          </a:bodyPr>
          <a:lstStyle/>
          <a:p>
            <a:r>
              <a:rPr lang="pt-BR" sz="8000" b="1" dirty="0">
                <a:solidFill>
                  <a:srgbClr val="002060"/>
                </a:solidFill>
              </a:rPr>
              <a:t>OBRIGADO</a:t>
            </a:r>
          </a:p>
        </p:txBody>
      </p:sp>
    </p:spTree>
    <p:extLst>
      <p:ext uri="{BB962C8B-B14F-4D97-AF65-F5344CB8AC3E}">
        <p14:creationId xmlns:p14="http://schemas.microsoft.com/office/powerpoint/2010/main" val="2186136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2" name="CaixaDeTexto 1">
            <a:extLst>
              <a:ext uri="{FF2B5EF4-FFF2-40B4-BE49-F238E27FC236}">
                <a16:creationId xmlns:a16="http://schemas.microsoft.com/office/drawing/2014/main" id="{CC094A05-37E7-488E-9641-E0983660F7AA}"/>
              </a:ext>
            </a:extLst>
          </p:cNvPr>
          <p:cNvSpPr txBox="1"/>
          <p:nvPr/>
        </p:nvSpPr>
        <p:spPr>
          <a:xfrm>
            <a:off x="1535838" y="2350756"/>
            <a:ext cx="9428085" cy="2156488"/>
          </a:xfrm>
          <a:prstGeom prst="rect">
            <a:avLst/>
          </a:prstGeom>
          <a:noFill/>
        </p:spPr>
        <p:txBody>
          <a:bodyPr wrap="square" rtlCol="0">
            <a:spAutoFit/>
          </a:bodyPr>
          <a:lstStyle/>
          <a:p>
            <a:pPr algn="just">
              <a:lnSpc>
                <a:spcPct val="115000"/>
              </a:lnSpc>
              <a:spcAft>
                <a:spcPts val="1000"/>
              </a:spcAft>
            </a:pPr>
            <a:r>
              <a:rPr lang="pt-BR" sz="1800" dirty="0">
                <a:effectLst/>
                <a:latin typeface="Arial" panose="020B0604020202020204" pitchFamily="34" charset="0"/>
                <a:ea typeface="Times New Roman" panose="02020603050405020304" pitchFamily="18" charset="0"/>
                <a:cs typeface="Times New Roman" panose="02020603050405020304" pitchFamily="18" charset="0"/>
              </a:rPr>
              <a:t>Os dados coletados são provenientes da internet, pelos sites:</a:t>
            </a:r>
          </a:p>
          <a:p>
            <a:pPr algn="just">
              <a:lnSpc>
                <a:spcPct val="115000"/>
              </a:lnSpc>
              <a:spcAft>
                <a:spcPts val="1000"/>
              </a:spcAft>
            </a:pPr>
            <a:endParaRPr lang="pt-B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https://www.baixelivros.com.br/</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(Machado de Assis)</a:t>
            </a:r>
            <a:endParaRPr lang="pt-BR"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pt-BR" sz="18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https://lelivros.love/book</a:t>
            </a:r>
            <a:r>
              <a:rPr lang="pt-BR" sz="1800" dirty="0">
                <a:effectLst/>
                <a:latin typeface="Arial" panose="020B0604020202020204" pitchFamily="34" charset="0"/>
                <a:ea typeface="Times New Roman" panose="02020603050405020304" pitchFamily="18" charset="0"/>
                <a:cs typeface="Times New Roman" panose="02020603050405020304" pitchFamily="18" charset="0"/>
              </a:rPr>
              <a:t> (Milton Hatoum)</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r>
              <a:rPr lang="pt-BR" sz="1800" u="sng" dirty="0">
                <a:solidFill>
                  <a:srgbClr val="0000FF"/>
                </a:solidFill>
                <a:effectLst/>
                <a:latin typeface="Arial" panose="020B0604020202020204" pitchFamily="34" charset="0"/>
                <a:ea typeface="Times New Roman" panose="02020603050405020304" pitchFamily="18" charset="0"/>
                <a:hlinkClick r:id="rId4"/>
              </a:rPr>
              <a:t>https://www.kaggle.com/search?q=sentiment+nlp+in%3Adatasets</a:t>
            </a:r>
            <a:r>
              <a:rPr lang="pt-BR" sz="1800" u="sng" dirty="0">
                <a:solidFill>
                  <a:srgbClr val="0000FF"/>
                </a:solidFill>
                <a:effectLst/>
                <a:latin typeface="Arial" panose="020B0604020202020204" pitchFamily="34" charset="0"/>
                <a:ea typeface="Times New Roman" panose="02020603050405020304" pitchFamily="18" charset="0"/>
              </a:rPr>
              <a:t> </a:t>
            </a:r>
            <a:r>
              <a:rPr lang="pt-BR" dirty="0">
                <a:latin typeface="Arial" panose="020B0604020202020204" pitchFamily="34" charset="0"/>
                <a:cs typeface="Times New Roman" panose="02020603050405020304" pitchFamily="18" charset="0"/>
              </a:rPr>
              <a:t>(arquivo com emoções) </a:t>
            </a:r>
          </a:p>
        </p:txBody>
      </p:sp>
    </p:spTree>
    <p:extLst>
      <p:ext uri="{BB962C8B-B14F-4D97-AF65-F5344CB8AC3E}">
        <p14:creationId xmlns:p14="http://schemas.microsoft.com/office/powerpoint/2010/main" val="361509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2" name="CaixaDeTexto 1">
            <a:extLst>
              <a:ext uri="{FF2B5EF4-FFF2-40B4-BE49-F238E27FC236}">
                <a16:creationId xmlns:a16="http://schemas.microsoft.com/office/drawing/2014/main" id="{55AF8C17-3694-47D0-8FA1-D237B5A2CF51}"/>
              </a:ext>
            </a:extLst>
          </p:cNvPr>
          <p:cNvSpPr txBox="1"/>
          <p:nvPr/>
        </p:nvSpPr>
        <p:spPr>
          <a:xfrm>
            <a:off x="452759" y="1839010"/>
            <a:ext cx="11523217" cy="3785652"/>
          </a:xfrm>
          <a:prstGeom prst="rect">
            <a:avLst/>
          </a:prstGeom>
          <a:noFill/>
        </p:spPr>
        <p:txBody>
          <a:bodyPr wrap="square" rtlCol="0">
            <a:spAutoFit/>
          </a:bodyPr>
          <a:lstStyle/>
          <a:p>
            <a:r>
              <a:rPr lang="pt-BR" sz="2400" b="1" dirty="0">
                <a:solidFill>
                  <a:srgbClr val="002060"/>
                </a:solidFill>
              </a:rPr>
              <a:t>Processamento e Tratamento dos Dados</a:t>
            </a:r>
          </a:p>
          <a:p>
            <a:endParaRPr lang="pt-BR" b="1" dirty="0">
              <a:solidFill>
                <a:srgbClr val="002060"/>
              </a:solidFill>
            </a:endParaRPr>
          </a:p>
          <a:p>
            <a:r>
              <a:rPr lang="pt-BR" b="1" u="sng" dirty="0">
                <a:solidFill>
                  <a:srgbClr val="002060"/>
                </a:solidFill>
              </a:rPr>
              <a:t>Arquivos Esaú e Jacó e Dois Irmãos</a:t>
            </a:r>
          </a:p>
          <a:p>
            <a:endParaRPr lang="pt-BR" dirty="0"/>
          </a:p>
          <a:p>
            <a:pPr marL="285750" indent="-285750">
              <a:buFontTx/>
              <a:buChar char="-"/>
            </a:pPr>
            <a:r>
              <a:rPr lang="pt-BR" dirty="0"/>
              <a:t>Transformação dos arquivos de PDF para texto</a:t>
            </a:r>
          </a:p>
          <a:p>
            <a:pPr marL="285750" indent="-285750">
              <a:buFontTx/>
              <a:buChar char="-"/>
            </a:pPr>
            <a:r>
              <a:rPr lang="pt-BR" dirty="0"/>
              <a:t>Importação via VBA para Access, colunando os dados em tabela 	</a:t>
            </a:r>
          </a:p>
          <a:p>
            <a:pPr marL="285750" indent="-285750">
              <a:buFontTx/>
              <a:buChar char="-"/>
            </a:pPr>
            <a:r>
              <a:rPr lang="pt-BR" dirty="0"/>
              <a:t>Variáveis no Access: </a:t>
            </a:r>
            <a:r>
              <a:rPr lang="pt-BR" b="1" dirty="0"/>
              <a:t>Personagem, Texto, Tipo do Texto, Tamanho</a:t>
            </a:r>
          </a:p>
          <a:p>
            <a:pPr marL="285750" indent="-285750">
              <a:buFontTx/>
              <a:buChar char="-"/>
            </a:pPr>
            <a:r>
              <a:rPr lang="pt-BR" dirty="0"/>
              <a:t>Exportação para Excel para segundo tratamento </a:t>
            </a:r>
          </a:p>
          <a:p>
            <a:pPr marL="285750" indent="-285750">
              <a:buFontTx/>
              <a:buChar char="-"/>
            </a:pPr>
            <a:r>
              <a:rPr lang="pt-BR" dirty="0"/>
              <a:t>Leitura dos registros para classificação por personagem – variável </a:t>
            </a:r>
            <a:r>
              <a:rPr lang="pt-BR" b="1" dirty="0"/>
              <a:t>Personagem</a:t>
            </a:r>
          </a:p>
          <a:p>
            <a:pPr marL="285750" indent="-285750">
              <a:buFontTx/>
              <a:buChar char="-"/>
            </a:pPr>
            <a:r>
              <a:rPr lang="pt-BR" dirty="0"/>
              <a:t>Readequação da variável </a:t>
            </a:r>
            <a:r>
              <a:rPr lang="pt-BR" b="1" dirty="0"/>
              <a:t>Tamanho</a:t>
            </a:r>
          </a:p>
          <a:p>
            <a:pPr marL="285750" indent="-285750">
              <a:buFontTx/>
              <a:buChar char="-"/>
            </a:pPr>
            <a:r>
              <a:rPr lang="pt-BR" dirty="0"/>
              <a:t>Arquivo final em Excel</a:t>
            </a:r>
          </a:p>
          <a:p>
            <a:endParaRPr lang="pt-BR" dirty="0"/>
          </a:p>
          <a:p>
            <a:endParaRPr lang="pt-BR" dirty="0"/>
          </a:p>
        </p:txBody>
      </p:sp>
    </p:spTree>
    <p:extLst>
      <p:ext uri="{BB962C8B-B14F-4D97-AF65-F5344CB8AC3E}">
        <p14:creationId xmlns:p14="http://schemas.microsoft.com/office/powerpoint/2010/main" val="123952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7" name="CaixaDeTexto 6">
            <a:extLst>
              <a:ext uri="{FF2B5EF4-FFF2-40B4-BE49-F238E27FC236}">
                <a16:creationId xmlns:a16="http://schemas.microsoft.com/office/drawing/2014/main" id="{A66C1724-0BE4-4858-9492-08C421F3F303}"/>
              </a:ext>
            </a:extLst>
          </p:cNvPr>
          <p:cNvSpPr txBox="1"/>
          <p:nvPr/>
        </p:nvSpPr>
        <p:spPr>
          <a:xfrm>
            <a:off x="452759" y="1839010"/>
            <a:ext cx="11523217" cy="2954655"/>
          </a:xfrm>
          <a:prstGeom prst="rect">
            <a:avLst/>
          </a:prstGeom>
          <a:noFill/>
        </p:spPr>
        <p:txBody>
          <a:bodyPr wrap="square" rtlCol="0">
            <a:spAutoFit/>
          </a:bodyPr>
          <a:lstStyle/>
          <a:p>
            <a:r>
              <a:rPr lang="pt-BR" sz="2400" b="1" dirty="0">
                <a:solidFill>
                  <a:srgbClr val="002060"/>
                </a:solidFill>
              </a:rPr>
              <a:t>Processamento e Tratamento dos Dados</a:t>
            </a:r>
          </a:p>
          <a:p>
            <a:endParaRPr lang="pt-BR" b="1" dirty="0">
              <a:solidFill>
                <a:srgbClr val="002060"/>
              </a:solidFill>
            </a:endParaRPr>
          </a:p>
          <a:p>
            <a:r>
              <a:rPr lang="pt-BR" b="1" u="sng" dirty="0">
                <a:solidFill>
                  <a:srgbClr val="002060"/>
                </a:solidFill>
              </a:rPr>
              <a:t>Arquivo Emoções</a:t>
            </a:r>
          </a:p>
          <a:p>
            <a:endParaRPr lang="pt-BR" dirty="0"/>
          </a:p>
          <a:p>
            <a:pPr marL="285750" indent="-285750">
              <a:buFontTx/>
              <a:buChar char="-"/>
            </a:pPr>
            <a:r>
              <a:rPr lang="pt-BR" dirty="0"/>
              <a:t>Arquivo traduzido do inglês via Google Tradutor</a:t>
            </a:r>
          </a:p>
          <a:p>
            <a:pPr marL="285750" indent="-285750">
              <a:buFontTx/>
              <a:buChar char="-"/>
            </a:pPr>
            <a:r>
              <a:rPr lang="pt-BR" dirty="0"/>
              <a:t>Eliminação de frases acima de 100 caracteres 	</a:t>
            </a:r>
          </a:p>
          <a:p>
            <a:pPr marL="285750" indent="-285750">
              <a:buFontTx/>
              <a:buChar char="-"/>
            </a:pPr>
            <a:r>
              <a:rPr lang="pt-BR" dirty="0"/>
              <a:t>Checagem amostral das frases e emoções</a:t>
            </a:r>
            <a:endParaRPr lang="pt-BR" b="1" dirty="0"/>
          </a:p>
          <a:p>
            <a:pPr marL="285750" indent="-285750">
              <a:buFontTx/>
              <a:buChar char="-"/>
            </a:pPr>
            <a:r>
              <a:rPr lang="pt-BR" dirty="0"/>
              <a:t>Arquivo final em Excel</a:t>
            </a:r>
          </a:p>
          <a:p>
            <a:endParaRPr lang="pt-BR" dirty="0"/>
          </a:p>
          <a:p>
            <a:endParaRPr lang="pt-BR" dirty="0"/>
          </a:p>
        </p:txBody>
      </p:sp>
      <p:pic>
        <p:nvPicPr>
          <p:cNvPr id="2" name="Imagem 1">
            <a:extLst>
              <a:ext uri="{FF2B5EF4-FFF2-40B4-BE49-F238E27FC236}">
                <a16:creationId xmlns:a16="http://schemas.microsoft.com/office/drawing/2014/main" id="{9CC5F69E-24B9-4AE3-888A-A2EE12455BB4}"/>
              </a:ext>
            </a:extLst>
          </p:cNvPr>
          <p:cNvPicPr>
            <a:picLocks noChangeAspect="1"/>
          </p:cNvPicPr>
          <p:nvPr/>
        </p:nvPicPr>
        <p:blipFill>
          <a:blip r:embed="rId2"/>
          <a:stretch>
            <a:fillRect/>
          </a:stretch>
        </p:blipFill>
        <p:spPr>
          <a:xfrm>
            <a:off x="7582844" y="2533903"/>
            <a:ext cx="3276190" cy="2571429"/>
          </a:xfrm>
          <a:prstGeom prst="rect">
            <a:avLst/>
          </a:prstGeom>
        </p:spPr>
      </p:pic>
      <p:pic>
        <p:nvPicPr>
          <p:cNvPr id="3" name="Imagem 2">
            <a:extLst>
              <a:ext uri="{FF2B5EF4-FFF2-40B4-BE49-F238E27FC236}">
                <a16:creationId xmlns:a16="http://schemas.microsoft.com/office/drawing/2014/main" id="{F72F0BD2-46F4-4837-B349-FE63079D082E}"/>
              </a:ext>
            </a:extLst>
          </p:cNvPr>
          <p:cNvPicPr>
            <a:picLocks noChangeAspect="1"/>
          </p:cNvPicPr>
          <p:nvPr/>
        </p:nvPicPr>
        <p:blipFill>
          <a:blip r:embed="rId3"/>
          <a:stretch>
            <a:fillRect/>
          </a:stretch>
        </p:blipFill>
        <p:spPr>
          <a:xfrm>
            <a:off x="2289230" y="4562762"/>
            <a:ext cx="3457143" cy="2295238"/>
          </a:xfrm>
          <a:prstGeom prst="rect">
            <a:avLst/>
          </a:prstGeom>
        </p:spPr>
      </p:pic>
    </p:spTree>
    <p:extLst>
      <p:ext uri="{BB962C8B-B14F-4D97-AF65-F5344CB8AC3E}">
        <p14:creationId xmlns:p14="http://schemas.microsoft.com/office/powerpoint/2010/main" val="25559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904C8BE7-98A8-496E-A548-0BF93D8B5BE8}"/>
              </a:ext>
            </a:extLst>
          </p:cNvPr>
          <p:cNvSpPr txBox="1"/>
          <p:nvPr/>
        </p:nvSpPr>
        <p:spPr>
          <a:xfrm>
            <a:off x="452760" y="1839010"/>
            <a:ext cx="10301058" cy="1846659"/>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Os arquivos mostram alguma similaridade em quantidade de registros e palavras – excluindo as stopwords e pontuações .</a:t>
            </a:r>
            <a:endParaRPr lang="pt-BR" dirty="0"/>
          </a:p>
          <a:p>
            <a:endParaRPr lang="pt-BR" dirty="0"/>
          </a:p>
          <a:p>
            <a:endParaRPr lang="pt-BR" dirty="0"/>
          </a:p>
        </p:txBody>
      </p:sp>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pic>
        <p:nvPicPr>
          <p:cNvPr id="2" name="Imagem 1">
            <a:extLst>
              <a:ext uri="{FF2B5EF4-FFF2-40B4-BE49-F238E27FC236}">
                <a16:creationId xmlns:a16="http://schemas.microsoft.com/office/drawing/2014/main" id="{F8114E6D-5BDE-4A1F-9D4F-0A4CAF527A5F}"/>
              </a:ext>
            </a:extLst>
          </p:cNvPr>
          <p:cNvPicPr>
            <a:picLocks noChangeAspect="1"/>
          </p:cNvPicPr>
          <p:nvPr/>
        </p:nvPicPr>
        <p:blipFill>
          <a:blip r:embed="rId2"/>
          <a:stretch>
            <a:fillRect/>
          </a:stretch>
        </p:blipFill>
        <p:spPr>
          <a:xfrm>
            <a:off x="6410110" y="4056276"/>
            <a:ext cx="3373082" cy="2111125"/>
          </a:xfrm>
          <a:prstGeom prst="rect">
            <a:avLst/>
          </a:prstGeom>
        </p:spPr>
      </p:pic>
      <p:pic>
        <p:nvPicPr>
          <p:cNvPr id="3" name="Imagem 2">
            <a:extLst>
              <a:ext uri="{FF2B5EF4-FFF2-40B4-BE49-F238E27FC236}">
                <a16:creationId xmlns:a16="http://schemas.microsoft.com/office/drawing/2014/main" id="{BD4C26DB-9A64-44B3-A37C-D3C0E21B7984}"/>
              </a:ext>
            </a:extLst>
          </p:cNvPr>
          <p:cNvPicPr>
            <a:picLocks noChangeAspect="1"/>
          </p:cNvPicPr>
          <p:nvPr/>
        </p:nvPicPr>
        <p:blipFill>
          <a:blip r:embed="rId3"/>
          <a:stretch>
            <a:fillRect/>
          </a:stretch>
        </p:blipFill>
        <p:spPr>
          <a:xfrm>
            <a:off x="870444" y="4192363"/>
            <a:ext cx="3479229" cy="2158301"/>
          </a:xfrm>
          <a:prstGeom prst="rect">
            <a:avLst/>
          </a:prstGeom>
        </p:spPr>
      </p:pic>
      <p:sp>
        <p:nvSpPr>
          <p:cNvPr id="7" name="CaixaDeTexto 6">
            <a:extLst>
              <a:ext uri="{FF2B5EF4-FFF2-40B4-BE49-F238E27FC236}">
                <a16:creationId xmlns:a16="http://schemas.microsoft.com/office/drawing/2014/main" id="{0EC7B3F0-FD99-4DC7-8957-867B83EDDF3C}"/>
              </a:ext>
            </a:extLst>
          </p:cNvPr>
          <p:cNvSpPr txBox="1"/>
          <p:nvPr/>
        </p:nvSpPr>
        <p:spPr>
          <a:xfrm>
            <a:off x="1438182" y="3569684"/>
            <a:ext cx="2689934" cy="369332"/>
          </a:xfrm>
          <a:prstGeom prst="rect">
            <a:avLst/>
          </a:prstGeom>
          <a:noFill/>
        </p:spPr>
        <p:txBody>
          <a:bodyPr wrap="square" rtlCol="0">
            <a:spAutoFit/>
          </a:bodyPr>
          <a:lstStyle/>
          <a:p>
            <a:r>
              <a:rPr lang="pt-BR" b="1" dirty="0"/>
              <a:t>Quantidade de Palavras</a:t>
            </a:r>
          </a:p>
        </p:txBody>
      </p:sp>
      <p:sp>
        <p:nvSpPr>
          <p:cNvPr id="8" name="CaixaDeTexto 7">
            <a:extLst>
              <a:ext uri="{FF2B5EF4-FFF2-40B4-BE49-F238E27FC236}">
                <a16:creationId xmlns:a16="http://schemas.microsoft.com/office/drawing/2014/main" id="{A31D1396-334A-40E8-BDF6-EF56021F0122}"/>
              </a:ext>
            </a:extLst>
          </p:cNvPr>
          <p:cNvSpPr txBox="1"/>
          <p:nvPr/>
        </p:nvSpPr>
        <p:spPr>
          <a:xfrm>
            <a:off x="6718919" y="3569684"/>
            <a:ext cx="2689934" cy="369332"/>
          </a:xfrm>
          <a:prstGeom prst="rect">
            <a:avLst/>
          </a:prstGeom>
          <a:noFill/>
        </p:spPr>
        <p:txBody>
          <a:bodyPr wrap="square" rtlCol="0">
            <a:spAutoFit/>
          </a:bodyPr>
          <a:lstStyle/>
          <a:p>
            <a:r>
              <a:rPr lang="pt-BR" b="1" dirty="0"/>
              <a:t>Quantidade de Registros</a:t>
            </a:r>
          </a:p>
        </p:txBody>
      </p:sp>
    </p:spTree>
    <p:extLst>
      <p:ext uri="{BB962C8B-B14F-4D97-AF65-F5344CB8AC3E}">
        <p14:creationId xmlns:p14="http://schemas.microsoft.com/office/powerpoint/2010/main" val="19035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321E53F8-7182-4DC3-888E-FAAD8BAE9584}"/>
              </a:ext>
            </a:extLst>
          </p:cNvPr>
          <p:cNvSpPr txBox="1"/>
          <p:nvPr/>
        </p:nvSpPr>
        <p:spPr>
          <a:xfrm>
            <a:off x="452760" y="1839010"/>
            <a:ext cx="10301058" cy="1846659"/>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 frequência de palavras foi feita através da biblioteca NLTK e utilizou técnicas de tokenização, lematização, exclusão de stopwords e pontuações.</a:t>
            </a:r>
            <a:endParaRPr lang="pt-BR" dirty="0"/>
          </a:p>
          <a:p>
            <a:endParaRPr lang="pt-BR" dirty="0"/>
          </a:p>
          <a:p>
            <a:endParaRPr lang="pt-BR" dirty="0"/>
          </a:p>
        </p:txBody>
      </p:sp>
      <p:pic>
        <p:nvPicPr>
          <p:cNvPr id="2" name="Imagem 1">
            <a:extLst>
              <a:ext uri="{FF2B5EF4-FFF2-40B4-BE49-F238E27FC236}">
                <a16:creationId xmlns:a16="http://schemas.microsoft.com/office/drawing/2014/main" id="{6539C0C7-37AD-4842-98F8-AA7941DA35FD}"/>
              </a:ext>
            </a:extLst>
          </p:cNvPr>
          <p:cNvPicPr>
            <a:picLocks noChangeAspect="1"/>
          </p:cNvPicPr>
          <p:nvPr/>
        </p:nvPicPr>
        <p:blipFill>
          <a:blip r:embed="rId2"/>
          <a:stretch>
            <a:fillRect/>
          </a:stretch>
        </p:blipFill>
        <p:spPr>
          <a:xfrm>
            <a:off x="1585151" y="3685669"/>
            <a:ext cx="4085714" cy="2961905"/>
          </a:xfrm>
          <a:prstGeom prst="rect">
            <a:avLst/>
          </a:prstGeom>
        </p:spPr>
      </p:pic>
      <p:sp>
        <p:nvSpPr>
          <p:cNvPr id="3" name="CaixaDeTexto 2">
            <a:extLst>
              <a:ext uri="{FF2B5EF4-FFF2-40B4-BE49-F238E27FC236}">
                <a16:creationId xmlns:a16="http://schemas.microsoft.com/office/drawing/2014/main" id="{59F0995C-64D4-49E9-8519-538BC038009F}"/>
              </a:ext>
            </a:extLst>
          </p:cNvPr>
          <p:cNvSpPr txBox="1"/>
          <p:nvPr/>
        </p:nvSpPr>
        <p:spPr>
          <a:xfrm>
            <a:off x="1682318" y="3244334"/>
            <a:ext cx="3891379" cy="369332"/>
          </a:xfrm>
          <a:prstGeom prst="rect">
            <a:avLst/>
          </a:prstGeom>
          <a:noFill/>
        </p:spPr>
        <p:txBody>
          <a:bodyPr wrap="square" rtlCol="0">
            <a:spAutoFit/>
          </a:bodyPr>
          <a:lstStyle/>
          <a:p>
            <a:r>
              <a:rPr lang="pt-BR" b="1" dirty="0"/>
              <a:t>Frequência de palavras em Esaú e Jacó</a:t>
            </a:r>
          </a:p>
        </p:txBody>
      </p:sp>
      <p:pic>
        <p:nvPicPr>
          <p:cNvPr id="7" name="Imagem 6">
            <a:extLst>
              <a:ext uri="{FF2B5EF4-FFF2-40B4-BE49-F238E27FC236}">
                <a16:creationId xmlns:a16="http://schemas.microsoft.com/office/drawing/2014/main" id="{3BBB6E87-E61C-499C-BCD1-D0C28594B417}"/>
              </a:ext>
            </a:extLst>
          </p:cNvPr>
          <p:cNvPicPr>
            <a:picLocks noChangeAspect="1"/>
          </p:cNvPicPr>
          <p:nvPr/>
        </p:nvPicPr>
        <p:blipFill>
          <a:blip r:embed="rId3"/>
          <a:stretch>
            <a:fillRect/>
          </a:stretch>
        </p:blipFill>
        <p:spPr>
          <a:xfrm>
            <a:off x="6582996" y="3719002"/>
            <a:ext cx="3857143" cy="2895238"/>
          </a:xfrm>
          <a:prstGeom prst="rect">
            <a:avLst/>
          </a:prstGeom>
        </p:spPr>
      </p:pic>
      <p:sp>
        <p:nvSpPr>
          <p:cNvPr id="8" name="CaixaDeTexto 7">
            <a:extLst>
              <a:ext uri="{FF2B5EF4-FFF2-40B4-BE49-F238E27FC236}">
                <a16:creationId xmlns:a16="http://schemas.microsoft.com/office/drawing/2014/main" id="{91284067-0D19-42C6-BAE3-C1D3E9ECEA0F}"/>
              </a:ext>
            </a:extLst>
          </p:cNvPr>
          <p:cNvSpPr txBox="1"/>
          <p:nvPr/>
        </p:nvSpPr>
        <p:spPr>
          <a:xfrm>
            <a:off x="6618305" y="3244334"/>
            <a:ext cx="3891379" cy="369332"/>
          </a:xfrm>
          <a:prstGeom prst="rect">
            <a:avLst/>
          </a:prstGeom>
          <a:noFill/>
        </p:spPr>
        <p:txBody>
          <a:bodyPr wrap="square" rtlCol="0">
            <a:spAutoFit/>
          </a:bodyPr>
          <a:lstStyle/>
          <a:p>
            <a:r>
              <a:rPr lang="pt-BR" b="1" dirty="0"/>
              <a:t>Frequência de palavras em Dois Irmãos</a:t>
            </a:r>
          </a:p>
        </p:txBody>
      </p:sp>
    </p:spTree>
    <p:extLst>
      <p:ext uri="{BB962C8B-B14F-4D97-AF65-F5344CB8AC3E}">
        <p14:creationId xmlns:p14="http://schemas.microsoft.com/office/powerpoint/2010/main" val="364701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DBFBA631-7F45-4D78-9F70-933ED4ED0020}"/>
              </a:ext>
            </a:extLst>
          </p:cNvPr>
          <p:cNvSpPr txBox="1"/>
          <p:nvPr/>
        </p:nvSpPr>
        <p:spPr>
          <a:xfrm>
            <a:off x="452760" y="1839010"/>
            <a:ext cx="10301058" cy="1846659"/>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O histograma mostra a construção de ambos os romances com frases curtas.</a:t>
            </a:r>
          </a:p>
          <a:p>
            <a:pPr lvl="1"/>
            <a:r>
              <a:rPr lang="pt-BR" b="1" dirty="0">
                <a:solidFill>
                  <a:srgbClr val="002060"/>
                </a:solidFill>
              </a:rPr>
              <a:t>- Média Esaú e Jacó – 82 caracteres</a:t>
            </a:r>
          </a:p>
          <a:p>
            <a:pPr lvl="1"/>
            <a:r>
              <a:rPr lang="pt-BR" b="1" dirty="0">
                <a:solidFill>
                  <a:srgbClr val="002060"/>
                </a:solidFill>
              </a:rPr>
              <a:t>- Média Dois Irmãos – 78 caracteres</a:t>
            </a:r>
            <a:endParaRPr lang="pt-BR" b="1" dirty="0"/>
          </a:p>
          <a:p>
            <a:endParaRPr lang="pt-BR" dirty="0"/>
          </a:p>
        </p:txBody>
      </p:sp>
      <p:pic>
        <p:nvPicPr>
          <p:cNvPr id="2" name="Imagem 1">
            <a:extLst>
              <a:ext uri="{FF2B5EF4-FFF2-40B4-BE49-F238E27FC236}">
                <a16:creationId xmlns:a16="http://schemas.microsoft.com/office/drawing/2014/main" id="{8CB9BCBB-9D5E-4EAF-A6D2-3DB5AA401847}"/>
              </a:ext>
            </a:extLst>
          </p:cNvPr>
          <p:cNvPicPr>
            <a:picLocks noChangeAspect="1"/>
          </p:cNvPicPr>
          <p:nvPr/>
        </p:nvPicPr>
        <p:blipFill>
          <a:blip r:embed="rId2"/>
          <a:stretch>
            <a:fillRect/>
          </a:stretch>
        </p:blipFill>
        <p:spPr>
          <a:xfrm>
            <a:off x="2339951" y="3531178"/>
            <a:ext cx="7221300" cy="2879003"/>
          </a:xfrm>
          <a:prstGeom prst="rect">
            <a:avLst/>
          </a:prstGeom>
        </p:spPr>
      </p:pic>
      <p:pic>
        <p:nvPicPr>
          <p:cNvPr id="3" name="Imagem 2">
            <a:extLst>
              <a:ext uri="{FF2B5EF4-FFF2-40B4-BE49-F238E27FC236}">
                <a16:creationId xmlns:a16="http://schemas.microsoft.com/office/drawing/2014/main" id="{EF9CC63B-C557-49E7-B924-E24C248BD248}"/>
              </a:ext>
            </a:extLst>
          </p:cNvPr>
          <p:cNvPicPr>
            <a:picLocks noChangeAspect="1"/>
          </p:cNvPicPr>
          <p:nvPr/>
        </p:nvPicPr>
        <p:blipFill>
          <a:blip r:embed="rId3"/>
          <a:stretch>
            <a:fillRect/>
          </a:stretch>
        </p:blipFill>
        <p:spPr>
          <a:xfrm>
            <a:off x="8872149" y="1802746"/>
            <a:ext cx="2579370" cy="1626254"/>
          </a:xfrm>
          <a:prstGeom prst="rect">
            <a:avLst/>
          </a:prstGeom>
        </p:spPr>
      </p:pic>
    </p:spTree>
    <p:extLst>
      <p:ext uri="{BB962C8B-B14F-4D97-AF65-F5344CB8AC3E}">
        <p14:creationId xmlns:p14="http://schemas.microsoft.com/office/powerpoint/2010/main" val="241308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6DF397CC-293F-450F-8476-CADE0F3F8C1E}"/>
              </a:ext>
            </a:extLst>
          </p:cNvPr>
          <p:cNvSpPr txBox="1"/>
          <p:nvPr/>
        </p:nvSpPr>
        <p:spPr>
          <a:xfrm>
            <a:off x="0" y="8877"/>
            <a:ext cx="12192000" cy="1323439"/>
          </a:xfrm>
          <a:prstGeom prst="rect">
            <a:avLst/>
          </a:prstGeom>
          <a:solidFill>
            <a:srgbClr val="002060"/>
          </a:solidFill>
        </p:spPr>
        <p:txBody>
          <a:bodyPr wrap="square" rtlCol="0">
            <a:spAutoFit/>
          </a:bodyPr>
          <a:lstStyle/>
          <a:p>
            <a:r>
              <a:rPr lang="pt-BR" sz="4000" dirty="0">
                <a:solidFill>
                  <a:schemeClr val="accent4">
                    <a:lumMod val="20000"/>
                    <a:lumOff val="80000"/>
                  </a:schemeClr>
                </a:solidFill>
              </a:rPr>
              <a:t>Trabalho de Conclusão </a:t>
            </a:r>
          </a:p>
          <a:p>
            <a:r>
              <a:rPr lang="pt-BR" sz="4000" dirty="0">
                <a:solidFill>
                  <a:schemeClr val="accent4">
                    <a:lumMod val="20000"/>
                    <a:lumOff val="80000"/>
                  </a:schemeClr>
                </a:solidFill>
              </a:rPr>
              <a:t>Big Data e Ciências de Dados – PUC Minas EAD</a:t>
            </a:r>
          </a:p>
        </p:txBody>
      </p:sp>
      <p:sp>
        <p:nvSpPr>
          <p:cNvPr id="5" name="CaixaDeTexto 4">
            <a:extLst>
              <a:ext uri="{FF2B5EF4-FFF2-40B4-BE49-F238E27FC236}">
                <a16:creationId xmlns:a16="http://schemas.microsoft.com/office/drawing/2014/main" id="{1AA6690B-3525-4E5F-9CC0-CB588108F60E}"/>
              </a:ext>
            </a:extLst>
          </p:cNvPr>
          <p:cNvSpPr txBox="1"/>
          <p:nvPr/>
        </p:nvSpPr>
        <p:spPr>
          <a:xfrm>
            <a:off x="10440139" y="150920"/>
            <a:ext cx="1686757" cy="369332"/>
          </a:xfrm>
          <a:prstGeom prst="rect">
            <a:avLst/>
          </a:prstGeom>
          <a:noFill/>
        </p:spPr>
        <p:txBody>
          <a:bodyPr wrap="square" rtlCol="0">
            <a:spAutoFit/>
          </a:bodyPr>
          <a:lstStyle/>
          <a:p>
            <a:r>
              <a:rPr lang="pt-BR" dirty="0">
                <a:solidFill>
                  <a:schemeClr val="accent4">
                    <a:lumMod val="20000"/>
                    <a:lumOff val="80000"/>
                  </a:schemeClr>
                </a:solidFill>
              </a:rPr>
              <a:t>Julho/2021</a:t>
            </a:r>
          </a:p>
        </p:txBody>
      </p:sp>
      <p:sp>
        <p:nvSpPr>
          <p:cNvPr id="6" name="CaixaDeTexto 5">
            <a:extLst>
              <a:ext uri="{FF2B5EF4-FFF2-40B4-BE49-F238E27FC236}">
                <a16:creationId xmlns:a16="http://schemas.microsoft.com/office/drawing/2014/main" id="{30A0AC1A-ED5C-4CDC-948A-F133A5FC2141}"/>
              </a:ext>
            </a:extLst>
          </p:cNvPr>
          <p:cNvSpPr txBox="1"/>
          <p:nvPr/>
        </p:nvSpPr>
        <p:spPr>
          <a:xfrm>
            <a:off x="452760" y="1839010"/>
            <a:ext cx="10301058" cy="1569660"/>
          </a:xfrm>
          <a:prstGeom prst="rect">
            <a:avLst/>
          </a:prstGeom>
          <a:noFill/>
        </p:spPr>
        <p:txBody>
          <a:bodyPr wrap="square" rtlCol="0">
            <a:spAutoFit/>
          </a:bodyPr>
          <a:lstStyle/>
          <a:p>
            <a:r>
              <a:rPr lang="pt-BR" sz="2400" b="1" dirty="0">
                <a:solidFill>
                  <a:srgbClr val="002060"/>
                </a:solidFill>
              </a:rPr>
              <a:t>Análise de Dados</a:t>
            </a:r>
          </a:p>
          <a:p>
            <a:endParaRPr lang="pt-BR" b="1" dirty="0">
              <a:solidFill>
                <a:srgbClr val="002060"/>
              </a:solidFill>
            </a:endParaRPr>
          </a:p>
          <a:p>
            <a:r>
              <a:rPr lang="pt-BR" dirty="0">
                <a:solidFill>
                  <a:srgbClr val="002060"/>
                </a:solidFill>
              </a:rPr>
              <a:t>A frequência de palavras também mostra um padrão parecido para os personagens principais, extraindo as stopwords:</a:t>
            </a:r>
          </a:p>
          <a:p>
            <a:endParaRPr lang="pt-BR" dirty="0"/>
          </a:p>
        </p:txBody>
      </p:sp>
      <p:pic>
        <p:nvPicPr>
          <p:cNvPr id="2" name="Imagem 1">
            <a:extLst>
              <a:ext uri="{FF2B5EF4-FFF2-40B4-BE49-F238E27FC236}">
                <a16:creationId xmlns:a16="http://schemas.microsoft.com/office/drawing/2014/main" id="{50BBC8D6-42E9-4300-B619-5C3B3FD70EE0}"/>
              </a:ext>
            </a:extLst>
          </p:cNvPr>
          <p:cNvPicPr>
            <a:picLocks noChangeAspect="1"/>
          </p:cNvPicPr>
          <p:nvPr/>
        </p:nvPicPr>
        <p:blipFill>
          <a:blip r:embed="rId2"/>
          <a:stretch>
            <a:fillRect/>
          </a:stretch>
        </p:blipFill>
        <p:spPr>
          <a:xfrm>
            <a:off x="3037856" y="3082768"/>
            <a:ext cx="6257063" cy="3392213"/>
          </a:xfrm>
          <a:prstGeom prst="rect">
            <a:avLst/>
          </a:prstGeom>
        </p:spPr>
      </p:pic>
    </p:spTree>
    <p:extLst>
      <p:ext uri="{BB962C8B-B14F-4D97-AF65-F5344CB8AC3E}">
        <p14:creationId xmlns:p14="http://schemas.microsoft.com/office/powerpoint/2010/main" val="46956767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1834</Words>
  <Application>Microsoft Office PowerPoint</Application>
  <PresentationFormat>Widescreen</PresentationFormat>
  <Paragraphs>226</Paragraphs>
  <Slides>27</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27</vt:i4>
      </vt:variant>
    </vt:vector>
  </HeadingPairs>
  <TitlesOfParts>
    <vt:vector size="31"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Helder Alencar Oliveira</dc:creator>
  <cp:lastModifiedBy>Helder Alencar Oliveira</cp:lastModifiedBy>
  <cp:revision>18</cp:revision>
  <dcterms:created xsi:type="dcterms:W3CDTF">2021-07-18T18:38:00Z</dcterms:created>
  <dcterms:modified xsi:type="dcterms:W3CDTF">2021-07-18T20:30:52Z</dcterms:modified>
</cp:coreProperties>
</file>