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4" r:id="rId4"/>
    <p:sldId id="262" r:id="rId5"/>
    <p:sldId id="266" r:id="rId6"/>
    <p:sldId id="256" r:id="rId7"/>
    <p:sldId id="263" r:id="rId8"/>
    <p:sldId id="261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E7506-B5F8-46EC-AC5B-A589D27F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50F941-BC5A-4234-B4AC-A0BDE9D3A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C7317-4808-43E9-9C72-F3D400AD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E5CCA-82D0-45B7-A805-CEC57E40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78888-DFF0-4443-9A37-373A946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0923B-3D68-44D8-B959-9AA2570A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99C19D-7504-45A0-8EEC-88E9CFC67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E57F1-FFD6-4C50-921B-AE372923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E4A04-98BC-4367-9ED0-B3205BA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8C72F-7592-4A8A-8E99-73A68A43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35D5B-EEDD-4AFF-AEBC-F5DC68DC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4DF683-F460-4448-B63A-E326D79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5A279-DCD4-40EF-A6CE-CA2290B4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83AEC-467E-411B-9D3F-77C6C188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0F067-16A3-4D3C-805E-D46DA4B3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4578-13EE-4DD3-BC7A-A068B9F4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4F0EC-38E3-408E-B2A4-1F41E923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EDF68-4EA1-422C-B170-4106D9D1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43F14-810E-485A-9295-D4F97C5E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BD747-0EAE-40C7-8E95-ECAF718F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C3BF-0DC6-47DF-87DF-F2777AD5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793F7-5313-42EC-A8E3-25640A70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83077-E1D4-4F3C-BB54-179C80B2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02B65-0A70-48E7-B92B-DD0A283D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973D2-1076-4BE2-92FD-B804A43D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36A5-DDCC-4A0D-9C7F-EE3E35D6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E9E89-5807-494F-B371-F69FA1D2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4A30F6-3F0F-4128-84AC-C595F194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227DE-942F-4663-B39F-AD094343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665E1F-D6B5-4139-90D2-D8202997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7937E4-3D80-4204-B1C5-016AA978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2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40046-0A80-4D35-B743-60877EF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50FDA-8957-4550-B0DC-995B71E9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15AC1-68E2-4F5F-B573-19A075EFD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CECCCA-306E-4F5D-BCFF-6515C2B80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6F6FB1-C33A-4233-9B75-4F73B7553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1B3900-A633-42E1-B29D-84AD223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B1C829-4863-4F73-8435-C8849DCA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7CC797-13B4-479A-B7E4-5F3CB0F9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3620-7774-4F11-9E22-57C54DCF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35EA34-7AF6-4B7C-96F4-978F764B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8193F-12DB-45AB-8E6F-7162B9A4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61CFE-03D7-4252-98E0-43236F09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2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3E83A-C381-491B-BFFC-5B9DE975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9E3F3B-D3D4-4A25-9EFD-BA7813D4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7262E-8C74-4D47-A7E8-EB94A975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74B84-8CC3-4593-BAF3-18EB6189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D3693-9CD3-4BFE-9479-80D253B7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9295E7-2445-47DC-97D3-1B73F824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04248D-C9C0-4D3D-B355-E9911D9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8AC7EE-26BE-4CD9-8EBA-09FB634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5A4A5-7A8C-4C68-995F-1904BBEC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2322-B56C-48C7-B2A3-8CE6C62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8DCB45-F51F-41CB-AB5E-CAF25E8AA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7A89E-164C-42B8-A160-A7AC6D18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A24D9C-DBB5-436E-AA9C-43224C0E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FB4811-C27D-4B05-8C2F-5E89073D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4B02F2-E00F-4945-9229-6F339D5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94CE3F-DDC7-4F38-9222-7AB43550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8BCFD-4369-4A23-B8F4-2E284E04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EABC4-BCD9-42BF-854F-86B1D9A22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39EE-54AD-45FB-8894-F392D0A19690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1E5EF8-FF41-4B33-8758-FF20D243A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36CDE-5F5C-41B5-BB42-F0827761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22E3-1316-4AD4-A2CF-C14B06F7A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4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365D75-9505-4773-85AB-28BDF76DD0C0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Explicação da solução: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462EF8-A8B9-4FCC-8729-BC3BD8EB01DE}"/>
              </a:ext>
            </a:extLst>
          </p:cNvPr>
          <p:cNvSpPr txBox="1"/>
          <p:nvPr/>
        </p:nvSpPr>
        <p:spPr>
          <a:xfrm>
            <a:off x="318053" y="1672318"/>
            <a:ext cx="11410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- Após a importação da base em formato JSON, normalização (ou nivelamento) das colunas, criei o </a:t>
            </a:r>
            <a:r>
              <a:rPr lang="pt-BR" dirty="0" err="1"/>
              <a:t>dataset</a:t>
            </a:r>
            <a:r>
              <a:rPr lang="pt-BR" dirty="0"/>
              <a:t> apenas com imóveis para venda e tratei algumas variáveis.</a:t>
            </a:r>
          </a:p>
          <a:p>
            <a:pPr algn="just"/>
            <a:r>
              <a:rPr lang="pt-BR" dirty="0"/>
              <a:t>- Através de uma ‘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’ busquei entender quais as variáveis que mais peso tem na composição dos valores dos imóveis. Além desta, fiz algumas regressões OLS para entender o R2 e seus betas.</a:t>
            </a:r>
          </a:p>
          <a:p>
            <a:pPr algn="just"/>
            <a:r>
              <a:rPr lang="pt-BR" dirty="0"/>
              <a:t>- Por um histograma ficou claro que a variável preço não tinha uma distribuição normal, e para corrigir isso, busquei como solução a criação de uma coluna desta variável com o log. Os resultados obtidos nas regressões OLS foram impactados para melhor com essa estratégia. Mantive-a no modelo.</a:t>
            </a:r>
          </a:p>
          <a:p>
            <a:pPr algn="just"/>
            <a:r>
              <a:rPr lang="pt-BR" dirty="0"/>
              <a:t>- Para a escolha do melhor modelo fiz uma pipeline com </a:t>
            </a:r>
            <a:r>
              <a:rPr lang="pt-BR" dirty="0" err="1"/>
              <a:t>LinearRegression</a:t>
            </a:r>
            <a:r>
              <a:rPr lang="pt-BR" dirty="0"/>
              <a:t>, </a:t>
            </a:r>
            <a:r>
              <a:rPr lang="pt-BR" dirty="0" err="1"/>
              <a:t>RandomForestRegressor</a:t>
            </a:r>
            <a:r>
              <a:rPr lang="pt-BR" dirty="0"/>
              <a:t>, </a:t>
            </a:r>
            <a:r>
              <a:rPr lang="pt-BR" dirty="0" err="1"/>
              <a:t>GradientBoostingRegressor</a:t>
            </a:r>
            <a:r>
              <a:rPr lang="pt-BR" dirty="0"/>
              <a:t>. Sendo que o </a:t>
            </a:r>
            <a:r>
              <a:rPr lang="pt-BR" dirty="0" err="1"/>
              <a:t>Gradient</a:t>
            </a:r>
            <a:r>
              <a:rPr lang="pt-BR" dirty="0"/>
              <a:t> apresentou a melhor performance e usei no modelo final.</a:t>
            </a:r>
          </a:p>
          <a:p>
            <a:pPr algn="just"/>
            <a:r>
              <a:rPr lang="pt-BR" dirty="0"/>
              <a:t>- Para o treinamento do modelo criei </a:t>
            </a:r>
            <a:r>
              <a:rPr lang="pt-BR" dirty="0" err="1"/>
              <a:t>dummies</a:t>
            </a:r>
            <a:r>
              <a:rPr lang="pt-BR" dirty="0"/>
              <a:t> das variáveis referentes aos bairros, tipo de imóvel e zonas residenciais.  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Para a questão  pertinente à escolha de 3 variáveis para compor um modelo, utilizei os resultados das regressões OLS,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e alguns artigos que li sobre o mercado de compra e venda de imóveis.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Ao final acrescentei os resultados desta predição com as 3 </a:t>
            </a:r>
            <a:r>
              <a:rPr lang="pt-BR" dirty="0" err="1"/>
              <a:t>features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62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4FBE04-ADB0-4AE8-A03B-4F95077BE379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Como você vislumbra colocar a sua solução em produção?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BBCEDD-D919-403D-A680-F373294D040B}"/>
              </a:ext>
            </a:extLst>
          </p:cNvPr>
          <p:cNvSpPr txBox="1"/>
          <p:nvPr/>
        </p:nvSpPr>
        <p:spPr>
          <a:xfrm>
            <a:off x="450576" y="1932037"/>
            <a:ext cx="3803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de passar pelas etapas de entendimento do negócio, coleta de dados, pré-tratamento, modelagem e </a:t>
            </a:r>
            <a:r>
              <a:rPr lang="pt-BR" dirty="0" err="1"/>
              <a:t>etc</a:t>
            </a:r>
            <a:r>
              <a:rPr lang="pt-BR" dirty="0"/>
              <a:t>, uma solução poderia ser implantada nas próprias páginas de internet do Grupo Zap, por exemplo. Oferecendo esse serviço à partir de alguns parâmetros dados pelo usuário, tais como CEP ou endereço, metragem e tipo do imóvel pretendido.</a:t>
            </a:r>
          </a:p>
          <a:p>
            <a:r>
              <a:rPr lang="pt-BR" dirty="0"/>
              <a:t>Um mapa seria plotado das opções similares à pesquisa com valor e breve descrição.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C65A88C-E0E7-4003-BC11-3CC7F685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9" t="28910" r="18292" b="8061"/>
          <a:stretch/>
        </p:blipFill>
        <p:spPr>
          <a:xfrm>
            <a:off x="4253948" y="1882695"/>
            <a:ext cx="76390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4FBE04-ADB0-4AE8-A03B-4F95077BE379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Estimando os valores com as 3 variáveis escolhidas: </a:t>
            </a:r>
            <a:r>
              <a:rPr lang="pt-BR" sz="2000" b="1" dirty="0" err="1"/>
              <a:t>useableAreas</a:t>
            </a:r>
            <a:r>
              <a:rPr lang="pt-BR" sz="2000" b="1" dirty="0"/>
              <a:t>, </a:t>
            </a:r>
            <a:r>
              <a:rPr lang="pt-BR" sz="2000" b="1" dirty="0" err="1"/>
              <a:t>bathrooms</a:t>
            </a:r>
            <a:r>
              <a:rPr lang="pt-BR" sz="2000" b="1" dirty="0"/>
              <a:t> e suítes.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D557D-2188-4262-88AF-AE8D2CC9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32843" r="39239" b="10512"/>
          <a:stretch/>
        </p:blipFill>
        <p:spPr>
          <a:xfrm>
            <a:off x="7298952" y="2465771"/>
            <a:ext cx="4289947" cy="35506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58EDDC-F169-49EA-9C7C-B6597E575DC5}"/>
              </a:ext>
            </a:extLst>
          </p:cNvPr>
          <p:cNvSpPr txBox="1"/>
          <p:nvPr/>
        </p:nvSpPr>
        <p:spPr>
          <a:xfrm>
            <a:off x="7269452" y="1747611"/>
            <a:ext cx="240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do treino: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69FE69-4773-4633-AD52-C354D777205A}"/>
              </a:ext>
            </a:extLst>
          </p:cNvPr>
          <p:cNvSpPr txBox="1"/>
          <p:nvPr/>
        </p:nvSpPr>
        <p:spPr>
          <a:xfrm>
            <a:off x="795132" y="1727608"/>
            <a:ext cx="54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escolhido: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Boosting</a:t>
            </a:r>
            <a:r>
              <a:rPr lang="pt-BR" dirty="0"/>
              <a:t> </a:t>
            </a:r>
            <a:r>
              <a:rPr lang="pt-BR" dirty="0" err="1"/>
              <a:t>Regressor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060AED3-4930-467C-B6D2-0DCC9D505495}"/>
              </a:ext>
            </a:extLst>
          </p:cNvPr>
          <p:cNvSpPr txBox="1"/>
          <p:nvPr/>
        </p:nvSpPr>
        <p:spPr>
          <a:xfrm>
            <a:off x="795132" y="2443609"/>
            <a:ext cx="327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 do treino: 0,7033</a:t>
            </a:r>
          </a:p>
          <a:p>
            <a:r>
              <a:rPr lang="pt-BR" dirty="0"/>
              <a:t>Score do teste: 0,7062</a:t>
            </a:r>
          </a:p>
          <a:p>
            <a:endParaRPr lang="pt-B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E637BB7-9296-48A3-9AE6-82212C46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" y="3809566"/>
            <a:ext cx="6208103" cy="22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46D024-4FEA-41F0-B7F6-6FA12C58353F}"/>
              </a:ext>
            </a:extLst>
          </p:cNvPr>
          <p:cNvSpPr txBox="1"/>
          <p:nvPr/>
        </p:nvSpPr>
        <p:spPr>
          <a:xfrm>
            <a:off x="795132" y="3244334"/>
            <a:ext cx="29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Histograma do resultado:</a:t>
            </a:r>
          </a:p>
        </p:txBody>
      </p:sp>
    </p:spTree>
    <p:extLst>
      <p:ext uri="{BB962C8B-B14F-4D97-AF65-F5344CB8AC3E}">
        <p14:creationId xmlns:p14="http://schemas.microsoft.com/office/powerpoint/2010/main" val="275367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4FBE04-ADB0-4AE8-A03B-4F95077BE379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Estimando os valores com as 3 variáveis escolhidas: </a:t>
            </a:r>
            <a:r>
              <a:rPr lang="pt-BR" sz="2000" b="1" dirty="0" err="1"/>
              <a:t>useableAreas</a:t>
            </a:r>
            <a:r>
              <a:rPr lang="pt-BR" sz="2000" b="1" dirty="0"/>
              <a:t>, </a:t>
            </a:r>
            <a:r>
              <a:rPr lang="pt-BR" sz="2000" b="1" dirty="0" err="1"/>
              <a:t>bathrooms</a:t>
            </a:r>
            <a:r>
              <a:rPr lang="pt-BR" sz="2000" b="1" dirty="0"/>
              <a:t> e suítes.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2ECAC0-A782-4ED7-9C89-A15564CE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2716696"/>
            <a:ext cx="11264348" cy="39989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52DB5D-F437-4480-A5CA-EA9B2BF8EBB0}"/>
              </a:ext>
            </a:extLst>
          </p:cNvPr>
          <p:cNvSpPr txBox="1"/>
          <p:nvPr/>
        </p:nvSpPr>
        <p:spPr>
          <a:xfrm>
            <a:off x="1033670" y="1815548"/>
            <a:ext cx="9316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Variações, em % das predições. Os percentuais abaixo referem-se às diferenças entre a primeira predição, ds-zap-challenge.csv, que levou em conta várias </a:t>
            </a:r>
            <a:r>
              <a:rPr lang="pt-BR" dirty="0" err="1"/>
              <a:t>features</a:t>
            </a:r>
            <a:r>
              <a:rPr lang="pt-BR" dirty="0"/>
              <a:t> e uma segunda predição com as 3 </a:t>
            </a:r>
            <a:r>
              <a:rPr lang="pt-BR" dirty="0" err="1"/>
              <a:t>features</a:t>
            </a:r>
            <a:r>
              <a:rPr lang="pt-BR" dirty="0"/>
              <a:t> escolhidas.</a:t>
            </a:r>
          </a:p>
        </p:txBody>
      </p:sp>
    </p:spTree>
    <p:extLst>
      <p:ext uri="{BB962C8B-B14F-4D97-AF65-F5344CB8AC3E}">
        <p14:creationId xmlns:p14="http://schemas.microsoft.com/office/powerpoint/2010/main" val="1560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365D75-9505-4773-85AB-28BDF76DD0C0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Arquivos: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462EF8-A8B9-4FCC-8729-BC3BD8EB01DE}"/>
              </a:ext>
            </a:extLst>
          </p:cNvPr>
          <p:cNvSpPr txBox="1"/>
          <p:nvPr/>
        </p:nvSpPr>
        <p:spPr>
          <a:xfrm>
            <a:off x="318053" y="1672318"/>
            <a:ext cx="11410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Acompanham este teste os seguintes arquivos: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1) </a:t>
            </a:r>
            <a:r>
              <a:rPr lang="pt-BR" b="1" dirty="0"/>
              <a:t>Script-</a:t>
            </a:r>
            <a:r>
              <a:rPr lang="pt-BR" b="1" dirty="0" err="1"/>
              <a:t>Teste_GrupoZAP.ipynb</a:t>
            </a:r>
            <a:r>
              <a:rPr lang="pt-BR" b="1" dirty="0"/>
              <a:t> </a:t>
            </a:r>
            <a:r>
              <a:rPr lang="pt-BR" dirty="0"/>
              <a:t>= script Principal deste teste, escrito em Python com as análises necessárias para a predição dos valores dos imóveis;</a:t>
            </a:r>
          </a:p>
          <a:p>
            <a:pPr algn="just"/>
            <a:r>
              <a:rPr lang="pt-BR" dirty="0"/>
              <a:t>2) </a:t>
            </a:r>
            <a:r>
              <a:rPr lang="pt-BR" b="1" dirty="0" err="1"/>
              <a:t>Três_Variáveis-Scrip_alternativ</a:t>
            </a:r>
            <a:r>
              <a:rPr lang="pt-BR" dirty="0" err="1"/>
              <a:t>o</a:t>
            </a:r>
            <a:r>
              <a:rPr lang="pt-BR" dirty="0"/>
              <a:t> = script alternativo e de apoio, em Python com uma breve predição usando 3 variáveis;</a:t>
            </a:r>
          </a:p>
          <a:p>
            <a:pPr algn="just"/>
            <a:r>
              <a:rPr lang="pt-BR" dirty="0"/>
              <a:t>3) </a:t>
            </a:r>
            <a:r>
              <a:rPr lang="pt-BR" b="1" dirty="0"/>
              <a:t>ds-zap-challenge.csv</a:t>
            </a:r>
            <a:r>
              <a:rPr lang="pt-BR" dirty="0"/>
              <a:t> = arquivo </a:t>
            </a:r>
            <a:r>
              <a:rPr lang="pt-BR" dirty="0" err="1"/>
              <a:t>csv</a:t>
            </a:r>
            <a:r>
              <a:rPr lang="pt-BR" dirty="0"/>
              <a:t> com o resultado da predição dos imóveis;</a:t>
            </a:r>
          </a:p>
          <a:p>
            <a:pPr algn="just"/>
            <a:r>
              <a:rPr lang="pt-BR" dirty="0"/>
              <a:t>4) </a:t>
            </a:r>
            <a:r>
              <a:rPr lang="pt-BR" b="1" dirty="0"/>
              <a:t>resultado_3_variáveis.csv </a:t>
            </a:r>
            <a:r>
              <a:rPr lang="pt-BR" dirty="0"/>
              <a:t>– arquivo alternativo e de apoio com a predição usando 3 variáveis;</a:t>
            </a:r>
          </a:p>
          <a:p>
            <a:pPr algn="just"/>
            <a:r>
              <a:rPr lang="pt-BR" dirty="0"/>
              <a:t>5) </a:t>
            </a:r>
            <a:r>
              <a:rPr lang="pt-BR" b="1" dirty="0"/>
              <a:t>performance_bairro_grad.csv </a:t>
            </a:r>
            <a:r>
              <a:rPr lang="pt-BR" dirty="0"/>
              <a:t>– arquivo de apoio com o resultado da comparação entre o preço do arquivo treino e a predição (média por bairro e sua variação).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CE5BCD-A77D-4086-B94C-C38A67918344}"/>
              </a:ext>
            </a:extLst>
          </p:cNvPr>
          <p:cNvSpPr txBox="1"/>
          <p:nvPr/>
        </p:nvSpPr>
        <p:spPr>
          <a:xfrm>
            <a:off x="318052" y="5671930"/>
            <a:ext cx="24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usadas: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90D829-1D66-4204-81D5-61B53DB4FB3E}"/>
              </a:ext>
            </a:extLst>
          </p:cNvPr>
          <p:cNvSpPr txBox="1"/>
          <p:nvPr/>
        </p:nvSpPr>
        <p:spPr>
          <a:xfrm>
            <a:off x="2584173" y="5671930"/>
            <a:ext cx="56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Jupyter</a:t>
            </a:r>
            <a:r>
              <a:rPr lang="pt-BR" dirty="0"/>
              <a:t> (</a:t>
            </a:r>
            <a:r>
              <a:rPr lang="pt-BR"/>
              <a:t>com o Anaconda), </a:t>
            </a:r>
            <a:r>
              <a:rPr lang="pt-BR" dirty="0"/>
              <a:t>Tableau e Excel</a:t>
            </a:r>
          </a:p>
        </p:txBody>
      </p:sp>
    </p:spTree>
    <p:extLst>
      <p:ext uri="{BB962C8B-B14F-4D97-AF65-F5344CB8AC3E}">
        <p14:creationId xmlns:p14="http://schemas.microsoft.com/office/powerpoint/2010/main" val="39376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365D75-9505-4773-85AB-28BDF76DD0C0}"/>
              </a:ext>
            </a:extLst>
          </p:cNvPr>
          <p:cNvSpPr/>
          <p:nvPr/>
        </p:nvSpPr>
        <p:spPr>
          <a:xfrm>
            <a:off x="318053" y="1272208"/>
            <a:ext cx="10031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Você utilizaria a métrica escolhida para seleção de modelo também para comunicar os resultados para usuários e stakeholders internos? Em caso negativo, qual outra métrica você utilizaria nesse caso?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772CEC-01E4-41CB-99C2-025FF47E4509}"/>
              </a:ext>
            </a:extLst>
          </p:cNvPr>
          <p:cNvSpPr txBox="1"/>
          <p:nvPr/>
        </p:nvSpPr>
        <p:spPr>
          <a:xfrm>
            <a:off x="987288" y="2302639"/>
            <a:ext cx="8693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necessariamente usaria a mesma métrica. </a:t>
            </a:r>
          </a:p>
          <a:p>
            <a:endParaRPr lang="pt-BR" dirty="0"/>
          </a:p>
          <a:p>
            <a:r>
              <a:rPr lang="pt-BR" dirty="0"/>
              <a:t>Antes de tudo, identificaria essas partes interessadas para saber a melhor forma de comunicação, a periodicidade e o nível de informações a serem divulgadas sobre o modelo.</a:t>
            </a:r>
          </a:p>
          <a:p>
            <a:endParaRPr lang="pt-BR" dirty="0"/>
          </a:p>
          <a:p>
            <a:r>
              <a:rPr lang="pt-BR" dirty="0"/>
              <a:t>Buscaria por uma comunicação mais acessível e assertiva, com métricas objetivas e claras e que demonstrassem sem maiores dúvidas o desenvolvimento do projeto. </a:t>
            </a:r>
          </a:p>
          <a:p>
            <a:endParaRPr lang="pt-BR" dirty="0"/>
          </a:p>
          <a:p>
            <a:r>
              <a:rPr lang="pt-BR" dirty="0"/>
              <a:t>Stakeholders, por exemplo, de áreas de negócios, não precisam ver o resultado de uma regressão OLS mas seria interessante mostrar o gráfico de importância das variáveis.</a:t>
            </a:r>
          </a:p>
        </p:txBody>
      </p:sp>
    </p:spTree>
    <p:extLst>
      <p:ext uri="{BB962C8B-B14F-4D97-AF65-F5344CB8AC3E}">
        <p14:creationId xmlns:p14="http://schemas.microsoft.com/office/powerpoint/2010/main" val="76884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FBEDEC-5655-4294-8E26-8ECCBC01EBE8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Em quais bairros ou em quais faixas de preço o seu modelo performa melhor?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084D47-68EE-4D1B-9AE9-74DB521A9DCA}"/>
              </a:ext>
            </a:extLst>
          </p:cNvPr>
          <p:cNvSpPr txBox="1"/>
          <p:nvPr/>
        </p:nvSpPr>
        <p:spPr>
          <a:xfrm>
            <a:off x="463826" y="2828835"/>
            <a:ext cx="2650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Considerei como melhor performance as 20 menores variações entre os bairros analisados: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756D41-E1F1-4BC1-81DF-20FC16B4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66" y="1672317"/>
            <a:ext cx="8399007" cy="4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9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FBEDEC-5655-4294-8E26-8ECCBC01EBE8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Em quais bairros ou em quais faixas de preço o seu modelo performa melhor?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CA2FF5-1CA7-419F-BFA8-BCACC728AC3F}"/>
              </a:ext>
            </a:extLst>
          </p:cNvPr>
          <p:cNvSpPr txBox="1"/>
          <p:nvPr/>
        </p:nvSpPr>
        <p:spPr>
          <a:xfrm>
            <a:off x="318053" y="1749288"/>
            <a:ext cx="70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comparativo das variações dos 20 bairros com melhor performance: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E9D519-FE72-4290-9A3F-4BA72C72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2195589"/>
            <a:ext cx="11264347" cy="42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6C2570-1134-431E-8419-EF6AAEEE3C21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 você tivesse que estimar o valor dos imóveis com apenas 3 campos, quais seriam eles?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4B2497-3E73-40C1-8529-4F96CDFD75FD}"/>
              </a:ext>
            </a:extLst>
          </p:cNvPr>
          <p:cNvSpPr txBox="1"/>
          <p:nvPr/>
        </p:nvSpPr>
        <p:spPr>
          <a:xfrm>
            <a:off x="318053" y="1804025"/>
            <a:ext cx="5251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Aplicando uma função de ‘</a:t>
            </a:r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r>
              <a:rPr lang="pt-BR" sz="1600" dirty="0"/>
              <a:t>’ o resultado aponta como as melhores variáveis que influenciam no preço as seguintes: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Tamanho do imóvel;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Latitude e longitude;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Tipo do imóvel </a:t>
            </a:r>
            <a:r>
              <a:rPr lang="pt-BR" sz="1600" dirty="0" err="1"/>
              <a:t>Apartament</a:t>
            </a:r>
            <a:r>
              <a:rPr lang="pt-BR" sz="16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Valor do condomínio;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Quantidade de Banheiros, Suítes;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Quantidade de Quartos, entre outras...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r>
              <a:rPr lang="pt-BR" sz="1600" dirty="0"/>
              <a:t>Mas para responder esta pergunta também fiz algumas regressões (slides seguintes colei algumas).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3D22F-5EBF-420E-AF64-BA07CF71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52" y="1804025"/>
            <a:ext cx="6759322" cy="51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C77B865-5800-421E-8181-D13702E74B85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 você tivesse que estimar o valor dos imóveis com apenas 3 campos, quais seriam eles?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B058954-1929-4348-9897-FA64092E0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9" t="35568" r="35004" b="21535"/>
          <a:stretch/>
        </p:blipFill>
        <p:spPr>
          <a:xfrm>
            <a:off x="230005" y="2732845"/>
            <a:ext cx="5561195" cy="31709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57BFE7-D517-491D-8C97-AE7E36E90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5" t="34707" r="35418" b="21751"/>
          <a:stretch/>
        </p:blipFill>
        <p:spPr>
          <a:xfrm>
            <a:off x="6096000" y="2732845"/>
            <a:ext cx="5435993" cy="31709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64F0C5F-D47E-4FDA-BE91-50B47CC74035}"/>
              </a:ext>
            </a:extLst>
          </p:cNvPr>
          <p:cNvSpPr txBox="1"/>
          <p:nvPr/>
        </p:nvSpPr>
        <p:spPr>
          <a:xfrm>
            <a:off x="662608" y="1948070"/>
            <a:ext cx="43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Bedrooms</a:t>
            </a:r>
            <a:r>
              <a:rPr lang="pt-BR" dirty="0"/>
              <a:t>, </a:t>
            </a:r>
            <a:r>
              <a:rPr lang="pt-BR" dirty="0" err="1"/>
              <a:t>usableAreas</a:t>
            </a:r>
            <a:r>
              <a:rPr lang="pt-BR" dirty="0"/>
              <a:t> e </a:t>
            </a:r>
            <a:r>
              <a:rPr lang="pt-BR" dirty="0" err="1"/>
              <a:t>parkingspaces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87ABA9-DD7C-42FE-8482-B2BD1FD582B1}"/>
              </a:ext>
            </a:extLst>
          </p:cNvPr>
          <p:cNvSpPr txBox="1"/>
          <p:nvPr/>
        </p:nvSpPr>
        <p:spPr>
          <a:xfrm>
            <a:off x="6400800" y="1990368"/>
            <a:ext cx="43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Bedrooms</a:t>
            </a:r>
            <a:r>
              <a:rPr lang="pt-BR" dirty="0"/>
              <a:t>, </a:t>
            </a:r>
            <a:r>
              <a:rPr lang="pt-BR" dirty="0" err="1"/>
              <a:t>bathrooms</a:t>
            </a:r>
            <a:r>
              <a:rPr lang="pt-BR" dirty="0"/>
              <a:t> e </a:t>
            </a:r>
            <a:r>
              <a:rPr lang="pt-BR" dirty="0" err="1"/>
              <a:t>usableAreas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35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6C2570-1134-431E-8419-EF6AAEEE3C21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 você tivesse que estimar o valor dos imóveis com apenas 3 campos, quais seriam eles?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C3153C-2552-4B75-ACD6-944F9131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0" t="35376" r="31535" b="22949"/>
          <a:stretch/>
        </p:blipFill>
        <p:spPr>
          <a:xfrm>
            <a:off x="298175" y="2357437"/>
            <a:ext cx="5406827" cy="27711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E3B060-AAF9-41FA-B53B-FCD37F6B1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3" t="37895" r="33227" b="12619"/>
          <a:stretch/>
        </p:blipFill>
        <p:spPr>
          <a:xfrm>
            <a:off x="5943600" y="2254524"/>
            <a:ext cx="5715000" cy="361950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58609-DB4D-419E-81B2-6DAA644B7E44}"/>
              </a:ext>
            </a:extLst>
          </p:cNvPr>
          <p:cNvSpPr txBox="1"/>
          <p:nvPr/>
        </p:nvSpPr>
        <p:spPr>
          <a:xfrm>
            <a:off x="424070" y="1948070"/>
            <a:ext cx="45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Bedrooms</a:t>
            </a:r>
            <a:r>
              <a:rPr lang="pt-BR" dirty="0"/>
              <a:t>, </a:t>
            </a:r>
            <a:r>
              <a:rPr lang="pt-BR" dirty="0" err="1"/>
              <a:t>usableAreas</a:t>
            </a:r>
            <a:r>
              <a:rPr lang="pt-BR" dirty="0"/>
              <a:t> e </a:t>
            </a:r>
            <a:r>
              <a:rPr lang="pt-BR" dirty="0" err="1"/>
              <a:t>montthlyCondoFee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AD965D-1483-425A-A406-4BC6CAF81626}"/>
              </a:ext>
            </a:extLst>
          </p:cNvPr>
          <p:cNvSpPr txBox="1"/>
          <p:nvPr/>
        </p:nvSpPr>
        <p:spPr>
          <a:xfrm>
            <a:off x="6096000" y="1824718"/>
            <a:ext cx="43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Bedrooms</a:t>
            </a:r>
            <a:r>
              <a:rPr lang="pt-BR" dirty="0"/>
              <a:t>, </a:t>
            </a:r>
            <a:r>
              <a:rPr lang="pt-BR" dirty="0" err="1"/>
              <a:t>usableAreas</a:t>
            </a:r>
            <a:r>
              <a:rPr lang="pt-BR" dirty="0"/>
              <a:t> e </a:t>
            </a:r>
            <a:r>
              <a:rPr lang="pt-BR" dirty="0" err="1"/>
              <a:t>adress</a:t>
            </a:r>
            <a:r>
              <a:rPr lang="pt-BR" dirty="0"/>
              <a:t>__zone</a:t>
            </a:r>
          </a:p>
        </p:txBody>
      </p:sp>
    </p:spTree>
    <p:extLst>
      <p:ext uri="{BB962C8B-B14F-4D97-AF65-F5344CB8AC3E}">
        <p14:creationId xmlns:p14="http://schemas.microsoft.com/office/powerpoint/2010/main" val="133331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6C2570-1134-431E-8419-EF6AAEEE3C21}"/>
              </a:ext>
            </a:extLst>
          </p:cNvPr>
          <p:cNvSpPr/>
          <p:nvPr/>
        </p:nvSpPr>
        <p:spPr>
          <a:xfrm>
            <a:off x="318053" y="1272208"/>
            <a:ext cx="10031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 você tivesse que estimar o valor dos imóveis com apenas 3 campos, quais seriam eles?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D56C19B-11B2-42ED-A9A5-28FE270806BD}"/>
              </a:ext>
            </a:extLst>
          </p:cNvPr>
          <p:cNvCxnSpPr/>
          <p:nvPr/>
        </p:nvCxnSpPr>
        <p:spPr>
          <a:xfrm>
            <a:off x="185530" y="954157"/>
            <a:ext cx="1154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4527-AD4E-46A6-9EF3-E32A0E1CD782}"/>
              </a:ext>
            </a:extLst>
          </p:cNvPr>
          <p:cNvSpPr txBox="1"/>
          <p:nvPr/>
        </p:nvSpPr>
        <p:spPr>
          <a:xfrm>
            <a:off x="198782" y="308980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Teste – Grupo ZAP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2035A-41D0-4C7A-8FD9-A40BD53E8EE2}"/>
              </a:ext>
            </a:extLst>
          </p:cNvPr>
          <p:cNvSpPr txBox="1"/>
          <p:nvPr/>
        </p:nvSpPr>
        <p:spPr>
          <a:xfrm>
            <a:off x="3491947" y="364436"/>
            <a:ext cx="55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Marcos José Azevedo</a:t>
            </a:r>
          </a:p>
        </p:txBody>
      </p:sp>
      <p:sp>
        <p:nvSpPr>
          <p:cNvPr id="7" name="AutoShape 2" descr="C:\Users\Marcos\AppData\Local\Microsoft\Windows\INetCache\Content.MSO\pptA3F4.tmp">
            <a:extLst>
              <a:ext uri="{FF2B5EF4-FFF2-40B4-BE49-F238E27FC236}">
                <a16:creationId xmlns:a16="http://schemas.microsoft.com/office/drawing/2014/main" id="{C52F9D0D-382A-46DA-8AC4-B3998EA78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C:\Users\Marcos\AppData\Local\Microsoft\Windows\INetCache\Content.MSO\ppt1796.tmp">
            <a:extLst>
              <a:ext uri="{FF2B5EF4-FFF2-40B4-BE49-F238E27FC236}">
                <a16:creationId xmlns:a16="http://schemas.microsoft.com/office/drawing/2014/main" id="{1CF3CE89-833D-4EF5-BF60-2B3BBAD3A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1835E0-8EC8-4FA9-9096-5569310DA59C}"/>
              </a:ext>
            </a:extLst>
          </p:cNvPr>
          <p:cNvSpPr txBox="1"/>
          <p:nvPr/>
        </p:nvSpPr>
        <p:spPr>
          <a:xfrm>
            <a:off x="579567" y="1801689"/>
            <a:ext cx="3339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Levando em conta o resultado da </a:t>
            </a:r>
            <a:r>
              <a:rPr lang="pt-BR" dirty="0" err="1"/>
              <a:t>feature_importance</a:t>
            </a:r>
            <a:r>
              <a:rPr lang="pt-BR" dirty="0"/>
              <a:t> e o resultado dessas regressões, eu usaria as seguintes </a:t>
            </a:r>
            <a:r>
              <a:rPr lang="pt-BR" dirty="0" err="1"/>
              <a:t>features</a:t>
            </a:r>
            <a:r>
              <a:rPr lang="pt-BR" dirty="0"/>
              <a:t>, inicialmente: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useableAreas</a:t>
            </a:r>
            <a:r>
              <a:rPr lang="pt-BR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bathrooms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suites</a:t>
            </a:r>
            <a:endParaRPr lang="pt-BR" dirty="0"/>
          </a:p>
          <a:p>
            <a:endParaRPr lang="pt-BR" dirty="0"/>
          </a:p>
          <a:p>
            <a:r>
              <a:rPr lang="pt-BR" dirty="0"/>
              <a:t>Mas acredito que 3 variáveis não dão conta de explicar ou prever corretamente valores de imóveis. Seriam necessários testes com outros modelos.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58C3FE-1689-444C-8027-6B4A5B522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2" t="46230" r="34985" b="11968"/>
          <a:stretch/>
        </p:blipFill>
        <p:spPr>
          <a:xfrm>
            <a:off x="4410039" y="1990368"/>
            <a:ext cx="7318135" cy="40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1027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Helder Alencar Oliveira</dc:creator>
  <cp:lastModifiedBy>Helder Alencar Oliveira</cp:lastModifiedBy>
  <cp:revision>71</cp:revision>
  <dcterms:created xsi:type="dcterms:W3CDTF">2019-08-07T19:14:23Z</dcterms:created>
  <dcterms:modified xsi:type="dcterms:W3CDTF">2019-08-12T00:35:46Z</dcterms:modified>
</cp:coreProperties>
</file>