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6F2F6E-AF19-4726-B221-F752182BEC99}">
  <a:tblStyle styleId="{8F6F2F6E-AF19-4726-B221-F752182BE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fbec5920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fbec5920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fbec5920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fbec592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fbec5920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fbec5920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bd347e8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bd347e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bd347e8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bd347e8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1d167c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1d167c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</a:t>
            </a:r>
            <a:r>
              <a:rPr lang="en"/>
              <a:t>modified the background color to lighter grey and green. Added the border lines for tables.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fbec5920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fbec5920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fbec592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6fbec592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fbec59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fbec59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fbec5920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fbec5920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fbec5920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fbec592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fbec5920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fbec5920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fbec5920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fbec5920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9175"/>
            <a:ext cx="8520600" cy="17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31475"/>
            <a:ext cx="8520600" cy="1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Guenneugues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 Klaassen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Anthony Wang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Yeh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75373" l="0" r="0" t="0"/>
          <a:stretch/>
        </p:blipFill>
        <p:spPr>
          <a:xfrm>
            <a:off x="506300" y="858250"/>
            <a:ext cx="4452500" cy="7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875" y="858250"/>
            <a:ext cx="3547625" cy="42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119500" y="4662900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Full Python Tutor Sequence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14450" y="165550"/>
            <a:ext cx="771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Replacing existing values with put</a:t>
            </a:r>
            <a:endParaRPr sz="3300">
              <a:solidFill>
                <a:schemeClr val="dk1"/>
              </a:solidFill>
            </a:endParaRPr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714450" y="204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{8F6F2F6E-AF19-4726-B221-F752182BEC99}</a:tableStyleId>
              </a:tblPr>
              <a:tblGrid>
                <a:gridCol w="1221575"/>
                <a:gridCol w="3075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a:”123”</a:t>
                      </a: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a:”apple”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b:”4” </a:t>
                      </a:r>
                      <a:r>
                        <a:rPr lang="en"/>
                        <a:t>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b:”xyz”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g</a:t>
                      </a:r>
                      <a:r>
                        <a:rPr lang="en" strike="sngStrike"/>
                        <a:t>:(‘tuple1’,’tuple2’) </a:t>
                      </a:r>
                      <a:endParaRPr strike="sng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:[“list”,”of”,”words”]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3255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Linear Search vs Hash Table Search</a:t>
            </a:r>
            <a:endParaRPr sz="33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350"/>
            <a:ext cx="3983950" cy="17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4350"/>
            <a:ext cx="4285751" cy="18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729900" y="3389525"/>
            <a:ext cx="139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O(N)</a:t>
            </a:r>
            <a:endParaRPr sz="3000"/>
          </a:p>
        </p:txBody>
      </p:sp>
      <p:sp>
        <p:nvSpPr>
          <p:cNvPr id="127" name="Google Shape;127;p23"/>
          <p:cNvSpPr txBox="1"/>
          <p:nvPr/>
        </p:nvSpPr>
        <p:spPr>
          <a:xfrm>
            <a:off x="5782475" y="3389525"/>
            <a:ext cx="139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O(N/B)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43255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Potential Issues</a:t>
            </a:r>
            <a:endParaRPr sz="3300"/>
          </a:p>
        </p:txBody>
      </p:sp>
      <p:sp>
        <p:nvSpPr>
          <p:cNvPr id="133" name="Google Shape;133;p24"/>
          <p:cNvSpPr txBox="1"/>
          <p:nvPr/>
        </p:nvSpPr>
        <p:spPr>
          <a:xfrm>
            <a:off x="377425" y="954700"/>
            <a:ext cx="82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 collisions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Uneven distribution of objects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 table search becomes more like a </a:t>
            </a:r>
            <a:r>
              <a:rPr lang="en"/>
              <a:t>linear search, defeating the purpose of the hash table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77425" y="2705675"/>
            <a:ext cx="396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better hash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Recreate </a:t>
            </a:r>
            <a:r>
              <a:rPr lang="en"/>
              <a:t>index</a:t>
            </a:r>
            <a:r>
              <a:rPr lang="en"/>
              <a:t> with more buckets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99350" y="34290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Summary</a:t>
            </a:r>
            <a:endParaRPr sz="3300"/>
          </a:p>
        </p:txBody>
      </p:sp>
      <p:sp>
        <p:nvSpPr>
          <p:cNvPr id="140" name="Google Shape;140;p25"/>
          <p:cNvSpPr txBox="1"/>
          <p:nvPr/>
        </p:nvSpPr>
        <p:spPr>
          <a:xfrm>
            <a:off x="519250" y="1254100"/>
            <a:ext cx="7985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structure → list of buckets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Objects evenly distributed into buckets based on key hash code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an object with the same key replaces the old value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Hash searches have time complexity O(N/B)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5" y="0"/>
            <a:ext cx="89396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650"/>
            <a:ext cx="8839202" cy="232807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59400" y="383175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Hash Table Construction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350"/>
            <a:ext cx="8839202" cy="41771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5940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Hash Function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0" y="791425"/>
            <a:ext cx="8258151" cy="43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43255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Inserting into a Hash table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26182" t="0"/>
          <a:stretch/>
        </p:blipFill>
        <p:spPr>
          <a:xfrm>
            <a:off x="1703213" y="203525"/>
            <a:ext cx="5737575" cy="13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63" y="1529851"/>
            <a:ext cx="3447349" cy="361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000" y="1529850"/>
            <a:ext cx="2502981" cy="31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6483050" y="4673125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Full Python Tutor Sequence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" y="0"/>
            <a:ext cx="516088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 b="0" l="0" r="26182" t="0"/>
          <a:stretch/>
        </p:blipFill>
        <p:spPr>
          <a:xfrm>
            <a:off x="4130175" y="162650"/>
            <a:ext cx="4796826" cy="11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496125" y="2948575"/>
            <a:ext cx="400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0002 → a : 123</a:t>
            </a:r>
            <a:endParaRPr b="1" sz="1600"/>
          </a:p>
        </p:txBody>
      </p:sp>
      <p:sp>
        <p:nvSpPr>
          <p:cNvPr id="94" name="Google Shape;94;p19"/>
          <p:cNvSpPr txBox="1"/>
          <p:nvPr/>
        </p:nvSpPr>
        <p:spPr>
          <a:xfrm>
            <a:off x="2730250" y="3895975"/>
            <a:ext cx="47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0003 → b : 4, g : (“tuple”, “tuple2”)</a:t>
            </a:r>
            <a:endParaRPr b="1" sz="1600"/>
          </a:p>
        </p:txBody>
      </p:sp>
      <p:sp>
        <p:nvSpPr>
          <p:cNvPr id="95" name="Google Shape;95;p19"/>
          <p:cNvSpPr txBox="1"/>
          <p:nvPr/>
        </p:nvSpPr>
        <p:spPr>
          <a:xfrm>
            <a:off x="6483050" y="4673125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Full Python Tutor Sequence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32550" y="3013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Searching Hash Tables</a:t>
            </a:r>
            <a:endParaRPr sz="33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075"/>
            <a:ext cx="8839202" cy="23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68072" l="0" r="0" t="0"/>
          <a:stretch/>
        </p:blipFill>
        <p:spPr>
          <a:xfrm>
            <a:off x="235175" y="654425"/>
            <a:ext cx="3300000" cy="11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400" y="407725"/>
            <a:ext cx="5187675" cy="43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483050" y="4673125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Full Python Tutor Sequence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097625" y="2422450"/>
            <a:ext cx="21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</a:rPr>
              <a:t> →</a:t>
            </a:r>
            <a:r>
              <a:rPr b="1" lang="en" sz="1600"/>
              <a:t>0002 </a:t>
            </a:r>
            <a:r>
              <a:rPr b="1" lang="en" sz="1600">
                <a:solidFill>
                  <a:schemeClr val="dk1"/>
                </a:solidFill>
              </a:rPr>
              <a:t>→</a:t>
            </a:r>
            <a:r>
              <a:rPr b="1" lang="en" sz="1600"/>
              <a:t> a:123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