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696" r:id="rId2"/>
  </p:sldMasterIdLst>
  <p:notesMasterIdLst>
    <p:notesMasterId r:id="rId14"/>
  </p:notesMasterIdLst>
  <p:sldIdLst>
    <p:sldId id="256" r:id="rId3"/>
    <p:sldId id="295" r:id="rId4"/>
    <p:sldId id="292" r:id="rId5"/>
    <p:sldId id="304" r:id="rId6"/>
    <p:sldId id="296" r:id="rId7"/>
    <p:sldId id="297" r:id="rId8"/>
    <p:sldId id="298" r:id="rId9"/>
    <p:sldId id="299" r:id="rId10"/>
    <p:sldId id="300" r:id="rId11"/>
    <p:sldId id="301" r:id="rId12"/>
    <p:sldId id="294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90856" autoAdjust="0"/>
  </p:normalViewPr>
  <p:slideViewPr>
    <p:cSldViewPr>
      <p:cViewPr varScale="1">
        <p:scale>
          <a:sx n="85" d="100"/>
          <a:sy n="85" d="100"/>
        </p:scale>
        <p:origin x="108" y="27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62B023-9931-4779-9AE2-EBAE351C7E5C}" type="datetimeFigureOut">
              <a:rPr lang="en-US" smtClean="0"/>
              <a:t>9/3/2016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EB4DC3-F2AA-4794-B64A-DFE920C63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204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EB4DC3-F2AA-4794-B64A-DFE920C6320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1066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EB4DC3-F2AA-4794-B64A-DFE920C6320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7446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EB4DC3-F2AA-4794-B64A-DFE920C6320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7634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EBF2BD0-ABD7-4F42-9BF0-27381A172339}" type="datetimeFigureOut">
              <a:rPr lang="en-MY" smtClean="0"/>
              <a:pPr/>
              <a:t>3/9/2016</a:t>
            </a:fld>
            <a:endParaRPr lang="en-MY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MY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1CCC8AF-F6A2-4DF5-9787-5BE288E6C349}" type="slidenum">
              <a:rPr lang="en-MY" smtClean="0"/>
              <a:pPr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F2BD0-ABD7-4F42-9BF0-27381A172339}" type="datetimeFigureOut">
              <a:rPr lang="en-MY" smtClean="0"/>
              <a:pPr/>
              <a:t>3/9/2016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CC8AF-F6A2-4DF5-9787-5BE288E6C349}" type="slidenum">
              <a:rPr lang="en-MY" smtClean="0"/>
              <a:pPr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F2BD0-ABD7-4F42-9BF0-27381A172339}" type="datetimeFigureOut">
              <a:rPr lang="en-MY" smtClean="0"/>
              <a:pPr/>
              <a:t>3/9/2016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CC8AF-F6A2-4DF5-9787-5BE288E6C349}" type="slidenum">
              <a:rPr lang="en-MY" smtClean="0"/>
              <a:pPr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2/22/2013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2D9EA-FF73-8A46-BA6F-A4AFEFE661D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24125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2/22/2013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2D9EA-FF73-8A46-BA6F-A4AFEFE661D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19138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2/22/2013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2D9EA-FF73-8A46-BA6F-A4AFEFE661D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92087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2/22/2013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2D9EA-FF73-8A46-BA6F-A4AFEFE661D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78970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2/22/2013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2D9EA-FF73-8A46-BA6F-A4AFEFE661D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36530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2/22/2013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2D9EA-FF73-8A46-BA6F-A4AFEFE661D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2036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2/22/2013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2D9EA-FF73-8A46-BA6F-A4AFEFE661D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295894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2/22/2013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2D9EA-FF73-8A46-BA6F-A4AFEFE661D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5106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F2BD0-ABD7-4F42-9BF0-27381A172339}" type="datetimeFigureOut">
              <a:rPr lang="en-MY" smtClean="0"/>
              <a:pPr/>
              <a:t>3/9/2016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CC8AF-F6A2-4DF5-9787-5BE288E6C349}" type="slidenum">
              <a:rPr lang="en-MY" smtClean="0"/>
              <a:pPr/>
              <a:t>‹#›</a:t>
            </a:fld>
            <a:endParaRPr lang="en-MY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2/22/2013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2D9EA-FF73-8A46-BA6F-A4AFEFE661D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934444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2/22/2013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2D9EA-FF73-8A46-BA6F-A4AFEFE661D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266532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2/22/2013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2D9EA-FF73-8A46-BA6F-A4AFEFE661D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394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F2BD0-ABD7-4F42-9BF0-27381A172339}" type="datetimeFigureOut">
              <a:rPr lang="en-MY" smtClean="0"/>
              <a:pPr/>
              <a:t>3/9/2016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CC8AF-F6A2-4DF5-9787-5BE288E6C349}" type="slidenum">
              <a:rPr lang="en-MY" smtClean="0"/>
              <a:pPr/>
              <a:t>‹#›</a:t>
            </a:fld>
            <a:endParaRPr lang="en-MY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F2BD0-ABD7-4F42-9BF0-27381A172339}" type="datetimeFigureOut">
              <a:rPr lang="en-MY" smtClean="0"/>
              <a:pPr/>
              <a:t>3/9/2016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CC8AF-F6A2-4DF5-9787-5BE288E6C349}" type="slidenum">
              <a:rPr lang="en-MY" smtClean="0"/>
              <a:pPr/>
              <a:t>‹#›</a:t>
            </a:fld>
            <a:endParaRPr lang="en-MY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F2BD0-ABD7-4F42-9BF0-27381A172339}" type="datetimeFigureOut">
              <a:rPr lang="en-MY" smtClean="0"/>
              <a:pPr/>
              <a:t>3/9/2016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CC8AF-F6A2-4DF5-9787-5BE288E6C349}" type="slidenum">
              <a:rPr lang="en-MY" smtClean="0"/>
              <a:pPr/>
              <a:t>‹#›</a:t>
            </a:fld>
            <a:endParaRPr lang="en-MY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F2BD0-ABD7-4F42-9BF0-27381A172339}" type="datetimeFigureOut">
              <a:rPr lang="en-MY" smtClean="0"/>
              <a:pPr/>
              <a:t>3/9/2016</a:t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CC8AF-F6A2-4DF5-9787-5BE288E6C349}" type="slidenum">
              <a:rPr lang="en-MY" smtClean="0"/>
              <a:pPr/>
              <a:t>‹#›</a:t>
            </a:fld>
            <a:endParaRPr lang="en-MY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F2BD0-ABD7-4F42-9BF0-27381A172339}" type="datetimeFigureOut">
              <a:rPr lang="en-MY" smtClean="0"/>
              <a:pPr/>
              <a:t>3/9/2016</a:t>
            </a:fld>
            <a:endParaRPr lang="en-M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CC8AF-F6A2-4DF5-9787-5BE288E6C349}" type="slidenum">
              <a:rPr lang="en-MY" smtClean="0"/>
              <a:pPr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4EBF2BD0-ABD7-4F42-9BF0-27381A172339}" type="datetimeFigureOut">
              <a:rPr lang="en-MY" smtClean="0"/>
              <a:pPr/>
              <a:t>3/9/2016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CC8AF-F6A2-4DF5-9787-5BE288E6C349}" type="slidenum">
              <a:rPr lang="en-MY" smtClean="0"/>
              <a:pPr/>
              <a:t>‹#›</a:t>
            </a:fld>
            <a:endParaRPr lang="en-MY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EBF2BD0-ABD7-4F42-9BF0-27381A172339}" type="datetimeFigureOut">
              <a:rPr lang="en-MY" smtClean="0"/>
              <a:pPr/>
              <a:t>3/9/2016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1CCC8AF-F6A2-4DF5-9787-5BE288E6C349}" type="slidenum">
              <a:rPr lang="en-MY" smtClean="0"/>
              <a:pPr/>
              <a:t>‹#›</a:t>
            </a:fld>
            <a:endParaRPr lang="en-MY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4EBF2BD0-ABD7-4F42-9BF0-27381A172339}" type="datetimeFigureOut">
              <a:rPr lang="en-MY" smtClean="0"/>
              <a:pPr/>
              <a:t>3/9/2016</a:t>
            </a:fld>
            <a:endParaRPr lang="en-MY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MY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71CCC8AF-F6A2-4DF5-9787-5BE288E6C349}" type="slidenum">
              <a:rPr lang="en-MY" smtClean="0"/>
              <a:pPr/>
              <a:t>‹#›</a:t>
            </a:fld>
            <a:endParaRPr lang="en-MY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r>
              <a:rPr lang="en-US">
                <a:solidFill>
                  <a:prstClr val="black">
                    <a:tint val="75000"/>
                  </a:prstClr>
                </a:solidFill>
              </a:rPr>
              <a:t>2/22/2013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2AF2D9EA-FF73-8A46-BA6F-A4AFEFE661D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8841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Image resul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0480" y="260648"/>
            <a:ext cx="4788024" cy="5373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496" y="879159"/>
            <a:ext cx="8352928" cy="1397713"/>
          </a:xfrm>
        </p:spPr>
        <p:txBody>
          <a:bodyPr>
            <a:normAutofit fontScale="90000"/>
          </a:bodyPr>
          <a:lstStyle/>
          <a:p>
            <a:pPr algn="l"/>
            <a:r>
              <a:rPr lang="en-US" sz="4000" dirty="0">
                <a:latin typeface="Georgia" panose="02040502050405020303" pitchFamily="18" charset="0"/>
              </a:rPr>
              <a:t>BCS 3293</a:t>
            </a:r>
            <a:br>
              <a:rPr lang="en-US" sz="4000" noProof="0" dirty="0">
                <a:latin typeface="Georgia" panose="02040502050405020303" pitchFamily="18" charset="0"/>
              </a:rPr>
            </a:br>
            <a:r>
              <a:rPr lang="en-US" sz="4000" dirty="0">
                <a:latin typeface="Georgia" panose="02040502050405020303" pitchFamily="18" charset="0"/>
              </a:rPr>
              <a:t>SOFTWARE </a:t>
            </a:r>
            <a:br>
              <a:rPr lang="en-US" sz="4000" dirty="0">
                <a:latin typeface="Georgia" panose="02040502050405020303" pitchFamily="18" charset="0"/>
              </a:rPr>
            </a:br>
            <a:r>
              <a:rPr lang="en-US" sz="4000" dirty="0">
                <a:latin typeface="Georgia" panose="02040502050405020303" pitchFamily="18" charset="0"/>
              </a:rPr>
              <a:t>CONFIGURATION MANAGEMENT</a:t>
            </a:r>
            <a:endParaRPr lang="en-US" sz="4000" noProof="0" dirty="0">
              <a:latin typeface="Georgia" panose="02040502050405020303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8425" y="2852936"/>
            <a:ext cx="5205663" cy="3888432"/>
          </a:xfrm>
        </p:spPr>
        <p:txBody>
          <a:bodyPr>
            <a:noAutofit/>
          </a:bodyPr>
          <a:lstStyle/>
          <a:p>
            <a:pPr algn="l"/>
            <a:r>
              <a:rPr lang="en-US" sz="3200" dirty="0">
                <a:latin typeface="Georgia" panose="02040502050405020303" pitchFamily="18" charset="0"/>
              </a:rPr>
              <a:t>Chapter</a:t>
            </a:r>
            <a:r>
              <a:rPr lang="fr-FR" sz="3200" dirty="0">
                <a:latin typeface="Georgia" panose="02040502050405020303" pitchFamily="18" charset="0"/>
              </a:rPr>
              <a:t> One: </a:t>
            </a:r>
          </a:p>
          <a:p>
            <a:pPr algn="l"/>
            <a:r>
              <a:rPr lang="fr-FR" sz="3200" dirty="0">
                <a:latin typeface="Georgia" panose="02040502050405020303" pitchFamily="18" charset="0"/>
              </a:rPr>
              <a:t>Source Code </a:t>
            </a:r>
          </a:p>
          <a:p>
            <a:pPr algn="l"/>
            <a:r>
              <a:rPr lang="fr-FR" sz="3200" dirty="0">
                <a:latin typeface="Georgia" panose="02040502050405020303" pitchFamily="18" charset="0"/>
              </a:rPr>
              <a:t>Management</a:t>
            </a:r>
            <a:endParaRPr lang="en-US" sz="3200" noProof="0" dirty="0">
              <a:latin typeface="Georgia" panose="02040502050405020303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084168" y="4437112"/>
            <a:ext cx="3024336" cy="100811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1880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1124744"/>
            <a:ext cx="5544616" cy="463711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Georgia" panose="02040502050405020303" pitchFamily="18" charset="0"/>
              </a:rPr>
              <a:t>A staff dedicated to defining how your entire team will use the source code management tool.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Georgia" panose="02040502050405020303" pitchFamily="18" charset="0"/>
              </a:rPr>
              <a:t>How 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2D9EA-FF73-8A46-BA6F-A4AFEFE661D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1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Georgia" panose="02040502050405020303" pitchFamily="18" charset="0"/>
              </a:rPr>
              <a:t>Defining the Usage Model</a:t>
            </a:r>
            <a:endParaRPr lang="en-US" sz="4100" b="1" noProof="0" dirty="0"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Georgia" panose="02040502050405020303" pitchFamily="18" charset="0"/>
            </a:endParaRPr>
          </a:p>
        </p:txBody>
      </p:sp>
      <p:pic>
        <p:nvPicPr>
          <p:cNvPr id="3074" name="Picture 2" descr="Image result for admin role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678" b="5238"/>
          <a:stretch/>
        </p:blipFill>
        <p:spPr bwMode="auto">
          <a:xfrm>
            <a:off x="5508104" y="1340768"/>
            <a:ext cx="3240360" cy="3240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107504" y="5244147"/>
            <a:ext cx="885698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Georgia" panose="02040502050405020303" pitchFamily="18" charset="0"/>
              </a:rPr>
              <a:t>Source code management is a </a:t>
            </a:r>
            <a:r>
              <a:rPr lang="en-US" sz="2000" dirty="0">
                <a:solidFill>
                  <a:srgbClr val="FF0000"/>
                </a:solidFill>
                <a:latin typeface="Georgia" panose="02040502050405020303" pitchFamily="18" charset="0"/>
              </a:rPr>
              <a:t>team sport</a:t>
            </a:r>
            <a:r>
              <a:rPr lang="en-US" sz="2000" dirty="0">
                <a:latin typeface="Georgia" panose="02040502050405020303" pitchFamily="18" charset="0"/>
              </a:rPr>
              <a:t>, and your source code management processes will be more effective if you have had the opportunity to learn and share CM best practices!</a:t>
            </a:r>
          </a:p>
        </p:txBody>
      </p:sp>
    </p:spTree>
    <p:extLst>
      <p:ext uri="{BB962C8B-B14F-4D97-AF65-F5344CB8AC3E}">
        <p14:creationId xmlns:p14="http://schemas.microsoft.com/office/powerpoint/2010/main" val="2378217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  <a:buNone/>
            </a:pPr>
            <a:r>
              <a:rPr lang="en-US" sz="41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Georgia" panose="02040502050405020303" pitchFamily="18" charset="0"/>
                <a:ea typeface="+mj-ea"/>
                <a:cs typeface="+mj-cs"/>
              </a:rPr>
              <a:t>Thank you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2D9EA-FF73-8A46-BA6F-A4AFEFE661D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5739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1600200"/>
            <a:ext cx="8856984" cy="4637111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Georgia" panose="02040502050405020303" pitchFamily="18" charset="0"/>
              </a:rPr>
              <a:t>Why Is Source Code Management Important? 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Georgia" panose="02040502050405020303" pitchFamily="18" charset="0"/>
              </a:rPr>
              <a:t>Source Code Management Core Concepts.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Georgia" panose="02040502050405020303" pitchFamily="18" charset="0"/>
              </a:rPr>
              <a:t>Managing the Globally Distributed Development Team.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Georgia" panose="02040502050405020303" pitchFamily="18" charset="0"/>
              </a:rPr>
              <a:t>Tools Selection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Georgia" panose="02040502050405020303" pitchFamily="18" charset="0"/>
              </a:rPr>
              <a:t>Recognizing the Cost of Quality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Georgia" panose="02040502050405020303" pitchFamily="18" charset="0"/>
              </a:rPr>
              <a:t>Defining the Usage 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2D9EA-FF73-8A46-BA6F-A4AFEFE661D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l"/>
            <a:r>
              <a:rPr lang="fr-FR" sz="4100" b="1" dirty="0" err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Georgia" panose="02040502050405020303" pitchFamily="18" charset="0"/>
              </a:rPr>
              <a:t>Chapter</a:t>
            </a:r>
            <a:r>
              <a:rPr lang="fr-FR" sz="41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Georgia" panose="02040502050405020303" pitchFamily="18" charset="0"/>
              </a:rPr>
              <a:t> 1 </a:t>
            </a:r>
            <a:br>
              <a:rPr lang="fr-FR" sz="41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Georgia" panose="02040502050405020303" pitchFamily="18" charset="0"/>
              </a:rPr>
            </a:br>
            <a:r>
              <a:rPr lang="fr-FR" sz="41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Georgia" panose="02040502050405020303" pitchFamily="18" charset="0"/>
              </a:rPr>
              <a:t>Source Code Management </a:t>
            </a:r>
            <a:endParaRPr lang="en-US" sz="4100" b="1" noProof="0" dirty="0"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8993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2D9EA-FF73-8A46-BA6F-A4AFEFE661D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100" b="1" noProof="0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Georgia" panose="02040502050405020303" pitchFamily="18" charset="0"/>
              </a:rPr>
              <a:t>SCM ? 5W ?</a:t>
            </a:r>
          </a:p>
        </p:txBody>
      </p:sp>
      <p:pic>
        <p:nvPicPr>
          <p:cNvPr id="6" name="Picture 4" descr="Image resul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1268760"/>
            <a:ext cx="4320480" cy="4950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Image result for &quot;configuration management&quot;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1268760"/>
            <a:ext cx="4644008" cy="4645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1547664" y="5157192"/>
            <a:ext cx="2880320" cy="93610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364088" y="2060848"/>
            <a:ext cx="3024336" cy="3024336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464496" y="1196752"/>
            <a:ext cx="4644008" cy="471792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547664" y="5850023"/>
            <a:ext cx="597666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atin typeface="Georgia" panose="02040502050405020303" pitchFamily="18" charset="0"/>
              </a:rPr>
              <a:t>Tracking</a:t>
            </a:r>
            <a:r>
              <a:rPr lang="en-US" sz="2000" dirty="0">
                <a:latin typeface="Georgia" panose="02040502050405020303" pitchFamily="18" charset="0"/>
              </a:rPr>
              <a:t> and </a:t>
            </a:r>
            <a:r>
              <a:rPr lang="en-US" sz="2000" b="1" dirty="0">
                <a:latin typeface="Georgia" panose="02040502050405020303" pitchFamily="18" charset="0"/>
              </a:rPr>
              <a:t>Controlling</a:t>
            </a:r>
            <a:r>
              <a:rPr lang="en-US" sz="2000" dirty="0">
                <a:latin typeface="Georgia" panose="02040502050405020303" pitchFamily="18" charset="0"/>
              </a:rPr>
              <a:t> </a:t>
            </a:r>
            <a:r>
              <a:rPr lang="en-US" sz="2000" b="1" dirty="0">
                <a:latin typeface="Georgia" panose="02040502050405020303" pitchFamily="18" charset="0"/>
              </a:rPr>
              <a:t>Changes</a:t>
            </a:r>
            <a:r>
              <a:rPr lang="en-US" sz="2000" dirty="0">
                <a:latin typeface="Georgia" panose="02040502050405020303" pitchFamily="18" charset="0"/>
              </a:rPr>
              <a:t> in </a:t>
            </a:r>
            <a:r>
              <a:rPr lang="en-US" sz="2000" b="1" dirty="0">
                <a:latin typeface="Georgia" panose="02040502050405020303" pitchFamily="18" charset="0"/>
              </a:rPr>
              <a:t>SDLC</a:t>
            </a:r>
          </a:p>
        </p:txBody>
      </p:sp>
    </p:spTree>
    <p:extLst>
      <p:ext uri="{BB962C8B-B14F-4D97-AF65-F5344CB8AC3E}">
        <p14:creationId xmlns:p14="http://schemas.microsoft.com/office/powerpoint/2010/main" val="1087482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1600200"/>
            <a:ext cx="8856984" cy="4637111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dirty="0">
                <a:latin typeface="Georgia" panose="02040502050405020303" pitchFamily="18" charset="0"/>
              </a:rPr>
              <a:t>Source code management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dirty="0">
                <a:latin typeface="Georgia" panose="02040502050405020303" pitchFamily="18" charset="0"/>
              </a:rPr>
              <a:t>Build engineering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dirty="0">
                <a:latin typeface="Georgia" panose="02040502050405020303" pitchFamily="18" charset="0"/>
              </a:rPr>
              <a:t>Environment configuration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dirty="0">
                <a:latin typeface="Georgia" panose="02040502050405020303" pitchFamily="18" charset="0"/>
              </a:rPr>
              <a:t>Change control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dirty="0">
                <a:latin typeface="Georgia" panose="02040502050405020303" pitchFamily="18" charset="0"/>
              </a:rPr>
              <a:t>Release engineering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dirty="0">
                <a:latin typeface="Georgia" panose="02040502050405020303" pitchFamily="18" charset="0"/>
              </a:rPr>
              <a:t>Deployment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2D9EA-FF73-8A46-BA6F-A4AFEFE661D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1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Georgia" panose="02040502050405020303" pitchFamily="18" charset="0"/>
              </a:rPr>
              <a:t>SCM Functional Areas</a:t>
            </a:r>
            <a:endParaRPr lang="en-US" sz="4100" b="1" noProof="0" dirty="0"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2546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1600200"/>
            <a:ext cx="4028060" cy="4637111"/>
          </a:xfrm>
        </p:spPr>
        <p:txBody>
          <a:bodyPr>
            <a:normAutofit fontScale="62500" lnSpcReduction="20000"/>
          </a:bodyPr>
          <a:lstStyle/>
          <a:p>
            <a:pPr marL="180975" indent="-180975">
              <a:lnSpc>
                <a:spcPct val="150000"/>
              </a:lnSpc>
            </a:pPr>
            <a:r>
              <a:rPr lang="en-US" dirty="0">
                <a:latin typeface="Georgia" panose="02040502050405020303" pitchFamily="18" charset="0"/>
              </a:rPr>
              <a:t>Is a key function in SCM and directly impacts the productivity of your team and the quality of the product being developed. </a:t>
            </a:r>
          </a:p>
          <a:p>
            <a:pPr marL="180975" indent="-180975">
              <a:lnSpc>
                <a:spcPct val="150000"/>
              </a:lnSpc>
            </a:pPr>
            <a:r>
              <a:rPr lang="en-US" dirty="0">
                <a:latin typeface="Georgia" panose="02040502050405020303" pitchFamily="18" charset="0"/>
              </a:rPr>
              <a:t>Manage more than one line of code development at the same time.</a:t>
            </a:r>
          </a:p>
          <a:p>
            <a:pPr marL="180975" indent="-180975">
              <a:lnSpc>
                <a:spcPct val="150000"/>
              </a:lnSpc>
            </a:pPr>
            <a:r>
              <a:rPr lang="en-US" dirty="0">
                <a:latin typeface="Georgia" panose="02040502050405020303" pitchFamily="18" charset="0"/>
              </a:rPr>
              <a:t>Your assets secured and available in a controlled and reliable repository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2D9EA-FF73-8A46-BA6F-A4AFEFE661D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1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Georgia" panose="02040502050405020303" pitchFamily="18" charset="0"/>
              </a:rPr>
              <a:t>Source Code Management </a:t>
            </a:r>
            <a:endParaRPr lang="en-US" sz="4100" b="1" noProof="0" dirty="0"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Georgia" panose="02040502050405020303" pitchFamily="18" charset="0"/>
            </a:endParaRPr>
          </a:p>
        </p:txBody>
      </p:sp>
      <p:pic>
        <p:nvPicPr>
          <p:cNvPr id="2050" name="Picture 2" descr="Image result for programmers at wor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5564" y="1196752"/>
            <a:ext cx="4835271" cy="4752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3311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1600200"/>
            <a:ext cx="8856984" cy="4637111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2D9EA-FF73-8A46-BA6F-A4AFEFE661D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l"/>
            <a:r>
              <a:rPr lang="fr-FR" sz="41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Georgia" panose="02040502050405020303" pitchFamily="18" charset="0"/>
              </a:rPr>
              <a:t>Source Code Management </a:t>
            </a:r>
            <a:r>
              <a:rPr lang="fr-FR" sz="4100" b="1" dirty="0" err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Georgia" panose="02040502050405020303" pitchFamily="18" charset="0"/>
              </a:rPr>
              <a:t>Core</a:t>
            </a:r>
            <a:r>
              <a:rPr lang="fr-FR" sz="41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Georgia" panose="02040502050405020303" pitchFamily="18" charset="0"/>
              </a:rPr>
              <a:t> Concepts </a:t>
            </a:r>
            <a:endParaRPr lang="en-US" sz="4100" b="1" noProof="0" dirty="0"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Georgia" panose="02040502050405020303" pitchFamily="18" charset="0"/>
            </a:endParaRPr>
          </a:p>
        </p:txBody>
      </p:sp>
      <p:pic>
        <p:nvPicPr>
          <p:cNvPr id="1030" name="Picture 6" descr="Image result for programmers Stations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354"/>
          <a:stretch/>
        </p:blipFill>
        <p:spPr bwMode="auto">
          <a:xfrm>
            <a:off x="251520" y="2276872"/>
            <a:ext cx="3168352" cy="2310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107504" y="4587143"/>
            <a:ext cx="374441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Georgia" panose="02040502050405020303" pitchFamily="18" charset="0"/>
              </a:rPr>
              <a:t>08:30 am .. Check in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Georgia" panose="02040502050405020303" pitchFamily="18" charset="0"/>
              </a:rPr>
              <a:t>Requesting “Registration V0.9”.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Georgia" panose="02040502050405020303" pitchFamily="18" charset="0"/>
              </a:rPr>
              <a:t>12:15 pm .. Check out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Georgia" panose="02040502050405020303" pitchFamily="18" charset="0"/>
              </a:rPr>
              <a:t>Then ?? </a:t>
            </a:r>
          </a:p>
        </p:txBody>
      </p:sp>
      <p:sp>
        <p:nvSpPr>
          <p:cNvPr id="6" name="Rectangle 5"/>
          <p:cNvSpPr/>
          <p:nvPr/>
        </p:nvSpPr>
        <p:spPr>
          <a:xfrm>
            <a:off x="4606052" y="1988840"/>
            <a:ext cx="3894296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Georgia" panose="02040502050405020303" pitchFamily="18" charset="0"/>
              </a:rPr>
              <a:t>08:30 am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Georgia" panose="02040502050405020303" pitchFamily="18" charset="0"/>
              </a:rPr>
              <a:t>Baselines and Time Machines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Georgia" panose="020405020504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Georgia" panose="02040502050405020303" pitchFamily="18" charset="0"/>
              </a:rPr>
              <a:t>Baselines must be Immutable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Georgia" panose="020405020504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Georgia" panose="02040502050405020303" pitchFamily="18" charset="0"/>
              </a:rPr>
              <a:t>Sandboxes and Workspaces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Georgia" panose="020405020504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Georgia" panose="02040502050405020303" pitchFamily="18" charset="0"/>
              </a:rPr>
              <a:t>Variant Management (Branching) and </a:t>
            </a:r>
            <a:r>
              <a:rPr lang="en-US" sz="1600" dirty="0" err="1">
                <a:latin typeface="Georgia" panose="02040502050405020303" pitchFamily="18" charset="0"/>
              </a:rPr>
              <a:t>Copybranches</a:t>
            </a:r>
            <a:r>
              <a:rPr lang="en-US" sz="1600" dirty="0">
                <a:latin typeface="Georgia" panose="02040502050405020303" pitchFamily="18" charset="0"/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Georgia" panose="020405020504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Georgia" panose="02040502050405020303" pitchFamily="18" charset="0"/>
              </a:rPr>
              <a:t>Handle </a:t>
            </a:r>
            <a:r>
              <a:rPr lang="en-US" sz="1600" dirty="0" err="1">
                <a:latin typeface="Georgia" panose="02040502050405020303" pitchFamily="18" charset="0"/>
              </a:rPr>
              <a:t>Bugfixes</a:t>
            </a:r>
            <a:r>
              <a:rPr lang="en-US" sz="1600" dirty="0">
                <a:latin typeface="Georgia" panose="02040502050405020303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Georgia" panose="020405020504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Georgia" panose="02040502050405020303" pitchFamily="18" charset="0"/>
              </a:rPr>
              <a:t>Streams.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Georgia" panose="020405020504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Georgia" panose="02040502050405020303" pitchFamily="18" charset="0"/>
              </a:rPr>
              <a:t>Merging.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Georgia" panose="020405020504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latin typeface="Georgia" panose="02040502050405020303" pitchFamily="18" charset="0"/>
              </a:rPr>
              <a:t>Changesets</a:t>
            </a:r>
            <a:r>
              <a:rPr lang="en-US" sz="1600" dirty="0">
                <a:latin typeface="Georgia" panose="02040502050405020303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09280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2D9EA-FF73-8A46-BA6F-A4AFEFE661D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l"/>
            <a:r>
              <a:rPr lang="en-US" sz="41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Georgia" panose="02040502050405020303" pitchFamily="18" charset="0"/>
              </a:rPr>
              <a:t>Managing the Globally Distributed Development Team</a:t>
            </a:r>
            <a:endParaRPr lang="en-US" sz="4100" b="1" noProof="0" dirty="0"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Georgia" panose="02040502050405020303" pitchFamily="18" charset="0"/>
            </a:endParaRPr>
          </a:p>
        </p:txBody>
      </p:sp>
      <p:pic>
        <p:nvPicPr>
          <p:cNvPr id="6" name="Picture 2" descr="Image result for &quot;Source code management &quot;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988840"/>
            <a:ext cx="5543599" cy="3936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899592" y="4942909"/>
            <a:ext cx="2664296" cy="64633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Georgia" panose="02040502050405020303" pitchFamily="18" charset="0"/>
              </a:rPr>
              <a:t>Change Requests (CRs)</a:t>
            </a:r>
            <a:br>
              <a:rPr lang="en-US" dirty="0">
                <a:solidFill>
                  <a:srgbClr val="000000"/>
                </a:solidFill>
                <a:latin typeface="Georgia" panose="02040502050405020303" pitchFamily="18" charset="0"/>
              </a:rPr>
            </a:br>
            <a:endParaRPr lang="en-US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54118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1600200"/>
            <a:ext cx="8856984" cy="4637111"/>
          </a:xfrm>
        </p:spPr>
        <p:txBody>
          <a:bodyPr>
            <a:normAutofit fontScale="475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Georgia" panose="02040502050405020303" pitchFamily="18" charset="0"/>
              </a:rPr>
              <a:t>Ease of use 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Georgia" panose="02040502050405020303" pitchFamily="18" charset="0"/>
              </a:rPr>
              <a:t>Branching capabilities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Georgia" panose="02040502050405020303" pitchFamily="18" charset="0"/>
              </a:rPr>
              <a:t>Merging (graphical and command line)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Georgia" panose="02040502050405020303" pitchFamily="18" charset="0"/>
              </a:rPr>
              <a:t>Baselining (such as tagging/labeling)</a:t>
            </a:r>
          </a:p>
          <a:p>
            <a:pPr>
              <a:lnSpc>
                <a:spcPct val="150000"/>
              </a:lnSpc>
            </a:pPr>
            <a:r>
              <a:rPr lang="en-US" dirty="0" err="1">
                <a:latin typeface="Georgia" panose="02040502050405020303" pitchFamily="18" charset="0"/>
              </a:rPr>
              <a:t>Changesets</a:t>
            </a:r>
            <a:endParaRPr lang="en-US" dirty="0">
              <a:latin typeface="Georgia" panose="02040502050405020303" pitchFamily="18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Georgia" panose="02040502050405020303" pitchFamily="18" charset="0"/>
              </a:rPr>
              <a:t>Administration tools (such as checking for repository integrity)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Georgia" panose="02040502050405020303" pitchFamily="18" charset="0"/>
              </a:rPr>
              <a:t>Available training and support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Georgia" panose="02040502050405020303" pitchFamily="18" charset="0"/>
              </a:rPr>
              <a:t>Integration with common IDEs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Georgia" panose="02040502050405020303" pitchFamily="18" charset="0"/>
              </a:rPr>
              <a:t>Defect and requirements tracking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Georgia" panose="02040502050405020303" pitchFamily="18" charset="0"/>
              </a:rPr>
              <a:t>Open source versus commercial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Georgia" panose="02040502050405020303" pitchFamily="18" charset="0"/>
              </a:rPr>
              <a:t>Product maturity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Georgia" panose="02040502050405020303" pitchFamily="18" charset="0"/>
              </a:rPr>
              <a:t>Vendor commitment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Georgia" panose="02040502050405020303" pitchFamily="18" charset="0"/>
              </a:rPr>
              <a:t>Time to implement and risks to success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2D9EA-FF73-8A46-BA6F-A4AFEFE661D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1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Georgia" panose="02040502050405020303" pitchFamily="18" charset="0"/>
              </a:rPr>
              <a:t>Tools Selection</a:t>
            </a:r>
            <a:endParaRPr lang="en-US" sz="4100" b="1" noProof="0" dirty="0"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Georgia" panose="02040502050405020303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 rot="19441282">
            <a:off x="4671462" y="3546107"/>
            <a:ext cx="335976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Georgia" panose="02040502050405020303" pitchFamily="18" charset="0"/>
              </a:rPr>
              <a:t>Your assignment is to find most suitable SCM tool</a:t>
            </a:r>
          </a:p>
        </p:txBody>
      </p:sp>
    </p:spTree>
    <p:extLst>
      <p:ext uri="{BB962C8B-B14F-4D97-AF65-F5344CB8AC3E}">
        <p14:creationId xmlns:p14="http://schemas.microsoft.com/office/powerpoint/2010/main" val="1932411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1600200"/>
            <a:ext cx="9036496" cy="463711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Georgia" panose="02040502050405020303" pitchFamily="18" charset="0"/>
              </a:rPr>
              <a:t>Planning for short or long term ? 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Georgia" panose="02040502050405020303" pitchFamily="18" charset="0"/>
              </a:rPr>
              <a:t>Building your own repository or use 3</a:t>
            </a:r>
            <a:r>
              <a:rPr lang="en-US" baseline="30000" dirty="0">
                <a:latin typeface="Georgia" panose="02040502050405020303" pitchFamily="18" charset="0"/>
              </a:rPr>
              <a:t>rd</a:t>
            </a:r>
            <a:r>
              <a:rPr lang="en-US" dirty="0">
                <a:latin typeface="Georgia" panose="02040502050405020303" pitchFamily="18" charset="0"/>
              </a:rPr>
              <a:t> party ? 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Georgia" panose="02040502050405020303" pitchFamily="18" charset="0"/>
              </a:rPr>
              <a:t>How many staff you need ? 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Georgia" panose="02040502050405020303" pitchFamily="18" charset="0"/>
              </a:rPr>
              <a:t>If you are kind of people who used to </a:t>
            </a:r>
            <a:r>
              <a:rPr lang="en-US" i="1" dirty="0">
                <a:latin typeface="Georgia" panose="02040502050405020303" pitchFamily="18" charset="0"/>
              </a:rPr>
              <a:t>“setting for less” .. </a:t>
            </a:r>
            <a:r>
              <a:rPr lang="en-US" dirty="0">
                <a:latin typeface="Georgia" panose="02040502050405020303" pitchFamily="18" charset="0"/>
              </a:rPr>
              <a:t>So be prepared for the Risks.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2D9EA-FF73-8A46-BA6F-A4AFEFE661D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l"/>
            <a:r>
              <a:rPr lang="en-US" sz="41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Georgia" panose="02040502050405020303" pitchFamily="18" charset="0"/>
              </a:rPr>
              <a:t>Recognizing the Cost of Quality</a:t>
            </a:r>
            <a:endParaRPr lang="en-US" sz="4100" b="1" noProof="0" dirty="0"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0089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1124</TotalTime>
  <Words>365</Words>
  <Application>Microsoft Office PowerPoint</Application>
  <PresentationFormat>On-screen Show (4:3)</PresentationFormat>
  <Paragraphs>85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Calibri</vt:lpstr>
      <vt:lpstr>Georgia</vt:lpstr>
      <vt:lpstr>Lucida Sans Unicode</vt:lpstr>
      <vt:lpstr>Verdana</vt:lpstr>
      <vt:lpstr>Wingdings 2</vt:lpstr>
      <vt:lpstr>Wingdings 3</vt:lpstr>
      <vt:lpstr>Concourse</vt:lpstr>
      <vt:lpstr>1_Office Theme</vt:lpstr>
      <vt:lpstr>BCS 3293 SOFTWARE  CONFIGURATION MANAGEMENT</vt:lpstr>
      <vt:lpstr>Chapter 1  Source Code Management </vt:lpstr>
      <vt:lpstr>SCM ? 5W ?</vt:lpstr>
      <vt:lpstr>SCM Functional Areas</vt:lpstr>
      <vt:lpstr>Source Code Management </vt:lpstr>
      <vt:lpstr>Source Code Management Core Concepts </vt:lpstr>
      <vt:lpstr>Managing the Globally Distributed Development Team</vt:lpstr>
      <vt:lpstr>Tools Selection</vt:lpstr>
      <vt:lpstr>Recognizing the Cost of Quality</vt:lpstr>
      <vt:lpstr>Defining the Usage Model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DC13063 – Current issues in ICT</dc:title>
  <dc:creator>fskkp</dc:creator>
  <cp:lastModifiedBy>Hasan</cp:lastModifiedBy>
  <cp:revision>95</cp:revision>
  <dcterms:created xsi:type="dcterms:W3CDTF">2012-09-17T16:31:41Z</dcterms:created>
  <dcterms:modified xsi:type="dcterms:W3CDTF">2016-09-02T20:17:51Z</dcterms:modified>
</cp:coreProperties>
</file>