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7"/>
  </p:notesMasterIdLst>
  <p:sldIdLst>
    <p:sldId id="256" r:id="rId3"/>
    <p:sldId id="295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1872" autoAdjust="0"/>
  </p:normalViewPr>
  <p:slideViewPr>
    <p:cSldViewPr>
      <p:cViewPr varScale="1">
        <p:scale>
          <a:sx n="94" d="100"/>
          <a:sy n="94" d="100"/>
        </p:scale>
        <p:origin x="3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B023-9931-4779-9AE2-EBAE351C7E5C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4DC3-F2AA-4794-B64A-DFE920C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0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9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5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3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44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6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18/2/2017</a:t>
            </a:fld>
            <a:endParaRPr lang="en-M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0" y="260648"/>
            <a:ext cx="4788024" cy="537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879159"/>
            <a:ext cx="8352928" cy="139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BCS 3293</a:t>
            </a:r>
            <a:br>
              <a:rPr lang="en-US" sz="4000" noProof="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SOFTWARE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CONFIGURATION MANAGEMENT</a:t>
            </a:r>
            <a:endParaRPr lang="en-US" sz="4000" noProof="0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25" y="2852936"/>
            <a:ext cx="5205663" cy="388843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Chapter</a:t>
            </a:r>
            <a:r>
              <a:rPr lang="fr-FR" sz="3200" dirty="0">
                <a:latin typeface="Georgia" panose="02040502050405020303" pitchFamily="18" charset="0"/>
              </a:rPr>
              <a:t> </a:t>
            </a:r>
            <a:r>
              <a:rPr lang="fr-FR" sz="3200" dirty="0" err="1">
                <a:latin typeface="Georgia" panose="02040502050405020303" pitchFamily="18" charset="0"/>
              </a:rPr>
              <a:t>Two</a:t>
            </a:r>
            <a:r>
              <a:rPr lang="fr-FR" sz="3200" dirty="0">
                <a:latin typeface="Georgia" panose="02040502050405020303" pitchFamily="18" charset="0"/>
              </a:rPr>
              <a:t>: </a:t>
            </a:r>
          </a:p>
          <a:p>
            <a:pPr algn="l"/>
            <a:r>
              <a:rPr lang="fr-FR" sz="3200" dirty="0" err="1">
                <a:latin typeface="Georgia" panose="02040502050405020303" pitchFamily="18" charset="0"/>
              </a:rPr>
              <a:t>Build</a:t>
            </a:r>
            <a:r>
              <a:rPr lang="fr-FR" sz="3200" dirty="0">
                <a:latin typeface="Georgia" panose="02040502050405020303" pitchFamily="18" charset="0"/>
              </a:rPr>
              <a:t> Engineering </a:t>
            </a:r>
            <a:endParaRPr lang="en-US" sz="3200" noProof="0" dirty="0"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4168" y="4437112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8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Architecture Is Fundamental 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098" name="Picture 2" descr="Image result for software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86" y="1844824"/>
            <a:ext cx="3622228" cy="380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7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Establishing a Build Process 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5122" name="Picture 2" descr="Image result for software development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5132883" cy="486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2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Continuous Integration Versus the Nightly Build 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146" name="Picture 2" descr="Image result for Agile develop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81" y="1923256"/>
            <a:ext cx="5334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3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The Future of Build Engineering 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7170" name="Picture 2" descr="Image result for industry software engineer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81" y="2331244"/>
            <a:ext cx="508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61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2.1 Why Is Build Engineering Important? 31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2.3 Build Engineering Core Concepts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2.4 Core Considerations for Scaling the Build Function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2.5 Build Tools Evaluation and Selection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2.6 Cost of Quality and Training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2.7 Making a Good Build Better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2.8 The Role of the Build Engineer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2.9 Architecture Is Fundamental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2.10 Establishing a Build Process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2.11 Continuous Integration Versus the Nightly Build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2.12 The Future of Build Engineering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fr-FR" sz="41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Chapter</a:t>
            </a:r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 2</a:t>
            </a:r>
            <a:b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</a:br>
            <a:r>
              <a:rPr lang="fr-FR" sz="41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Build</a:t>
            </a:r>
            <a:r>
              <a:rPr lang="fr-FR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 Engineering 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9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44824"/>
            <a:ext cx="2750305" cy="257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12776"/>
            <a:ext cx="8942993" cy="463711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eorgia" panose="02040502050405020303" pitchFamily="18" charset="0"/>
              </a:rPr>
              <a:t>Able to reliably compile and link your source code into a binary executable in the shortest possible time.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latin typeface="Georgia" panose="02040502050405020303" pitchFamily="18" charset="0"/>
              </a:rPr>
              <a:t>Builds are understood and repeatable.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dirty="0">
                <a:latin typeface="Georgia" panose="02040502050405020303" pitchFamily="18" charset="0"/>
              </a:rPr>
              <a:t>Builds are fast and reliable.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Every configuration item is identifiable.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Code should be built once and deployed anywhere.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Build anomalies are identified and managed in an acceptable way.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Every build consists of and creates Configuration Items (CIs).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Build Engineering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ild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22034"/>
            <a:ext cx="3070597" cy="221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496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Version IDs or Branding Your Executables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Immutable Version IDs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Stamping In a Version Label or Tag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Managing Compile Dependencies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The Independent Build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Build Engineering Core Concepts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0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700" dirty="0">
                <a:latin typeface="Georgia" panose="02040502050405020303" pitchFamily="18" charset="0"/>
              </a:rPr>
              <a:t>Selling the Independent Build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n-US" sz="2000" dirty="0">
                <a:latin typeface="Georgia" panose="02040502050405020303" pitchFamily="18" charset="0"/>
              </a:rPr>
              <a:t>secured source code.</a:t>
            </a:r>
          </a:p>
          <a:p>
            <a:pPr>
              <a:lnSpc>
                <a:spcPct val="150000"/>
              </a:lnSpc>
            </a:pPr>
            <a:r>
              <a:rPr lang="en-US" sz="2700" dirty="0" err="1">
                <a:latin typeface="Georgia" panose="02040502050405020303" pitchFamily="18" charset="0"/>
              </a:rPr>
              <a:t>Overengineering</a:t>
            </a:r>
            <a:r>
              <a:rPr lang="en-US" sz="2700" dirty="0">
                <a:latin typeface="Georgia" panose="02040502050405020303" pitchFamily="18" charset="0"/>
              </a:rPr>
              <a:t> the Build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n-US" sz="2000" dirty="0">
                <a:latin typeface="Georgia" panose="02040502050405020303" pitchFamily="18" charset="0"/>
              </a:rPr>
              <a:t>Repeated bad builds.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Georgia" panose="02040502050405020303" pitchFamily="18" charset="0"/>
              </a:rPr>
              <a:t>Testing Your Own Integrity. 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Georgia" panose="02040502050405020303" pitchFamily="18" charset="0"/>
              </a:rPr>
              <a:t> Reporting to Development Can Be a Conflict of Interest.</a:t>
            </a:r>
          </a:p>
          <a:p>
            <a:pPr>
              <a:lnSpc>
                <a:spcPct val="150000"/>
              </a:lnSpc>
            </a:pPr>
            <a:r>
              <a:rPr lang="en-US" sz="2700" dirty="0">
                <a:latin typeface="Georgia" panose="02040502050405020303" pitchFamily="18" charset="0"/>
              </a:rPr>
              <a:t>Organizational Choices. </a:t>
            </a:r>
            <a:r>
              <a:rPr lang="en-US" sz="2000" dirty="0">
                <a:latin typeface="Georgia" panose="02040502050405020303" pitchFamily="18" charset="0"/>
              </a:rPr>
              <a:t>Politics and pressure from managers.</a:t>
            </a: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Core Considerations for Scaling the Build Function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8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16847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FF0000"/>
                </a:solidFill>
                <a:latin typeface="Giddyup Std" panose="03050402040302040404" pitchFamily="66" charset="0"/>
              </a:rPr>
              <a:t>Will be your lovely assignment next lab.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Build Tools Evaluation and Selection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592434" cy="36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Cost of Quality and Training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26" name="Picture 2" descr="Image result for Cost vs Qual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69" y="1885156"/>
            <a:ext cx="61436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1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Bob-Proofing” Your Build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Test-Driven Builds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Trust, But Verify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The Cockpit of a Plane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Making a Good Build Better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 descr="Image result for good software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91" y="2636912"/>
            <a:ext cx="3866297" cy="219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637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Know What You Build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Partner with Developers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Drafting a Rookie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The Role of the Build Engineer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074" name="Picture 2" descr="Image result for boss software engine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33" y="2780928"/>
            <a:ext cx="388843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2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1483</TotalTime>
  <Words>311</Words>
  <Application>Microsoft Office PowerPoint</Application>
  <PresentationFormat>On-screen Show (4:3)</PresentationFormat>
  <Paragraphs>68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Georgia</vt:lpstr>
      <vt:lpstr>Giddyup Std</vt:lpstr>
      <vt:lpstr>Lucida Sans Unicode</vt:lpstr>
      <vt:lpstr>Verdana</vt:lpstr>
      <vt:lpstr>Wingdings 2</vt:lpstr>
      <vt:lpstr>Wingdings 3</vt:lpstr>
      <vt:lpstr>Concourse</vt:lpstr>
      <vt:lpstr>1_Office Theme</vt:lpstr>
      <vt:lpstr>BCS 3293 SOFTWARE  CONFIGURATION MANAGEMENT</vt:lpstr>
      <vt:lpstr>Chapter 2 Build Engineering </vt:lpstr>
      <vt:lpstr>Build Engineering</vt:lpstr>
      <vt:lpstr>Build Engineering Core Concepts</vt:lpstr>
      <vt:lpstr>Core Considerations for Scaling the Build Function</vt:lpstr>
      <vt:lpstr>Build Tools Evaluation and Selection</vt:lpstr>
      <vt:lpstr>Cost of Quality and Training</vt:lpstr>
      <vt:lpstr>Making a Good Build Better</vt:lpstr>
      <vt:lpstr>The Role of the Build Engineer</vt:lpstr>
      <vt:lpstr>Architecture Is Fundamental </vt:lpstr>
      <vt:lpstr>Establishing a Build Process </vt:lpstr>
      <vt:lpstr>Continuous Integration Versus the Nightly Build </vt:lpstr>
      <vt:lpstr>The Future of Build Engineering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DC13063 – Current issues in ICT</dc:title>
  <dc:creator>fskkp</dc:creator>
  <cp:lastModifiedBy>Hasan</cp:lastModifiedBy>
  <cp:revision>124</cp:revision>
  <dcterms:created xsi:type="dcterms:W3CDTF">2012-09-17T16:31:41Z</dcterms:created>
  <dcterms:modified xsi:type="dcterms:W3CDTF">2017-02-18T09:29:20Z</dcterms:modified>
</cp:coreProperties>
</file>