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4"/>
  </p:notesMasterIdLst>
  <p:sldIdLst>
    <p:sldId id="256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29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1132" autoAdjust="0"/>
  </p:normalViewPr>
  <p:slideViewPr>
    <p:cSldViewPr>
      <p:cViewPr varScale="1">
        <p:scale>
          <a:sx n="71" d="100"/>
          <a:sy n="71" d="100"/>
        </p:scale>
        <p:origin x="12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2B023-9931-4779-9AE2-EBAE351C7E5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4DC3-F2AA-4794-B64A-DFE920C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QA = 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0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75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1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13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0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9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53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3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58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0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44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65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4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879159"/>
            <a:ext cx="8352928" cy="139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BCS 3293</a:t>
            </a:r>
            <a:r>
              <a:rPr lang="en-US" sz="4000" noProof="0" dirty="0">
                <a:latin typeface="Georgia" panose="02040502050405020303" pitchFamily="18" charset="0"/>
              </a:rPr>
              <a:t/>
            </a:r>
            <a:br>
              <a:rPr lang="en-US" sz="4000" noProof="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SOFTWARE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CONFIGURATION MANAGEMENT</a:t>
            </a:r>
            <a:endParaRPr lang="en-US" sz="4000" noProof="0" dirty="0">
              <a:latin typeface="Georgia" panose="02040502050405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20480" y="1368151"/>
            <a:ext cx="4788024" cy="5373217"/>
            <a:chOff x="4320480" y="260648"/>
            <a:chExt cx="4788024" cy="5373217"/>
          </a:xfrm>
        </p:grpSpPr>
        <p:pic>
          <p:nvPicPr>
            <p:cNvPr id="3076" name="Picture 4" descr="Image resul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80" y="260648"/>
              <a:ext cx="4788024" cy="5373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6084168" y="4437112"/>
              <a:ext cx="3024336" cy="1008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25" y="2492896"/>
            <a:ext cx="4485583" cy="388843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Georgia" panose="02040502050405020303" pitchFamily="18" charset="0"/>
              </a:rPr>
              <a:t>Chapter </a:t>
            </a:r>
            <a:r>
              <a:rPr lang="en-US" sz="3200" dirty="0" smtClean="0">
                <a:latin typeface="Georgia" panose="02040502050405020303" pitchFamily="18" charset="0"/>
              </a:rPr>
              <a:t>Three </a:t>
            </a:r>
            <a:r>
              <a:rPr lang="en-US" sz="3200" dirty="0">
                <a:latin typeface="Georgia" panose="02040502050405020303" pitchFamily="18" charset="0"/>
              </a:rPr>
              <a:t>Environment Configuration</a:t>
            </a:r>
            <a:endParaRPr lang="en-US" sz="3200" noProof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53"/>
            <a:ext cx="8856984" cy="2981799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endParaRPr lang="en-US" sz="5400" dirty="0" smtClean="0">
              <a:solidFill>
                <a:srgbClr val="FF0000"/>
              </a:solidFill>
              <a:latin typeface="Giddyup Std" panose="03050402040302040404" pitchFamily="66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5400" dirty="0" smtClean="0">
                <a:solidFill>
                  <a:srgbClr val="FF0000"/>
                </a:solidFill>
                <a:latin typeface="Giddyup Std" panose="03050402040302040404" pitchFamily="66" charset="0"/>
              </a:rPr>
              <a:t>Will </a:t>
            </a:r>
            <a:r>
              <a:rPr lang="en-US" sz="5400" dirty="0">
                <a:solidFill>
                  <a:srgbClr val="FF0000"/>
                </a:solidFill>
                <a:latin typeface="Giddyup Std" panose="03050402040302040404" pitchFamily="66" charset="0"/>
              </a:rPr>
              <a:t>be your lovely assignment next lab. </a:t>
            </a: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The Future of Environment Configuration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40919"/>
            <a:ext cx="8592434" cy="366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9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Thank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3.1 Why Is Environment </a:t>
            </a:r>
            <a:r>
              <a:rPr lang="en-US" dirty="0" smtClean="0">
                <a:latin typeface="Georgia" panose="02040502050405020303" pitchFamily="18" charset="0"/>
              </a:rPr>
              <a:t>Configuration </a:t>
            </a:r>
            <a:r>
              <a:rPr lang="en-US" dirty="0">
                <a:latin typeface="Georgia" panose="02040502050405020303" pitchFamily="18" charset="0"/>
              </a:rPr>
              <a:t>Important? </a:t>
            </a:r>
            <a:endParaRPr lang="en-US" dirty="0" smtClean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3.2 </a:t>
            </a:r>
            <a:r>
              <a:rPr lang="en-US" dirty="0">
                <a:latin typeface="Georgia" panose="02040502050405020303" pitchFamily="18" charset="0"/>
              </a:rPr>
              <a:t>Where Do I Start? </a:t>
            </a:r>
            <a:endParaRPr lang="en-US" dirty="0" smtClean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3.3 </a:t>
            </a:r>
            <a:r>
              <a:rPr lang="en-US" dirty="0">
                <a:latin typeface="Georgia" panose="02040502050405020303" pitchFamily="18" charset="0"/>
              </a:rPr>
              <a:t>Supporting Code Promotion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3.4 Managing the </a:t>
            </a:r>
            <a:r>
              <a:rPr lang="en-US" dirty="0" smtClean="0">
                <a:latin typeface="Georgia" panose="02040502050405020303" pitchFamily="18" charset="0"/>
              </a:rPr>
              <a:t>Configuration </a:t>
            </a: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3.5 Practical Approaches to Establishing a CMDB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3.6 Change Control Depends on Environment </a:t>
            </a:r>
            <a:r>
              <a:rPr lang="en-US" dirty="0" smtClean="0">
                <a:latin typeface="Georgia" panose="02040502050405020303" pitchFamily="18" charset="0"/>
              </a:rPr>
              <a:t>Configuration </a:t>
            </a: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3.7 Minimize the Number of Controls Required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3.8 Managing Environments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3.9 The Future of Environment </a:t>
            </a:r>
            <a:r>
              <a:rPr lang="en-US" dirty="0" smtClean="0">
                <a:latin typeface="Georgia" panose="02040502050405020303" pitchFamily="18" charset="0"/>
              </a:rPr>
              <a:t>Configuration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Chapter Overview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Identifying, </a:t>
            </a:r>
            <a:r>
              <a:rPr lang="en-US" dirty="0">
                <a:latin typeface="Georgia" panose="02040502050405020303" pitchFamily="18" charset="0"/>
              </a:rPr>
              <a:t>modifying, </a:t>
            </a:r>
            <a:r>
              <a:rPr lang="en-US" dirty="0" smtClean="0">
                <a:latin typeface="Georgia" panose="02040502050405020303" pitchFamily="18" charset="0"/>
              </a:rPr>
              <a:t>managing and controlling </a:t>
            </a:r>
            <a:r>
              <a:rPr lang="en-US" dirty="0">
                <a:latin typeface="Georgia" panose="02040502050405020303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Runtime</a:t>
            </a:r>
            <a:r>
              <a:rPr lang="en-US" dirty="0">
                <a:latin typeface="Georgia" panose="02040502050405020303" pitchFamily="18" charset="0"/>
              </a:rPr>
              <a:t> required for the system to run and behave correctly.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Runtime</a:t>
            </a:r>
            <a:r>
              <a:rPr lang="en-US" dirty="0">
                <a:latin typeface="Georgia" panose="02040502050405020303" pitchFamily="18" charset="0"/>
              </a:rPr>
              <a:t>: impact how the code will behave when it is running in a particular environment (such as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QA</a:t>
            </a:r>
            <a:r>
              <a:rPr lang="en-US" dirty="0" smtClean="0">
                <a:latin typeface="Georgia" panose="02040502050405020303" pitchFamily="18" charset="0"/>
              </a:rPr>
              <a:t>). 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Why </a:t>
            </a:r>
            <a:r>
              <a:rPr lang="en-US" dirty="0" smtClean="0">
                <a:latin typeface="Georgia" panose="02040502050405020303" pitchFamily="18" charset="0"/>
              </a:rPr>
              <a:t>? 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Are 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identified </a:t>
            </a:r>
            <a:r>
              <a:rPr lang="en-US" dirty="0">
                <a:latin typeface="Georgia" panose="02040502050405020303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well 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understood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Can be </a:t>
            </a:r>
            <a:r>
              <a:rPr lang="en-US" dirty="0">
                <a:latin typeface="Georgia" panose="02040502050405020303" pitchFamily="18" charset="0"/>
              </a:rPr>
              <a:t>interrogated for their current status </a:t>
            </a:r>
            <a:r>
              <a:rPr lang="en-US" dirty="0" smtClean="0">
                <a:latin typeface="Georgia" panose="02040502050405020303" pitchFamily="18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downtime</a:t>
            </a:r>
            <a:r>
              <a:rPr lang="en-US" dirty="0" smtClean="0">
                <a:latin typeface="Georgia" panose="02040502050405020303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Code should be built </a:t>
            </a:r>
            <a:r>
              <a:rPr lang="en-US" dirty="0" smtClean="0">
                <a:latin typeface="Georgia" panose="02040502050405020303" pitchFamily="18" charset="0"/>
              </a:rPr>
              <a:t>once. However, 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changed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prior to </a:t>
            </a:r>
            <a:r>
              <a:rPr lang="en-US" dirty="0" smtClean="0">
                <a:latin typeface="Georgia" panose="02040502050405020303" pitchFamily="18" charset="0"/>
              </a:rPr>
              <a:t>deployment.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Should be </a:t>
            </a:r>
            <a:r>
              <a:rPr lang="en-US" dirty="0">
                <a:latin typeface="Georgia" panose="02040502050405020303" pitchFamily="18" charset="0"/>
              </a:rPr>
              <a:t>changed in a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controlled</a:t>
            </a:r>
            <a:r>
              <a:rPr lang="en-US" dirty="0">
                <a:latin typeface="Georgia" panose="02040502050405020303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predictable</a:t>
            </a:r>
            <a:r>
              <a:rPr lang="en-US" dirty="0">
                <a:latin typeface="Georgia" panose="02040502050405020303" pitchFamily="18" charset="0"/>
              </a:rPr>
              <a:t> way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Should be </a:t>
            </a:r>
            <a:r>
              <a:rPr lang="en-US" dirty="0">
                <a:latin typeface="Georgia" panose="02040502050405020303" pitchFamily="18" charset="0"/>
              </a:rPr>
              <a:t>documented and understood by </a:t>
            </a:r>
            <a:r>
              <a:rPr lang="en-US" dirty="0" smtClean="0">
                <a:latin typeface="Georgia" panose="02040502050405020303" pitchFamily="18" charset="0"/>
              </a:rPr>
              <a:t>all parties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Environment </a:t>
            </a: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Configurations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59" y="1493825"/>
            <a:ext cx="8837131" cy="467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149" y="3356992"/>
            <a:ext cx="2179502" cy="11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7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Supporting </a:t>
            </a: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Code </a:t>
            </a: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Promotion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050" name="Picture 2" descr="Image result for writing software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78498"/>
            <a:ext cx="223224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36" y="1628800"/>
            <a:ext cx="2429009" cy="163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547664" y="2110344"/>
            <a:ext cx="2679815" cy="2376264"/>
            <a:chOff x="1547664" y="2110344"/>
            <a:chExt cx="2679815" cy="2376264"/>
          </a:xfrm>
        </p:grpSpPr>
        <p:sp>
          <p:nvSpPr>
            <p:cNvPr id="6" name="Circular Arrow 5"/>
            <p:cNvSpPr/>
            <p:nvPr/>
          </p:nvSpPr>
          <p:spPr>
            <a:xfrm rot="10800000">
              <a:off x="1547664" y="2110344"/>
              <a:ext cx="2679815" cy="2376264"/>
            </a:xfrm>
            <a:prstGeom prst="circular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1760" y="3992130"/>
              <a:ext cx="1088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Failed </a:t>
              </a:r>
              <a:r>
                <a:rPr 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??</a:t>
              </a:r>
              <a:endPara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1601436"/>
            <a:ext cx="2304256" cy="16612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rot="19516308">
            <a:off x="7369163" y="2432055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?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57546" y="3295430"/>
            <a:ext cx="2956900" cy="2066529"/>
            <a:chOff x="1403648" y="3378695"/>
            <a:chExt cx="2956900" cy="2066529"/>
          </a:xfrm>
        </p:grpSpPr>
        <p:sp>
          <p:nvSpPr>
            <p:cNvPr id="14" name="Rectangle 13"/>
            <p:cNvSpPr/>
            <p:nvPr/>
          </p:nvSpPr>
          <p:spPr>
            <a:xfrm>
              <a:off x="1403648" y="5075892"/>
              <a:ext cx="2956900" cy="369332"/>
            </a:xfrm>
            <a:prstGeom prst="rect">
              <a:avLst/>
            </a:prstGeom>
            <a:ln w="25400" cmpd="sng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Predictable and Repeatable </a:t>
              </a:r>
              <a:endPara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2630070" y="3378695"/>
              <a:ext cx="377514" cy="1634481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891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Database </a:t>
            </a:r>
            <a:r>
              <a:rPr lang="en-US" dirty="0" smtClean="0">
                <a:latin typeface="Georgia" panose="02040502050405020303" pitchFamily="18" charset="0"/>
              </a:rPr>
              <a:t>duplicates. </a:t>
            </a:r>
            <a:r>
              <a:rPr lang="en-US" dirty="0">
                <a:latin typeface="Georgia" panose="02040502050405020303" pitchFamily="18" charset="0"/>
              </a:rPr>
              <a:t/>
            </a:r>
            <a:br>
              <a:rPr lang="en-US" dirty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Did That Trade Go Through? </a:t>
            </a:r>
            <a:br>
              <a:rPr lang="en-US" dirty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Tokens or Symbols. </a:t>
            </a:r>
            <a:r>
              <a:rPr lang="en-US" dirty="0">
                <a:latin typeface="Georgia" panose="02040502050405020303" pitchFamily="18" charset="0"/>
              </a:rPr>
              <a:t/>
            </a:r>
            <a:br>
              <a:rPr lang="en-US" dirty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Centralized CMDB. </a:t>
            </a:r>
            <a:r>
              <a:rPr lang="en-US" dirty="0">
                <a:latin typeface="Georgia" panose="02040502050405020303" pitchFamily="18" charset="0"/>
              </a:rPr>
              <a:t/>
            </a:r>
            <a:br>
              <a:rPr lang="en-US" dirty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Managing the Configuration 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4001"/>
          <a:stretch/>
        </p:blipFill>
        <p:spPr>
          <a:xfrm>
            <a:off x="5697413" y="1417639"/>
            <a:ext cx="3267075" cy="1003250"/>
          </a:xfrm>
          <a:prstGeom prst="rect">
            <a:avLst/>
          </a:prstGeom>
        </p:spPr>
      </p:pic>
      <p:pic>
        <p:nvPicPr>
          <p:cNvPr id="3076" name="Picture 4" descr="Image result for wrong transa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03450"/>
            <a:ext cx="2994298" cy="111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ample money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81" y="3573016"/>
            <a:ext cx="2836639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5826" r="3288" b="14650"/>
          <a:stretch/>
        </p:blipFill>
        <p:spPr bwMode="auto">
          <a:xfrm>
            <a:off x="5697413" y="4941168"/>
            <a:ext cx="3195067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55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CMDBs</a:t>
            </a:r>
            <a:r>
              <a:rPr lang="en-US" dirty="0">
                <a:latin typeface="Georgia" panose="02040502050405020303" pitchFamily="18" charset="0"/>
              </a:rPr>
              <a:t> are specialized devices that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examine</a:t>
            </a:r>
            <a:r>
              <a:rPr lang="en-US" dirty="0">
                <a:latin typeface="Georgia" panose="02040502050405020303" pitchFamily="18" charset="0"/>
              </a:rPr>
              <a:t> the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runtime environment </a:t>
            </a:r>
            <a:r>
              <a:rPr lang="en-US" dirty="0">
                <a:latin typeface="Georgia" panose="02040502050405020303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report</a:t>
            </a:r>
            <a:r>
              <a:rPr lang="en-US" dirty="0">
                <a:latin typeface="Georgia" panose="02040502050405020303" pitchFamily="18" charset="0"/>
              </a:rPr>
              <a:t> back the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status</a:t>
            </a:r>
            <a:r>
              <a:rPr lang="en-US" dirty="0">
                <a:latin typeface="Georgia" panose="02040502050405020303" pitchFamily="18" charset="0"/>
              </a:rPr>
              <a:t> of environment configuration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values</a:t>
            </a:r>
            <a:r>
              <a:rPr lang="en-US" dirty="0">
                <a:latin typeface="Georgia" panose="02040502050405020303" pitchFamily="18" charset="0"/>
              </a:rPr>
              <a:t> so that the correct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values can be verified </a:t>
            </a:r>
            <a:r>
              <a:rPr lang="en-US" dirty="0">
                <a:latin typeface="Georgia" panose="02040502050405020303" pitchFamily="18" charset="0"/>
              </a:rPr>
              <a:t>and serious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mistakes prevented</a:t>
            </a:r>
            <a:r>
              <a:rPr lang="en-US" dirty="0">
                <a:latin typeface="Georgia" panose="02040502050405020303" pitchFamily="18" charset="0"/>
              </a:rPr>
              <a:t>. </a:t>
            </a:r>
            <a:endParaRPr lang="en-US" dirty="0" smtClean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Identify </a:t>
            </a:r>
            <a:r>
              <a:rPr lang="en-US" dirty="0">
                <a:latin typeface="Georgia" panose="02040502050405020303" pitchFamily="18" charset="0"/>
              </a:rPr>
              <a:t>and Then Control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Understanding </a:t>
            </a:r>
            <a:r>
              <a:rPr lang="en-US" dirty="0">
                <a:latin typeface="Georgia" panose="02040502050405020303" pitchFamily="18" charset="0"/>
              </a:rPr>
              <a:t>the Environment </a:t>
            </a:r>
            <a:r>
              <a:rPr lang="en-US" dirty="0" smtClean="0">
                <a:latin typeface="Georgia" panose="02040502050405020303" pitchFamily="18" charset="0"/>
              </a:rPr>
              <a:t>Configuration</a:t>
            </a: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Practical Approaches to Establishing a CMDB 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9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fr-FR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Change Control </a:t>
            </a:r>
            <a:r>
              <a:rPr lang="fr-FR" sz="41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Depends</a:t>
            </a:r>
            <a:r>
              <a:rPr lang="fr-FR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 on </a:t>
            </a:r>
            <a:r>
              <a:rPr lang="fr-FR" sz="41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Environment</a:t>
            </a:r>
            <a:r>
              <a:rPr lang="fr-FR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 Configuration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81306" y="1897284"/>
            <a:ext cx="3042710" cy="3121544"/>
            <a:chOff x="97089" y="1844825"/>
            <a:chExt cx="3042710" cy="3121544"/>
          </a:xfrm>
        </p:grpSpPr>
        <p:pic>
          <p:nvPicPr>
            <p:cNvPr id="4098" name="Picture 2" descr="Image result for Configuration Control Board (CCB)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33"/>
            <a:stretch/>
          </p:blipFill>
          <p:spPr bwMode="auto">
            <a:xfrm>
              <a:off x="138264" y="1844825"/>
              <a:ext cx="3001535" cy="2448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97089" y="4281310"/>
              <a:ext cx="2962744" cy="68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Configuration Control Board (CCB) </a:t>
              </a:r>
              <a:endPara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100" name="Picture 4" descr="Image result for request approv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80" y="1844825"/>
            <a:ext cx="2109324" cy="20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88883" y="1807786"/>
            <a:ext cx="2610080" cy="3127633"/>
            <a:chOff x="3687395" y="1850522"/>
            <a:chExt cx="2610080" cy="3127633"/>
          </a:xfrm>
        </p:grpSpPr>
        <p:pic>
          <p:nvPicPr>
            <p:cNvPr id="4102" name="Picture 6" descr="Image resul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259" y="1850522"/>
              <a:ext cx="2575216" cy="2442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687395" y="4293096"/>
              <a:ext cx="2540789" cy="68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Requests For Changes (RFCs)</a:t>
              </a:r>
              <a:endPara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Notched Right Arrow 12"/>
          <p:cNvSpPr/>
          <p:nvPr/>
        </p:nvSpPr>
        <p:spPr>
          <a:xfrm>
            <a:off x="6118813" y="2934489"/>
            <a:ext cx="1008112" cy="45774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2699792" y="2924944"/>
            <a:ext cx="1008112" cy="45774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5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Minimize the Number of Controls Required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5122" name="Picture 2" descr="Image result for software process roles and polic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136904" cy="41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04256" y="2895327"/>
            <a:ext cx="5292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it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ongoing!!!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Sufficient build </a:t>
            </a:r>
            <a:r>
              <a:rPr lang="en-US" dirty="0">
                <a:latin typeface="Georgia" panose="02040502050405020303" pitchFamily="18" charset="0"/>
              </a:rPr>
              <a:t>and test </a:t>
            </a:r>
            <a:r>
              <a:rPr lang="en-US" dirty="0" smtClean="0">
                <a:latin typeface="Georgia" panose="02040502050405020303" pitchFamily="18" charset="0"/>
              </a:rPr>
              <a:t>resources is essential .. 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Then</a:t>
            </a:r>
            <a:r>
              <a:rPr lang="en-US" dirty="0" smtClean="0">
                <a:latin typeface="Georgia" panose="02040502050405020303" pitchFamily="18" charset="0"/>
              </a:rPr>
              <a:t> ?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Infrastructure to </a:t>
            </a:r>
            <a:r>
              <a:rPr lang="en-US" dirty="0">
                <a:latin typeface="Georgia" panose="02040502050405020303" pitchFamily="18" charset="0"/>
              </a:rPr>
              <a:t>manage and maintain them on an ongoing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Managing Environments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6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3063</TotalTime>
  <Words>297</Words>
  <Application>Microsoft Office PowerPoint</Application>
  <PresentationFormat>On-screen Show (4:3)</PresentationFormat>
  <Paragraphs>64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Georgia</vt:lpstr>
      <vt:lpstr>Giddyup Std</vt:lpstr>
      <vt:lpstr>Lucida Sans Unicode</vt:lpstr>
      <vt:lpstr>Times New Roman</vt:lpstr>
      <vt:lpstr>Verdana</vt:lpstr>
      <vt:lpstr>Wingdings 2</vt:lpstr>
      <vt:lpstr>Wingdings 3</vt:lpstr>
      <vt:lpstr>Concourse</vt:lpstr>
      <vt:lpstr>1_Office Theme</vt:lpstr>
      <vt:lpstr>BCS 3293 SOFTWARE  CONFIGURATION MANAGEMENT</vt:lpstr>
      <vt:lpstr>Chapter Overview</vt:lpstr>
      <vt:lpstr>Environment Configurations</vt:lpstr>
      <vt:lpstr>Supporting Code Promotion</vt:lpstr>
      <vt:lpstr>Managing the Configuration </vt:lpstr>
      <vt:lpstr>Practical Approaches to Establishing a CMDB </vt:lpstr>
      <vt:lpstr>Change Control Depends on Environment Configuration</vt:lpstr>
      <vt:lpstr>Minimize the Number of Controls Required</vt:lpstr>
      <vt:lpstr>Managing Environments</vt:lpstr>
      <vt:lpstr>The Future of Environment Configuration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DC13063 – Current issues in ICT</dc:title>
  <dc:creator>fskkp</dc:creator>
  <cp:lastModifiedBy>fskkpump</cp:lastModifiedBy>
  <cp:revision>154</cp:revision>
  <dcterms:created xsi:type="dcterms:W3CDTF">2012-09-17T16:31:41Z</dcterms:created>
  <dcterms:modified xsi:type="dcterms:W3CDTF">2017-02-28T12:58:19Z</dcterms:modified>
</cp:coreProperties>
</file>