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5"/>
  </p:notesMasterIdLst>
  <p:sldIdLst>
    <p:sldId id="256" r:id="rId3"/>
    <p:sldId id="295" r:id="rId4"/>
    <p:sldId id="353" r:id="rId5"/>
    <p:sldId id="330" r:id="rId6"/>
    <p:sldId id="329" r:id="rId7"/>
    <p:sldId id="331" r:id="rId8"/>
    <p:sldId id="332" r:id="rId9"/>
    <p:sldId id="333" r:id="rId10"/>
    <p:sldId id="334" r:id="rId11"/>
    <p:sldId id="335" r:id="rId12"/>
    <p:sldId id="294" r:id="rId13"/>
    <p:sldId id="35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2231" autoAdjust="0"/>
  </p:normalViewPr>
  <p:slideViewPr>
    <p:cSldViewPr>
      <p:cViewPr varScale="1">
        <p:scale>
          <a:sx n="81" d="100"/>
          <a:sy n="81" d="100"/>
        </p:scale>
        <p:origin x="15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2B023-9931-4779-9AE2-EBAE351C7E5C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4DC3-F2AA-4794-B64A-DFE920C6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8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MY" sz="1200" dirty="0" smtClean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4DC3-F2AA-4794-B64A-DFE920C632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1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12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913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08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9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53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3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95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44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65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BF2BD0-ABD7-4F42-9BF0-27381A172339}" type="datetimeFigureOut">
              <a:rPr lang="en-MY" smtClean="0"/>
              <a:pPr/>
              <a:t>28/2/2017</a:t>
            </a:fld>
            <a:endParaRPr lang="en-MY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MY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CCC8AF-F6A2-4DF5-9787-5BE288E6C349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2/22/2013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879159"/>
            <a:ext cx="8352928" cy="139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BCS 3293</a:t>
            </a:r>
            <a:r>
              <a:rPr lang="en-US" sz="4000" noProof="0" dirty="0">
                <a:latin typeface="Georgia" panose="02040502050405020303" pitchFamily="18" charset="0"/>
              </a:rPr>
              <a:t/>
            </a:r>
            <a:br>
              <a:rPr lang="en-US" sz="4000" noProof="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SOFTWARE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CONFIGURATION MANAGEMENT</a:t>
            </a:r>
            <a:endParaRPr lang="en-US" sz="4000" noProof="0" dirty="0">
              <a:latin typeface="Georgia" panose="02040502050405020303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320480" y="1368151"/>
            <a:ext cx="4788024" cy="5373217"/>
            <a:chOff x="4320480" y="260648"/>
            <a:chExt cx="4788024" cy="5373217"/>
          </a:xfrm>
        </p:grpSpPr>
        <p:pic>
          <p:nvPicPr>
            <p:cNvPr id="3076" name="Picture 4" descr="Image resul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80" y="260648"/>
              <a:ext cx="4788024" cy="5373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084168" y="4437112"/>
              <a:ext cx="3024336" cy="100811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25" y="2492896"/>
            <a:ext cx="4845623" cy="388843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Georgia" panose="02040502050405020303" pitchFamily="18" charset="0"/>
              </a:rPr>
              <a:t>Chapter Thirteen </a:t>
            </a:r>
          </a:p>
          <a:p>
            <a:pPr algn="l"/>
            <a:r>
              <a:rPr lang="en-US" sz="3200" dirty="0">
                <a:latin typeface="Georgia" panose="02040502050405020303" pitchFamily="18" charset="0"/>
              </a:rPr>
              <a:t>Establishing IT Controls and Compliance</a:t>
            </a:r>
            <a:endParaRPr lang="en-US" sz="3200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Conducting a CM 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Assessment</a:t>
            </a:r>
            <a:endParaRPr 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Picture 2" descr="Image result for survey with software exp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7638"/>
            <a:ext cx="6800850" cy="33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7704" y="4955184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Georgia" panose="02040502050405020303" pitchFamily="18" charset="0"/>
              </a:rPr>
              <a:t>Gaining </a:t>
            </a:r>
            <a:r>
              <a:rPr lang="en-US" dirty="0">
                <a:latin typeface="Georgia" panose="02040502050405020303" pitchFamily="18" charset="0"/>
              </a:rPr>
              <a:t>senior management’s support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9788" y="5371669"/>
            <a:ext cx="6565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Georgia" panose="02040502050405020303" pitchFamily="18" charset="0"/>
              </a:rPr>
              <a:t>Listen First Regardless of How Bad the Situation Appears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2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Thank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936" y="25121"/>
            <a:ext cx="8229600" cy="883599"/>
          </a:xfr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SCM Mini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229600" cy="5256584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Objective</a:t>
            </a:r>
            <a:r>
              <a:rPr lang="en-US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: 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“Develop, collaborate, test build, and deploy your code”, utilizing (</a:t>
            </a:r>
            <a:r>
              <a:rPr lang="en-US" sz="1600" dirty="0" err="1">
                <a:latin typeface="Georgia" panose="02040502050405020303" pitchFamily="18" charset="0"/>
              </a:rPr>
              <a:t>Gitlab</a:t>
            </a:r>
            <a:r>
              <a:rPr lang="en-US" sz="1600" dirty="0">
                <a:latin typeface="Georgia" panose="02040502050405020303" pitchFamily="18" charset="0"/>
              </a:rPr>
              <a:t>, </a:t>
            </a:r>
            <a:r>
              <a:rPr lang="en-US" sz="1600" dirty="0" err="1">
                <a:latin typeface="Georgia" panose="02040502050405020303" pitchFamily="18" charset="0"/>
              </a:rPr>
              <a:t>Github</a:t>
            </a:r>
            <a:r>
              <a:rPr lang="en-US" sz="1600" dirty="0">
                <a:latin typeface="Georgia" panose="02040502050405020303" pitchFamily="18" charset="0"/>
              </a:rPr>
              <a:t> or </a:t>
            </a:r>
            <a:r>
              <a:rPr lang="en-US" sz="1600" dirty="0" err="1">
                <a:latin typeface="Georgia" panose="02040502050405020303" pitchFamily="18" charset="0"/>
              </a:rPr>
              <a:t>Bitbucket</a:t>
            </a:r>
            <a:r>
              <a:rPr lang="en-US" sz="1600" dirty="0">
                <a:latin typeface="Georgia" panose="02040502050405020303" pitchFamily="18" charset="0"/>
              </a:rPr>
              <a:t>) Tool.  </a:t>
            </a:r>
          </a:p>
          <a:p>
            <a:endParaRPr lang="en-US" sz="1100" dirty="0"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Expected Pipelines: 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Create new project with repository.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Could be cloned from existing project or students could develop it. 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Working with team with different roles (6 SCM core functions). 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Team leader review code changes and approved it. 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Continuously build and test code on preferred branch.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Continuously deploy application to preferred environment (development, production, or Staging or QA).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Rollback to preferred version if anything goes wrong.</a:t>
            </a:r>
          </a:p>
          <a:p>
            <a:pPr lvl="1"/>
            <a:r>
              <a:rPr lang="en-US" sz="1600" dirty="0">
                <a:latin typeface="Georgia" panose="02040502050405020303" pitchFamily="18" charset="0"/>
              </a:rPr>
              <a:t>Baseline and dashboard is essential</a:t>
            </a:r>
            <a:r>
              <a:rPr lang="en-US" sz="1600">
                <a:latin typeface="Georgia" panose="02040502050405020303" pitchFamily="18" charset="0"/>
              </a:rPr>
              <a:t>. </a:t>
            </a:r>
            <a:endParaRPr lang="en-US" sz="1400" dirty="0" smtClean="0">
              <a:latin typeface="Georgia" panose="02040502050405020303" pitchFamily="18" charset="0"/>
            </a:endParaRPr>
          </a:p>
          <a:p>
            <a:endParaRPr lang="en-US" sz="300" dirty="0">
              <a:latin typeface="Georgia" panose="02040502050405020303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Outcome: </a:t>
            </a:r>
          </a:p>
          <a:p>
            <a:pPr lvl="1"/>
            <a:r>
              <a:rPr lang="en-US" sz="1600" dirty="0" smtClean="0">
                <a:latin typeface="Georgia" panose="02040502050405020303" pitchFamily="18" charset="0"/>
              </a:rPr>
              <a:t>Presentation Slides.</a:t>
            </a:r>
          </a:p>
          <a:p>
            <a:pPr lvl="1"/>
            <a:r>
              <a:rPr lang="en-US" sz="1600" dirty="0" smtClean="0">
                <a:latin typeface="Georgia" panose="02040502050405020303" pitchFamily="18" charset="0"/>
              </a:rPr>
              <a:t>Technical Report. 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Georgia" panose="02040502050405020303" pitchFamily="18" charset="0"/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92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7"/>
            <a:ext cx="8856984" cy="49685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13.1 Why Are IT Controls and Compliance Important?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13.2 How Do I Get Started?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13.3 Understanding IT Controls and Compliance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13.4 Essential Compliance Requirements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13.5 The Moral Argument for Supporting CM Best Practices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13.6 Improving Quality and Productivity Through Compliance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13.7 Conducting a CM Assessment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8229600" cy="72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Chapter Overview</a:t>
            </a:r>
            <a:endParaRPr lang="en-US" sz="4100" b="1" noProof="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ftware, develop, build, test and deplo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-658" r="3172" b="658"/>
          <a:stretch/>
        </p:blipFill>
        <p:spPr bwMode="auto">
          <a:xfrm>
            <a:off x="5652120" y="1268760"/>
            <a:ext cx="3456384" cy="43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12776"/>
            <a:ext cx="8651304" cy="4637111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Georgia" panose="02040502050405020303" pitchFamily="18" charset="0"/>
              </a:rPr>
              <a:t>Source Code Management </a:t>
            </a:r>
            <a:r>
              <a:rPr lang="en-US" sz="2000" b="1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sz="2000" b="1" dirty="0">
              <a:solidFill>
                <a:srgbClr val="00B050"/>
              </a:solidFill>
              <a:latin typeface="Georgia" panose="02040502050405020303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Georgia" panose="02040502050405020303" pitchFamily="18" charset="0"/>
              </a:rPr>
              <a:t>Build Engineering </a:t>
            </a:r>
            <a:r>
              <a:rPr lang="en-US" sz="2000" b="1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sz="2000" b="1" dirty="0">
              <a:latin typeface="Georgia" panose="02040502050405020303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Georgia" panose="02040502050405020303" pitchFamily="18" charset="0"/>
              </a:rPr>
              <a:t>Environment Configuration</a:t>
            </a:r>
            <a:r>
              <a:rPr lang="en-US" sz="2000" b="1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sz="2000" b="1" dirty="0">
              <a:latin typeface="Georgia" panose="02040502050405020303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Georgia" panose="02040502050405020303" pitchFamily="18" charset="0"/>
              </a:rPr>
              <a:t>Change Control </a:t>
            </a:r>
            <a:r>
              <a:rPr lang="en-US" sz="2000" b="1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sz="2000" b="1" dirty="0">
              <a:latin typeface="Georgia" panose="02040502050405020303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Georgia" panose="02040502050405020303" pitchFamily="18" charset="0"/>
              </a:rPr>
              <a:t>Release Management </a:t>
            </a:r>
            <a:r>
              <a:rPr lang="en-US" sz="2000" b="1" dirty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endParaRPr lang="en-US" sz="2000" b="1" dirty="0">
              <a:latin typeface="Georgia" panose="02040502050405020303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latin typeface="Georgia" panose="02040502050405020303" pitchFamily="18" charset="0"/>
              </a:rPr>
              <a:t>Deployment </a:t>
            </a:r>
            <a:r>
              <a:rPr lang="en-US" sz="2000" b="1" dirty="0" smtClean="0">
                <a:solidFill>
                  <a:srgbClr val="00B05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</a:t>
            </a:r>
            <a:r>
              <a:rPr lang="en-US" sz="2000" b="1" dirty="0">
                <a:solidFill>
                  <a:srgbClr val="FF000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 </a:t>
            </a:r>
            <a:endParaRPr lang="en-US" sz="2000" b="1" dirty="0" smtClean="0">
              <a:solidFill>
                <a:srgbClr val="FF0000"/>
              </a:solidFill>
              <a:latin typeface="Georgia" panose="02040502050405020303" pitchFamily="18" charset="0"/>
              <a:sym typeface="Wingdings 2" panose="05020102010507070707" pitchFamily="18" charset="2"/>
            </a:endParaRPr>
          </a:p>
          <a:p>
            <a:pPr marL="234950" indent="-234950">
              <a:lnSpc>
                <a:spcPct val="150000"/>
              </a:lnSpc>
            </a:pPr>
            <a:r>
              <a:rPr lang="en-US" sz="2000" dirty="0" smtClean="0">
                <a:latin typeface="Georgia" panose="02040502050405020303" pitchFamily="18" charset="0"/>
              </a:rPr>
              <a:t>Architecting </a:t>
            </a:r>
            <a:r>
              <a:rPr lang="en-US" sz="2000" dirty="0">
                <a:latin typeface="Georgia" panose="02040502050405020303" pitchFamily="18" charset="0"/>
              </a:rPr>
              <a:t>Your </a:t>
            </a:r>
            <a:r>
              <a:rPr lang="en-US" sz="2000" dirty="0" smtClean="0">
                <a:latin typeface="Georgia" panose="02040502050405020303" pitchFamily="18" charset="0"/>
              </a:rPr>
              <a:t>Application.</a:t>
            </a:r>
          </a:p>
          <a:p>
            <a:pPr marL="234950" indent="-234950"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Overcoming Resistance to </a:t>
            </a:r>
            <a:r>
              <a:rPr lang="en-US" sz="2000" dirty="0" smtClean="0">
                <a:latin typeface="Georgia" panose="02040502050405020303" pitchFamily="18" charset="0"/>
              </a:rPr>
              <a:t>Change.</a:t>
            </a:r>
          </a:p>
          <a:p>
            <a:pPr marL="234950" indent="-234950">
              <a:lnSpc>
                <a:spcPct val="150000"/>
              </a:lnSpc>
            </a:pPr>
            <a:r>
              <a:rPr lang="en-US" sz="2000" dirty="0">
                <a:latin typeface="Georgia" panose="02040502050405020303" pitchFamily="18" charset="0"/>
              </a:rPr>
              <a:t>Establishing </a:t>
            </a:r>
            <a:r>
              <a:rPr lang="en-US" sz="2000" dirty="0">
                <a:solidFill>
                  <a:srgbClr val="FF0000"/>
                </a:solidFill>
                <a:latin typeface="Georgia" panose="02040502050405020303" pitchFamily="18" charset="0"/>
              </a:rPr>
              <a:t>IT Controls </a:t>
            </a:r>
            <a:r>
              <a:rPr lang="en-US" sz="2000" dirty="0">
                <a:latin typeface="Georgia" panose="02040502050405020303" pitchFamily="18" charset="0"/>
              </a:rPr>
              <a:t>and </a:t>
            </a:r>
            <a:r>
              <a:rPr lang="en-US" sz="20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Compliance</a:t>
            </a:r>
            <a:r>
              <a:rPr lang="en-US" sz="2000" dirty="0" smtClean="0">
                <a:latin typeface="Georgia" panose="02040502050405020303" pitchFamily="18" charset="0"/>
              </a:rPr>
              <a:t>. </a:t>
            </a:r>
            <a:r>
              <a:rPr lang="en-US" sz="20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Why ?  </a:t>
            </a:r>
            <a:r>
              <a:rPr lang="en-US" sz="16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am I 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a </a:t>
            </a:r>
            <a:r>
              <a:rPr lang="en-US" sz="16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lawyer or SE ? </a:t>
            </a:r>
            <a:endParaRPr lang="en-US" sz="160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endParaRPr lang="en-US" sz="2000" dirty="0" smtClean="0">
              <a:latin typeface="Georgia" panose="02040502050405020303" pitchFamily="18" charset="0"/>
            </a:endParaRPr>
          </a:p>
          <a:p>
            <a:pPr marL="234950" indent="-234950">
              <a:lnSpc>
                <a:spcPct val="150000"/>
              </a:lnSpc>
            </a:pPr>
            <a:endParaRPr lang="en-US" sz="2000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Software Configuration Management </a:t>
            </a:r>
          </a:p>
        </p:txBody>
      </p:sp>
    </p:spTree>
    <p:extLst>
      <p:ext uri="{BB962C8B-B14F-4D97-AF65-F5344CB8AC3E}">
        <p14:creationId xmlns:p14="http://schemas.microsoft.com/office/powerpoint/2010/main" val="21685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Establishing </a:t>
            </a: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IT 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Controls </a:t>
            </a:r>
          </a:p>
          <a:p>
            <a:pPr algn="l"/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and </a:t>
            </a: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Compliance</a:t>
            </a:r>
          </a:p>
        </p:txBody>
      </p:sp>
      <p:pic>
        <p:nvPicPr>
          <p:cNvPr id="1026" name="Picture 2" descr="Image resul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3648373" cy="273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780575"/>
            <a:ext cx="5422032" cy="297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73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Why Are IT Controls and Compliance Important?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7504" y="1331639"/>
            <a:ext cx="6048672" cy="497768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300" dirty="0" smtClean="0">
                <a:latin typeface="Georgia" panose="02040502050405020303" pitchFamily="18" charset="0"/>
              </a:rPr>
              <a:t>Comply with </a:t>
            </a:r>
            <a:r>
              <a:rPr lang="en-US" sz="3300" dirty="0">
                <a:latin typeface="Georgia" panose="02040502050405020303" pitchFamily="18" charset="0"/>
              </a:rPr>
              <a:t>federal </a:t>
            </a:r>
            <a:r>
              <a:rPr lang="en-US" sz="3300" dirty="0" smtClean="0">
                <a:latin typeface="Georgia" panose="02040502050405020303" pitchFamily="18" charset="0"/>
              </a:rPr>
              <a:t>laws. </a:t>
            </a:r>
            <a:r>
              <a:rPr lang="en-US" sz="33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What</a:t>
            </a:r>
            <a:r>
              <a:rPr lang="en-US" sz="3300" dirty="0" smtClean="0">
                <a:latin typeface="Georgia" panose="02040502050405020303" pitchFamily="18" charset="0"/>
              </a:rPr>
              <a:t> ?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CM</a:t>
            </a:r>
            <a:r>
              <a:rPr lang="en-US" dirty="0" smtClean="0">
                <a:latin typeface="Georgia" panose="02040502050405020303" pitchFamily="18" charset="0"/>
              </a:rPr>
              <a:t> plays </a:t>
            </a:r>
            <a:r>
              <a:rPr lang="en-US" dirty="0">
                <a:latin typeface="Georgia" panose="02040502050405020303" pitchFamily="18" charset="0"/>
              </a:rPr>
              <a:t>an essential role in establishing IT controls and compliance by implementing the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best practices </a:t>
            </a:r>
            <a:r>
              <a:rPr lang="en-US" dirty="0">
                <a:latin typeface="Georgia" panose="02040502050405020303" pitchFamily="18" charset="0"/>
              </a:rPr>
              <a:t>required to pass an </a:t>
            </a:r>
            <a:r>
              <a:rPr lang="en-US" dirty="0" smtClean="0">
                <a:latin typeface="Georgia" panose="02040502050405020303" pitchFamily="18" charset="0"/>
              </a:rPr>
              <a:t>audit.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Georgia" panose="02040502050405020303" pitchFamily="18" charset="0"/>
              </a:rPr>
              <a:t>IT </a:t>
            </a:r>
            <a:r>
              <a:rPr lang="en-US" dirty="0">
                <a:latin typeface="Georgia" panose="02040502050405020303" pitchFamily="18" charset="0"/>
              </a:rPr>
              <a:t>controls </a:t>
            </a:r>
            <a:r>
              <a:rPr lang="en-US" dirty="0" smtClean="0">
                <a:latin typeface="Georgia" panose="02040502050405020303" pitchFamily="18" charset="0"/>
              </a:rPr>
              <a:t>include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security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accurate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reports</a:t>
            </a:r>
            <a:r>
              <a:rPr lang="en-US" dirty="0" smtClean="0">
                <a:latin typeface="Georgia" panose="02040502050405020303" pitchFamily="18" charset="0"/>
              </a:rPr>
              <a:t>. </a:t>
            </a: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How</a:t>
            </a:r>
            <a:r>
              <a:rPr lang="en-US" dirty="0" smtClean="0">
                <a:latin typeface="Georgia" panose="02040502050405020303" pitchFamily="18" charset="0"/>
              </a:rPr>
              <a:t> ?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IT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governance </a:t>
            </a:r>
            <a:r>
              <a:rPr lang="en-US" dirty="0">
                <a:latin typeface="Georgia" panose="02040502050405020303" pitchFamily="18" charset="0"/>
              </a:rPr>
              <a:t>as providing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visibility</a:t>
            </a:r>
            <a:r>
              <a:rPr lang="en-US" dirty="0">
                <a:latin typeface="Georgia" panose="02040502050405020303" pitchFamily="18" charset="0"/>
              </a:rPr>
              <a:t> to senior management </a:t>
            </a:r>
            <a:r>
              <a:rPr lang="en-US" dirty="0" smtClean="0">
                <a:latin typeface="Georgia" panose="02040502050405020303" pitchFamily="18" charset="0"/>
              </a:rPr>
              <a:t>to make </a:t>
            </a:r>
            <a:r>
              <a:rPr lang="en-US" dirty="0">
                <a:latin typeface="Georgia" panose="02040502050405020303" pitchFamily="18" charset="0"/>
              </a:rPr>
              <a:t>the right decisions based on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accurate</a:t>
            </a:r>
            <a:r>
              <a:rPr lang="en-US" dirty="0">
                <a:latin typeface="Georgia" panose="02040502050405020303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up-to-date information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2050" name="Picture 2" descr="Image result for configuration management roles and responsib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76" y="2128291"/>
            <a:ext cx="2582705" cy="11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77" y="3429000"/>
            <a:ext cx="2750023" cy="1224136"/>
          </a:xfrm>
          <a:prstGeom prst="rect">
            <a:avLst/>
          </a:prstGeom>
        </p:spPr>
      </p:pic>
      <p:pic>
        <p:nvPicPr>
          <p:cNvPr id="2054" name="Picture 6" descr="Image result for dashboar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97152"/>
            <a:ext cx="2326613" cy="155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tandar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t="18352" r="2078" b="32218"/>
          <a:stretch/>
        </p:blipFill>
        <p:spPr bwMode="auto">
          <a:xfrm>
            <a:off x="6584921" y="1224136"/>
            <a:ext cx="2313261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9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Understanding IT Controls </a:t>
            </a:r>
            <a:endParaRPr lang="en-US" sz="41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  <a:p>
            <a:pPr algn="l"/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and </a:t>
            </a: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Compliance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7504" y="1259632"/>
            <a:ext cx="8928992" cy="4977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MY" sz="1800" dirty="0" smtClean="0">
                <a:latin typeface="Georgia" panose="02040502050405020303" pitchFamily="18" charset="0"/>
              </a:rPr>
              <a:t>There </a:t>
            </a:r>
            <a:r>
              <a:rPr lang="en-MY" sz="1800" dirty="0">
                <a:latin typeface="Georgia" panose="02040502050405020303" pitchFamily="18" charset="0"/>
              </a:rPr>
              <a:t>are </a:t>
            </a:r>
            <a:r>
              <a:rPr lang="en-MY" sz="1800" dirty="0" smtClean="0">
                <a:latin typeface="Georgia" panose="02040502050405020303" pitchFamily="18" charset="0"/>
              </a:rPr>
              <a:t>13 </a:t>
            </a:r>
            <a:r>
              <a:rPr lang="en-MY" sz="1800" dirty="0">
                <a:latin typeface="Georgia" panose="02040502050405020303" pitchFamily="18" charset="0"/>
              </a:rPr>
              <a:t>compliance </a:t>
            </a:r>
            <a:r>
              <a:rPr lang="en-MY" sz="1800" dirty="0" smtClean="0">
                <a:latin typeface="Georgia" panose="02040502050405020303" pitchFamily="18" charset="0"/>
              </a:rPr>
              <a:t>models ..</a:t>
            </a:r>
          </a:p>
          <a:p>
            <a:pPr>
              <a:lnSpc>
                <a:spcPct val="150000"/>
              </a:lnSpc>
            </a:pPr>
            <a:r>
              <a:rPr lang="en-MY" sz="1800" dirty="0" smtClean="0">
                <a:latin typeface="Georgia" panose="02040502050405020303" pitchFamily="18" charset="0"/>
              </a:rPr>
              <a:t>I would love to hear about it from you .. </a:t>
            </a:r>
            <a:r>
              <a:rPr lang="en-MY" sz="18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Thus</a:t>
            </a:r>
            <a:r>
              <a:rPr lang="en-MY" sz="1800" dirty="0" smtClean="0">
                <a:latin typeface="Georgia" panose="02040502050405020303" pitchFamily="18" charset="0"/>
              </a:rPr>
              <a:t> ..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1560" y="476672"/>
            <a:ext cx="8856984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endParaRPr lang="en-US" sz="4800" dirty="0" smtClean="0">
              <a:solidFill>
                <a:srgbClr val="FF0000"/>
              </a:solidFill>
              <a:latin typeface="Giddyup Std" panose="03050402040302040404" pitchFamily="66" charset="0"/>
            </a:endParaRPr>
          </a:p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4800" dirty="0" smtClean="0">
                <a:solidFill>
                  <a:srgbClr val="FF0000"/>
                </a:solidFill>
                <a:latin typeface="Giddyup Std" panose="03050402040302040404" pitchFamily="66" charset="0"/>
              </a:rPr>
              <a:t>Will be your lovely assignment next lab. 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Georgia" panose="0204050205040502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784935"/>
            <a:ext cx="8592434" cy="36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0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Essential Compliance Requirements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7504" y="1259632"/>
            <a:ext cx="4896544" cy="4977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Providing Traceability of Requirements to </a:t>
            </a:r>
            <a:r>
              <a:rPr lang="en-US" dirty="0" smtClean="0">
                <a:latin typeface="Georgia" panose="02040502050405020303" pitchFamily="18" charset="0"/>
              </a:rPr>
              <a:t>Releases.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MY" dirty="0">
                <a:latin typeface="Georgia" panose="02040502050405020303" pitchFamily="18" charset="0"/>
              </a:rPr>
              <a:t>Production Separation of </a:t>
            </a:r>
            <a:r>
              <a:rPr lang="en-MY" dirty="0" smtClean="0">
                <a:latin typeface="Georgia" panose="02040502050405020303" pitchFamily="18" charset="0"/>
              </a:rPr>
              <a:t>Controls. </a:t>
            </a:r>
          </a:p>
          <a:p>
            <a:pPr>
              <a:lnSpc>
                <a:spcPct val="150000"/>
              </a:lnSpc>
            </a:pPr>
            <a:endParaRPr lang="en-MY" dirty="0">
              <a:latin typeface="Georgia" panose="02040502050405020303" pitchFamily="18" charset="0"/>
            </a:endParaRPr>
          </a:p>
        </p:txBody>
      </p:sp>
      <p:pic>
        <p:nvPicPr>
          <p:cNvPr id="3074" name="Picture 2" descr="Image result for traceability configuration manage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62" y="1259632"/>
            <a:ext cx="2527275" cy="243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data integrity and secu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61" y="4221088"/>
            <a:ext cx="3554533" cy="17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97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The Moral Argument for Supporting CM </a:t>
            </a:r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Best Practices</a:t>
            </a:r>
            <a:endParaRPr 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098" name="Picture 2" descr="Image result for custom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28800"/>
            <a:ext cx="339003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hareholder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28801"/>
            <a:ext cx="389877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ommunity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16141"/>
            <a:ext cx="5238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9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D9EA-FF73-8A46-BA6F-A4AFEFE661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504" y="116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Improving Quality and </a:t>
            </a:r>
            <a:endParaRPr lang="en-US" sz="41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  <a:p>
            <a:pPr algn="l"/>
            <a:r>
              <a:rPr lang="en-U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eorgia" panose="02040502050405020303" pitchFamily="18" charset="0"/>
              </a:rPr>
              <a:t>Productivity Through Compliance</a:t>
            </a:r>
            <a:endParaRPr 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339752" y="1057141"/>
            <a:ext cx="4464496" cy="792088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MY" sz="2800" dirty="0" smtClean="0">
                <a:latin typeface="Georgia" panose="02040502050405020303" pitchFamily="18" charset="0"/>
              </a:rPr>
              <a:t>What is your Goal ? </a:t>
            </a:r>
          </a:p>
        </p:txBody>
      </p:sp>
      <p:pic>
        <p:nvPicPr>
          <p:cNvPr id="5122" name="Picture 2" descr="Image result for happy exam te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360040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3195" y="4163180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Passing the </a:t>
            </a:r>
            <a:r>
              <a:rPr lang="en-US" dirty="0" smtClean="0">
                <a:latin typeface="Georgia" panose="02040502050405020303" pitchFamily="18" charset="0"/>
              </a:rPr>
              <a:t>Audit 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124" name="Picture 4" descr="Image result for happy te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8" y="2060848"/>
            <a:ext cx="3495029" cy="210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46440" y="4163180"/>
            <a:ext cx="36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Continuous process improvement 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6440" y="5259765"/>
            <a:ext cx="382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Improving productivity and quality 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576" y="5259765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MY" dirty="0">
                <a:latin typeface="Georgia" panose="02040502050405020303" pitchFamily="18" charset="0"/>
              </a:rPr>
              <a:t>Setting for less ?? 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 rot="19019968">
            <a:off x="2152883" y="1602038"/>
            <a:ext cx="720080" cy="31123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 rot="13230265">
            <a:off x="6134087" y="1613360"/>
            <a:ext cx="720080" cy="31123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 rot="16200000">
            <a:off x="1328800" y="4744785"/>
            <a:ext cx="720080" cy="31123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 rot="16200000">
            <a:off x="6508922" y="4734814"/>
            <a:ext cx="720080" cy="31123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4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2" grpId="0"/>
      <p:bldP spid="3" grpId="0"/>
      <p:bldP spid="6" grpId="0"/>
      <p:bldP spid="7" grpId="0"/>
      <p:bldP spid="10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5964</TotalTime>
  <Words>405</Words>
  <Application>Microsoft Office PowerPoint</Application>
  <PresentationFormat>On-screen Show (4:3)</PresentationFormat>
  <Paragraphs>82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Georgia</vt:lpstr>
      <vt:lpstr>Giddyup Std</vt:lpstr>
      <vt:lpstr>Lucida Sans Unicode</vt:lpstr>
      <vt:lpstr>Verdana</vt:lpstr>
      <vt:lpstr>Wingdings 2</vt:lpstr>
      <vt:lpstr>Wingdings 3</vt:lpstr>
      <vt:lpstr>Concourse</vt:lpstr>
      <vt:lpstr>1_Office Theme</vt:lpstr>
      <vt:lpstr>BCS 3293 SOFTWARE  CONFIGURATION MANAGEMENT</vt:lpstr>
      <vt:lpstr>Chapter Overview</vt:lpstr>
      <vt:lpstr>Software Configuration Management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SCM Mini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DC13063 – Current issues in ICT</dc:title>
  <dc:creator>fskkp</dc:creator>
  <cp:lastModifiedBy>fskkpump</cp:lastModifiedBy>
  <cp:revision>275</cp:revision>
  <dcterms:created xsi:type="dcterms:W3CDTF">2012-09-17T16:31:41Z</dcterms:created>
  <dcterms:modified xsi:type="dcterms:W3CDTF">2017-02-28T13:03:01Z</dcterms:modified>
</cp:coreProperties>
</file>