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5"/>
  </p:notesMasterIdLst>
  <p:sldIdLst>
    <p:sldId id="256" r:id="rId3"/>
    <p:sldId id="295" r:id="rId4"/>
    <p:sldId id="311" r:id="rId5"/>
    <p:sldId id="299" r:id="rId6"/>
    <p:sldId id="304" r:id="rId7"/>
    <p:sldId id="305" r:id="rId8"/>
    <p:sldId id="306" r:id="rId9"/>
    <p:sldId id="307" r:id="rId10"/>
    <p:sldId id="308" r:id="rId11"/>
    <p:sldId id="312" r:id="rId12"/>
    <p:sldId id="313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2231" autoAdjust="0"/>
  </p:normalViewPr>
  <p:slideViewPr>
    <p:cSldViewPr>
      <p:cViewPr varScale="1">
        <p:scale>
          <a:sx n="81" d="100"/>
          <a:sy n="81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8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19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19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r>
              <a:rPr lang="en-US" sz="4000" noProof="0" dirty="0">
                <a:latin typeface="Georgia" panose="02040502050405020303" pitchFamily="18" charset="0"/>
              </a:rPr>
              <a:t/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20480" y="1368151"/>
            <a:ext cx="4788024" cy="5373217"/>
            <a:chOff x="4320480" y="260648"/>
            <a:chExt cx="4788024" cy="5373217"/>
          </a:xfrm>
        </p:grpSpPr>
        <p:pic>
          <p:nvPicPr>
            <p:cNvPr id="3076" name="Picture 4" descr="Image resul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0" y="260648"/>
              <a:ext cx="4788024" cy="537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84168" y="4437112"/>
              <a:ext cx="3024336" cy="1008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492896"/>
            <a:ext cx="448558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 Four </a:t>
            </a:r>
          </a:p>
          <a:p>
            <a:pPr algn="l"/>
            <a:r>
              <a:rPr lang="en-US" sz="3200" dirty="0">
                <a:latin typeface="Georgia" panose="02040502050405020303" pitchFamily="18" charset="0"/>
              </a:rPr>
              <a:t>Change Control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After-Action Review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520" y="1700808"/>
            <a:ext cx="2181609" cy="1543955"/>
            <a:chOff x="251520" y="1700808"/>
            <a:chExt cx="2181609" cy="1543955"/>
          </a:xfrm>
        </p:grpSpPr>
        <p:pic>
          <p:nvPicPr>
            <p:cNvPr id="4098" name="Picture 2" descr="Image result for proce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00808"/>
              <a:ext cx="2126626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65548" y="2875431"/>
              <a:ext cx="21675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Georgia" panose="02040502050405020303" pitchFamily="18" charset="0"/>
                </a:rPr>
                <a:t>Current Process </a:t>
              </a:r>
            </a:p>
          </p:txBody>
        </p:sp>
      </p:grpSp>
      <p:pic>
        <p:nvPicPr>
          <p:cNvPr id="4100" name="Picture 4" descr="Image result for chan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05" y="1600200"/>
            <a:ext cx="282107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Left Arrow 8"/>
          <p:cNvSpPr/>
          <p:nvPr/>
        </p:nvSpPr>
        <p:spPr>
          <a:xfrm rot="5400000">
            <a:off x="3660481" y="962357"/>
            <a:ext cx="1792918" cy="66967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4" name="Picture 8" descr="Image result for announce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1933699" cy="18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9240195">
            <a:off x="8027621" y="3669347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Image result for mistakes softwa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12384" r="8497" b="10299"/>
          <a:stretch/>
        </p:blipFill>
        <p:spPr bwMode="auto">
          <a:xfrm>
            <a:off x="6058318" y="1556792"/>
            <a:ext cx="305018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07904" y="5707386"/>
            <a:ext cx="1655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all SDLC</a:t>
            </a:r>
          </a:p>
        </p:txBody>
      </p:sp>
    </p:spTree>
    <p:extLst>
      <p:ext uri="{BB962C8B-B14F-4D97-AF65-F5344CB8AC3E}">
        <p14:creationId xmlns:p14="http://schemas.microsoft.com/office/powerpoint/2010/main" val="23162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Make Sure That You Evaluate Yourself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520" y="1700808"/>
            <a:ext cx="2181609" cy="1543955"/>
            <a:chOff x="251520" y="1700808"/>
            <a:chExt cx="2181609" cy="1543955"/>
          </a:xfrm>
        </p:grpSpPr>
        <p:pic>
          <p:nvPicPr>
            <p:cNvPr id="4098" name="Picture 2" descr="Image result for proce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00808"/>
              <a:ext cx="2126626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65548" y="2875431"/>
              <a:ext cx="21675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Georgia" panose="02040502050405020303" pitchFamily="18" charset="0"/>
                </a:rPr>
                <a:t>Current Process </a:t>
              </a:r>
            </a:p>
          </p:txBody>
        </p:sp>
      </p:grpSp>
      <p:pic>
        <p:nvPicPr>
          <p:cNvPr id="4100" name="Picture 4" descr="Image result for chan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05" y="1600200"/>
            <a:ext cx="282107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Left Arrow 8"/>
          <p:cNvSpPr/>
          <p:nvPr/>
        </p:nvSpPr>
        <p:spPr>
          <a:xfrm rot="5400000">
            <a:off x="3660481" y="962357"/>
            <a:ext cx="1792918" cy="66967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4" name="Picture 8" descr="Image result for announce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1933699" cy="18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9240195">
            <a:off x="8027621" y="3669347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Image result for mistakes softwa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12384" r="8497" b="10299"/>
          <a:stretch/>
        </p:blipFill>
        <p:spPr bwMode="auto">
          <a:xfrm>
            <a:off x="6058318" y="1556792"/>
            <a:ext cx="305018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824" y="5707386"/>
            <a:ext cx="352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all SDLC + All Stakeholders</a:t>
            </a:r>
          </a:p>
        </p:txBody>
      </p:sp>
    </p:spTree>
    <p:extLst>
      <p:ext uri="{BB962C8B-B14F-4D97-AF65-F5344CB8AC3E}">
        <p14:creationId xmlns:p14="http://schemas.microsoft.com/office/powerpoint/2010/main" val="28698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4.1 Why Is Change Control Important?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4.2 Where Do I Start?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4.3 The Seven Types of Change Control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4.4 Creating a Change Control Function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4.5 Examples of Change Control in Action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4.6 Don’t Forget the Risk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4.7 Driving the CM Process Through Change Control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4.8 Entry/Exit Criteria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4.9 After-Action Review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4.10 Make Sure That You Evaluate Yourself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 Overview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362982"/>
            <a:ext cx="8856984" cy="1946338"/>
          </a:xfrm>
        </p:spPr>
        <p:txBody>
          <a:bodyPr>
            <a:noAutofit/>
          </a:bodyPr>
          <a:lstStyle/>
          <a:p>
            <a:pPr marL="173038" indent="-173038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Changes should be planned and not just last-minute events.</a:t>
            </a:r>
          </a:p>
          <a:p>
            <a:pPr marL="173038" indent="-173038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Changes should be understandable, including their sequences impacts.</a:t>
            </a:r>
          </a:p>
          <a:p>
            <a:pPr marL="173038" indent="-173038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Authority and approvals for changes should be established and obtained as appropriate.</a:t>
            </a:r>
          </a:p>
          <a:p>
            <a:pPr marL="173038" indent="-173038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Procedures for emergency changes should be established to cover emergency incidents.</a:t>
            </a:r>
          </a:p>
          <a:p>
            <a:pPr marL="173038" indent="-173038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Change control should assess and confirm that all configuration management processes are being followed.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8883" y="113987"/>
            <a:ext cx="8229600" cy="7025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Change Control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81306" y="1070226"/>
            <a:ext cx="3042710" cy="3121544"/>
            <a:chOff x="97089" y="1844825"/>
            <a:chExt cx="3042710" cy="3121544"/>
          </a:xfrm>
        </p:grpSpPr>
        <p:pic>
          <p:nvPicPr>
            <p:cNvPr id="4098" name="Picture 2" descr="Image result for Configuration Control Board (CCB)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33"/>
            <a:stretch/>
          </p:blipFill>
          <p:spPr bwMode="auto">
            <a:xfrm>
              <a:off x="138264" y="1844825"/>
              <a:ext cx="3001535" cy="2448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7089" y="4281310"/>
              <a:ext cx="2962744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Configuration Control Board (CCB) </a:t>
              </a:r>
              <a:endPara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00" name="Picture 4" descr="Image result for request approv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80" y="1017767"/>
            <a:ext cx="2109324" cy="2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88883" y="980728"/>
            <a:ext cx="2610080" cy="3127633"/>
            <a:chOff x="3687395" y="1850522"/>
            <a:chExt cx="2610080" cy="3127633"/>
          </a:xfrm>
        </p:grpSpPr>
        <p:pic>
          <p:nvPicPr>
            <p:cNvPr id="4102" name="Picture 6" descr="Image resul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59" y="1850522"/>
              <a:ext cx="2575216" cy="244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687395" y="4293096"/>
              <a:ext cx="2540789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Requests For Changes (RFCs)</a:t>
              </a:r>
              <a:endPara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Notched Right Arrow 12"/>
          <p:cNvSpPr/>
          <p:nvPr/>
        </p:nvSpPr>
        <p:spPr>
          <a:xfrm>
            <a:off x="6118813" y="2107431"/>
            <a:ext cx="1008112" cy="4577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2699792" y="2097886"/>
            <a:ext cx="1008112" cy="4577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0" name="Rectangle 9"/>
          <p:cNvSpPr/>
          <p:nvPr/>
        </p:nvSpPr>
        <p:spPr>
          <a:xfrm rot="18718193">
            <a:off x="4189519" y="1450299"/>
            <a:ext cx="2702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? </a:t>
            </a:r>
          </a:p>
        </p:txBody>
      </p:sp>
      <p:pic>
        <p:nvPicPr>
          <p:cNvPr id="1026" name="Picture 2" descr="Image result for costly mon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7236">
            <a:off x="6443637" y="3025328"/>
            <a:ext cx="1386443" cy="1436355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56185"/>
            <a:ext cx="9036496" cy="4637111"/>
          </a:xfrm>
        </p:spPr>
        <p:txBody>
          <a:bodyPr>
            <a:normAutofit fontScale="85000" lnSpcReduction="10000"/>
          </a:bodyPr>
          <a:lstStyle/>
          <a:p>
            <a:pPr marL="361950" indent="-3619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 Priori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Gatekeeping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Configuration Control </a:t>
            </a:r>
            <a:r>
              <a:rPr lang="en-US" sz="1600" dirty="0">
                <a:latin typeface="Georgia" panose="02040502050405020303" pitchFamily="18" charset="0"/>
              </a:rPr>
              <a:t>(Interface sequences )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Change Advisory Board </a:t>
            </a:r>
            <a:r>
              <a:rPr lang="en-US" sz="1800" dirty="0">
                <a:latin typeface="Georgia" panose="02040502050405020303" pitchFamily="18" charset="0"/>
              </a:rPr>
              <a:t>(an expert resource to the change management function).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Emergency Change Control.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Then ?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Process Engineering 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Senior Management Oversight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The Seven Types of Change Control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2" name="Picture 4" descr="Image result for befo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3" t="6556" r="12854" b="21341"/>
          <a:stretch/>
        </p:blipFill>
        <p:spPr bwMode="auto">
          <a:xfrm>
            <a:off x="6444207" y="1196752"/>
            <a:ext cx="2520281" cy="81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updating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93" y="2065634"/>
            <a:ext cx="2273895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oftware sequences impac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28311" r="6553" b="10648"/>
          <a:stretch/>
        </p:blipFill>
        <p:spPr bwMode="auto">
          <a:xfrm>
            <a:off x="6444206" y="2820713"/>
            <a:ext cx="2699793" cy="68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mergenc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77072"/>
            <a:ext cx="2590799" cy="71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repeatable proces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5" t="18554" b="9892"/>
          <a:stretch/>
        </p:blipFill>
        <p:spPr bwMode="auto">
          <a:xfrm>
            <a:off x="6732240" y="4903430"/>
            <a:ext cx="2319982" cy="6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oftware process dashboar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0" r="18642" b="38667"/>
          <a:stretch/>
        </p:blipFill>
        <p:spPr bwMode="auto">
          <a:xfrm>
            <a:off x="6444206" y="5631224"/>
            <a:ext cx="2698470" cy="60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Creating a Change Control Function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074" name="Picture 2" descr="Image result for ISO, IEEE, CMMI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6" b="23293"/>
          <a:stretch/>
        </p:blipFill>
        <p:spPr bwMode="auto">
          <a:xfrm>
            <a:off x="755576" y="2492896"/>
            <a:ext cx="726016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988840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369697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Examples of Change Control in Action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153"/>
            <a:ext cx="8856984" cy="298179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US" sz="5400" dirty="0" smtClean="0">
              <a:solidFill>
                <a:srgbClr val="FF0000"/>
              </a:solidFill>
              <a:latin typeface="Giddyup Std" panose="03050402040302040404" pitchFamily="66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5400" dirty="0" smtClean="0">
                <a:solidFill>
                  <a:srgbClr val="FF0000"/>
                </a:solidFill>
                <a:latin typeface="Giddyup Std" panose="03050402040302040404" pitchFamily="66" charset="0"/>
              </a:rPr>
              <a:t>Will </a:t>
            </a:r>
            <a:r>
              <a:rPr lang="en-US" sz="5400" dirty="0">
                <a:solidFill>
                  <a:srgbClr val="FF0000"/>
                </a:solidFill>
                <a:latin typeface="Giddyup Std" panose="03050402040302040404" pitchFamily="66" charset="0"/>
              </a:rPr>
              <a:t>be your lovely assignment next lab. 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40919"/>
            <a:ext cx="8592434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Don’t Forget the Risk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520" y="1700808"/>
            <a:ext cx="2181609" cy="1543955"/>
            <a:chOff x="251520" y="1700808"/>
            <a:chExt cx="2181609" cy="1543955"/>
          </a:xfrm>
        </p:grpSpPr>
        <p:pic>
          <p:nvPicPr>
            <p:cNvPr id="4098" name="Picture 2" descr="Image result for proce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00808"/>
              <a:ext cx="2126626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65548" y="2875431"/>
              <a:ext cx="21675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Georgia" panose="02040502050405020303" pitchFamily="18" charset="0"/>
                </a:rPr>
                <a:t>Current Process </a:t>
              </a:r>
            </a:p>
          </p:txBody>
        </p:sp>
      </p:grpSp>
      <p:pic>
        <p:nvPicPr>
          <p:cNvPr id="4100" name="Picture 4" descr="Image result for chan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05" y="1600200"/>
            <a:ext cx="282107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oftware risk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1529062"/>
            <a:ext cx="1823737" cy="182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Left Arrow 8"/>
          <p:cNvSpPr/>
          <p:nvPr/>
        </p:nvSpPr>
        <p:spPr>
          <a:xfrm rot="5400000">
            <a:off x="3660481" y="962357"/>
            <a:ext cx="1792918" cy="66967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4" name="Picture 8" descr="Image result for announcem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1933699" cy="18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9240195">
            <a:off x="8027621" y="2932559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??</a:t>
            </a:r>
          </a:p>
        </p:txBody>
      </p:sp>
    </p:spTree>
    <p:extLst>
      <p:ext uri="{BB962C8B-B14F-4D97-AF65-F5344CB8AC3E}">
        <p14:creationId xmlns:p14="http://schemas.microsoft.com/office/powerpoint/2010/main" val="26565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How</a:t>
            </a:r>
            <a:r>
              <a:rPr lang="en-US" dirty="0">
                <a:latin typeface="Georgia" panose="02040502050405020303" pitchFamily="18" charset="0"/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Reviewing the CM plan.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Well-defined CM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Driving the CM Process Through Change Control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38" y="2060848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Entry/Exit Criteria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883" y="2605623"/>
            <a:ext cx="2610080" cy="3127633"/>
            <a:chOff x="3687395" y="1850522"/>
            <a:chExt cx="2610080" cy="3127633"/>
          </a:xfrm>
        </p:grpSpPr>
        <p:pic>
          <p:nvPicPr>
            <p:cNvPr id="11" name="Picture 6" descr="Image resul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59" y="1850522"/>
              <a:ext cx="2575216" cy="244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687395" y="4293096"/>
              <a:ext cx="2540789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Requests For Changes (RFCs)</a:t>
              </a:r>
              <a:endPara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Notched Right Arrow 13"/>
          <p:cNvSpPr/>
          <p:nvPr/>
        </p:nvSpPr>
        <p:spPr>
          <a:xfrm rot="19593538">
            <a:off x="2763791" y="2623403"/>
            <a:ext cx="1303515" cy="77875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pic>
        <p:nvPicPr>
          <p:cNvPr id="6146" name="Picture 2" descr="Image result for brief description details use case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26536"/>
            <a:ext cx="3072309" cy="16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Notched Right Arrow 14"/>
          <p:cNvSpPr/>
          <p:nvPr/>
        </p:nvSpPr>
        <p:spPr>
          <a:xfrm rot="1930777">
            <a:off x="2916191" y="4163147"/>
            <a:ext cx="1303515" cy="77875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pic>
        <p:nvPicPr>
          <p:cNvPr id="6148" name="Picture 4" descr="Image result for test  details use cas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6971" r="5797" b="12854"/>
          <a:stretch/>
        </p:blipFill>
        <p:spPr bwMode="auto">
          <a:xfrm>
            <a:off x="4547691" y="4293096"/>
            <a:ext cx="307230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3273</TotalTime>
  <Words>287</Words>
  <Application>Microsoft Office PowerPoint</Application>
  <PresentationFormat>On-screen Show (4:3)</PresentationFormat>
  <Paragraphs>78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Georgia</vt:lpstr>
      <vt:lpstr>Giddyup Std</vt:lpstr>
      <vt:lpstr>Lucida Sans Unicode</vt:lpstr>
      <vt:lpstr>Times New Roman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Overview</vt:lpstr>
      <vt:lpstr>Change Control</vt:lpstr>
      <vt:lpstr>The Seven Types of Change Control</vt:lpstr>
      <vt:lpstr>Creating a Change Control Function</vt:lpstr>
      <vt:lpstr>Examples of Change Control in Action</vt:lpstr>
      <vt:lpstr>Don’t Forget the Risk</vt:lpstr>
      <vt:lpstr>Driving the CM Process Through Change Control</vt:lpstr>
      <vt:lpstr>Entry/Exit Criteria</vt:lpstr>
      <vt:lpstr>After-Action Review</vt:lpstr>
      <vt:lpstr>Make Sure That You Evaluate Yourself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fskkpump</cp:lastModifiedBy>
  <cp:revision>183</cp:revision>
  <dcterms:created xsi:type="dcterms:W3CDTF">2012-09-17T16:31:41Z</dcterms:created>
  <dcterms:modified xsi:type="dcterms:W3CDTF">2017-02-28T12:59:04Z</dcterms:modified>
</cp:coreProperties>
</file>