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4"/>
  </p:notesMasterIdLst>
  <p:sldIdLst>
    <p:sldId id="256" r:id="rId3"/>
    <p:sldId id="295" r:id="rId4"/>
    <p:sldId id="307" r:id="rId5"/>
    <p:sldId id="317" r:id="rId6"/>
    <p:sldId id="308" r:id="rId7"/>
    <p:sldId id="309" r:id="rId8"/>
    <p:sldId id="310" r:id="rId9"/>
    <p:sldId id="311" r:id="rId10"/>
    <p:sldId id="312" r:id="rId11"/>
    <p:sldId id="31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2231" autoAdjust="0"/>
  </p:normalViewPr>
  <p:slideViewPr>
    <p:cSldViewPr>
      <p:cViewPr varScale="1">
        <p:scale>
          <a:sx n="95" d="100"/>
          <a:sy n="95" d="100"/>
        </p:scale>
        <p:origin x="3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4D02A-F7AE-465F-BB4E-49D130B50BE8}" type="slidenum">
              <a:rPr lang="en-US"/>
              <a:pPr/>
              <a:t>4</a:t>
            </a:fld>
            <a:endParaRPr lang="en-US"/>
          </a:p>
        </p:txBody>
      </p:sp>
      <p:sp>
        <p:nvSpPr>
          <p:cNvPr id="220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3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4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5/3/2017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48558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Five </a:t>
            </a:r>
          </a:p>
          <a:p>
            <a:pPr algn="l"/>
            <a:r>
              <a:rPr lang="en-US" sz="3200" dirty="0">
                <a:latin typeface="Georgia" panose="02040502050405020303" pitchFamily="18" charset="0"/>
              </a:rPr>
              <a:t>Release Management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616624" cy="46371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Using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Cryptography</a:t>
            </a:r>
            <a:r>
              <a:rPr lang="en-US" dirty="0">
                <a:latin typeface="Georgia" panose="02040502050405020303" pitchFamily="18" charset="0"/>
              </a:rPr>
              <a:t> to Sign Your Code.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Operating Systems Support for Release Management.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Improving Your RM Process.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How ? 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Taking Release Management to the Next Level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600200"/>
            <a:ext cx="3096344" cy="12763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903495" y="3212976"/>
            <a:ext cx="3072535" cy="1431655"/>
            <a:chOff x="6012159" y="3039133"/>
            <a:chExt cx="3072535" cy="1431655"/>
          </a:xfrm>
        </p:grpSpPr>
        <p:pic>
          <p:nvPicPr>
            <p:cNvPr id="1028" name="Picture 4" descr="Image result for Linux RP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83" b="17090"/>
            <a:stretch/>
          </p:blipFill>
          <p:spPr bwMode="auto">
            <a:xfrm>
              <a:off x="6012159" y="3039133"/>
              <a:ext cx="3072535" cy="143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380747" y="4038740"/>
              <a:ext cx="1080120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966682"/>
            <a:ext cx="1909415" cy="12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5.1 Why Is Release Management Important?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5.2 Where Do I Start?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5.3 Release Management Concepts and Practices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5.4 The Ergonomics of Release Management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5.5 Release Management as Coordination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5.6 Requirements Tracking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5.7 Taking Release Management to the Next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, develop, build, test and deplo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-658" r="3172" b="658"/>
          <a:stretch/>
        </p:blipFill>
        <p:spPr bwMode="auto">
          <a:xfrm>
            <a:off x="5652120" y="1600200"/>
            <a:ext cx="3456384" cy="43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5976664" cy="4637111"/>
          </a:xfrm>
        </p:spPr>
        <p:txBody>
          <a:bodyPr>
            <a:normAutofit/>
          </a:bodyPr>
          <a:lstStyle/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Source Code Management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Build Engineering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Environment Configuration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Change Control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dirty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Release Management ..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Why ?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Software Configuration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18321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8AB5-4EAB-4038-BAE9-3C063A2FC9C8}" type="slidenum">
              <a:rPr lang="en-US"/>
              <a:pPr/>
              <a:t>4</a:t>
            </a:fld>
            <a:endParaRPr lang="en-US"/>
          </a:p>
        </p:txBody>
      </p:sp>
      <p:sp>
        <p:nvSpPr>
          <p:cNvPr id="2181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Release Management</a:t>
            </a:r>
            <a:b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47863" y="3284984"/>
            <a:ext cx="6016625" cy="2284989"/>
            <a:chOff x="2362200" y="3811011"/>
            <a:chExt cx="6016625" cy="2284989"/>
          </a:xfrm>
        </p:grpSpPr>
        <p:grpSp>
          <p:nvGrpSpPr>
            <p:cNvPr id="2181126" name="Group 6"/>
            <p:cNvGrpSpPr>
              <a:grpSpLocks/>
            </p:cNvGrpSpPr>
            <p:nvPr/>
          </p:nvGrpSpPr>
          <p:grpSpPr bwMode="auto">
            <a:xfrm>
              <a:off x="2362200" y="4036454"/>
              <a:ext cx="1201738" cy="239262"/>
              <a:chOff x="1296" y="1086"/>
              <a:chExt cx="1155" cy="111"/>
            </a:xfrm>
          </p:grpSpPr>
          <p:sp>
            <p:nvSpPr>
              <p:cNvPr id="2181127" name="Rectangle 7"/>
              <p:cNvSpPr>
                <a:spLocks noChangeArrowheads="1"/>
              </p:cNvSpPr>
              <p:nvPr/>
            </p:nvSpPr>
            <p:spPr bwMode="auto">
              <a:xfrm>
                <a:off x="1296" y="1087"/>
                <a:ext cx="391" cy="110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 dirty="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81128" name="Rectangle 8"/>
              <p:cNvSpPr>
                <a:spLocks noChangeArrowheads="1"/>
              </p:cNvSpPr>
              <p:nvPr/>
            </p:nvSpPr>
            <p:spPr bwMode="auto">
              <a:xfrm>
                <a:off x="1680" y="1087"/>
                <a:ext cx="387" cy="110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181129" name="Rectangle 9"/>
              <p:cNvSpPr>
                <a:spLocks noChangeArrowheads="1"/>
              </p:cNvSpPr>
              <p:nvPr/>
            </p:nvSpPr>
            <p:spPr bwMode="auto">
              <a:xfrm>
                <a:off x="2065" y="1086"/>
                <a:ext cx="386" cy="110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2181130" name="Rectangle 10"/>
            <p:cNvSpPr>
              <a:spLocks noChangeArrowheads="1"/>
            </p:cNvSpPr>
            <p:nvPr/>
          </p:nvSpPr>
          <p:spPr bwMode="auto">
            <a:xfrm>
              <a:off x="2362200" y="3814186"/>
              <a:ext cx="1211263" cy="236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>
                  <a:solidFill>
                    <a:schemeClr val="hlink"/>
                  </a:solidFill>
                  <a:cs typeface="Times New Roman" panose="02020603050405020304" pitchFamily="18" charset="0"/>
                </a:rPr>
                <a:t>Q1 04</a:t>
              </a:r>
            </a:p>
          </p:txBody>
        </p:sp>
        <p:grpSp>
          <p:nvGrpSpPr>
            <p:cNvPr id="2181131" name="Group 11"/>
            <p:cNvGrpSpPr>
              <a:grpSpLocks/>
            </p:cNvGrpSpPr>
            <p:nvPr/>
          </p:nvGrpSpPr>
          <p:grpSpPr bwMode="auto">
            <a:xfrm>
              <a:off x="3581400" y="4036465"/>
              <a:ext cx="1200150" cy="237086"/>
              <a:chOff x="1296" y="1087"/>
              <a:chExt cx="1153" cy="111"/>
            </a:xfrm>
          </p:grpSpPr>
          <p:sp>
            <p:nvSpPr>
              <p:cNvPr id="2181132" name="Rectangle 12"/>
              <p:cNvSpPr>
                <a:spLocks noChangeArrowheads="1"/>
              </p:cNvSpPr>
              <p:nvPr/>
            </p:nvSpPr>
            <p:spPr bwMode="auto">
              <a:xfrm>
                <a:off x="1296" y="1087"/>
                <a:ext cx="393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81133" name="Rectangle 13"/>
              <p:cNvSpPr>
                <a:spLocks noChangeArrowheads="1"/>
              </p:cNvSpPr>
              <p:nvPr/>
            </p:nvSpPr>
            <p:spPr bwMode="auto">
              <a:xfrm>
                <a:off x="1680" y="1087"/>
                <a:ext cx="390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181134" name="Rectangle 14"/>
              <p:cNvSpPr>
                <a:spLocks noChangeArrowheads="1"/>
              </p:cNvSpPr>
              <p:nvPr/>
            </p:nvSpPr>
            <p:spPr bwMode="auto">
              <a:xfrm>
                <a:off x="2063" y="1087"/>
                <a:ext cx="386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2181135" name="Rectangle 15"/>
            <p:cNvSpPr>
              <a:spLocks noChangeArrowheads="1"/>
            </p:cNvSpPr>
            <p:nvPr/>
          </p:nvSpPr>
          <p:spPr bwMode="auto">
            <a:xfrm>
              <a:off x="3570288" y="3814186"/>
              <a:ext cx="1209675" cy="236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>
                  <a:solidFill>
                    <a:schemeClr val="hlink"/>
                  </a:solidFill>
                  <a:cs typeface="Times New Roman" panose="02020603050405020304" pitchFamily="18" charset="0"/>
                </a:rPr>
                <a:t>Q2 04</a:t>
              </a:r>
            </a:p>
          </p:txBody>
        </p:sp>
        <p:grpSp>
          <p:nvGrpSpPr>
            <p:cNvPr id="2181136" name="Group 16"/>
            <p:cNvGrpSpPr>
              <a:grpSpLocks/>
            </p:cNvGrpSpPr>
            <p:nvPr/>
          </p:nvGrpSpPr>
          <p:grpSpPr bwMode="auto">
            <a:xfrm>
              <a:off x="4800600" y="4036465"/>
              <a:ext cx="1143000" cy="237086"/>
              <a:chOff x="1295" y="1087"/>
              <a:chExt cx="1157" cy="111"/>
            </a:xfrm>
          </p:grpSpPr>
          <p:sp>
            <p:nvSpPr>
              <p:cNvPr id="2181137" name="Rectangle 17"/>
              <p:cNvSpPr>
                <a:spLocks noChangeArrowheads="1"/>
              </p:cNvSpPr>
              <p:nvPr/>
            </p:nvSpPr>
            <p:spPr bwMode="auto">
              <a:xfrm>
                <a:off x="1295" y="1087"/>
                <a:ext cx="388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81138" name="Rectangle 18"/>
              <p:cNvSpPr>
                <a:spLocks noChangeArrowheads="1"/>
              </p:cNvSpPr>
              <p:nvPr/>
            </p:nvSpPr>
            <p:spPr bwMode="auto">
              <a:xfrm>
                <a:off x="1678" y="1087"/>
                <a:ext cx="388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81139" name="Rectangle 19"/>
              <p:cNvSpPr>
                <a:spLocks noChangeArrowheads="1"/>
              </p:cNvSpPr>
              <p:nvPr/>
            </p:nvSpPr>
            <p:spPr bwMode="auto">
              <a:xfrm>
                <a:off x="2064" y="1087"/>
                <a:ext cx="388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2181140" name="Rectangle 20"/>
            <p:cNvSpPr>
              <a:spLocks noChangeArrowheads="1"/>
            </p:cNvSpPr>
            <p:nvPr/>
          </p:nvSpPr>
          <p:spPr bwMode="auto">
            <a:xfrm>
              <a:off x="4800600" y="3814186"/>
              <a:ext cx="1143000" cy="236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>
                  <a:solidFill>
                    <a:schemeClr val="hlink"/>
                  </a:solidFill>
                  <a:cs typeface="Times New Roman" panose="02020603050405020304" pitchFamily="18" charset="0"/>
                </a:rPr>
                <a:t>Q3 04</a:t>
              </a:r>
            </a:p>
          </p:txBody>
        </p:sp>
        <p:grpSp>
          <p:nvGrpSpPr>
            <p:cNvPr id="2181141" name="Group 21"/>
            <p:cNvGrpSpPr>
              <a:grpSpLocks/>
            </p:cNvGrpSpPr>
            <p:nvPr/>
          </p:nvGrpSpPr>
          <p:grpSpPr bwMode="auto">
            <a:xfrm>
              <a:off x="5943600" y="4036465"/>
              <a:ext cx="1206500" cy="237086"/>
              <a:chOff x="1295" y="1087"/>
              <a:chExt cx="1158" cy="111"/>
            </a:xfrm>
          </p:grpSpPr>
          <p:sp>
            <p:nvSpPr>
              <p:cNvPr id="2181142" name="Rectangle 22"/>
              <p:cNvSpPr>
                <a:spLocks noChangeArrowheads="1"/>
              </p:cNvSpPr>
              <p:nvPr/>
            </p:nvSpPr>
            <p:spPr bwMode="auto">
              <a:xfrm>
                <a:off x="1295" y="1087"/>
                <a:ext cx="386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181143" name="Rectangle 23"/>
              <p:cNvSpPr>
                <a:spLocks noChangeArrowheads="1"/>
              </p:cNvSpPr>
              <p:nvPr/>
            </p:nvSpPr>
            <p:spPr bwMode="auto">
              <a:xfrm>
                <a:off x="1679" y="1087"/>
                <a:ext cx="388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181144" name="Rectangle 24"/>
              <p:cNvSpPr>
                <a:spLocks noChangeArrowheads="1"/>
              </p:cNvSpPr>
              <p:nvPr/>
            </p:nvSpPr>
            <p:spPr bwMode="auto">
              <a:xfrm>
                <a:off x="2060" y="1087"/>
                <a:ext cx="393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2181145" name="Rectangle 25"/>
            <p:cNvSpPr>
              <a:spLocks noChangeArrowheads="1"/>
            </p:cNvSpPr>
            <p:nvPr/>
          </p:nvSpPr>
          <p:spPr bwMode="auto">
            <a:xfrm>
              <a:off x="5943600" y="3814186"/>
              <a:ext cx="1236663" cy="236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chemeClr val="hlink"/>
                  </a:solidFill>
                  <a:cs typeface="Times New Roman" panose="02020603050405020304" pitchFamily="18" charset="0"/>
                </a:rPr>
                <a:t>Q4 04</a:t>
              </a:r>
            </a:p>
          </p:txBody>
        </p:sp>
        <p:grpSp>
          <p:nvGrpSpPr>
            <p:cNvPr id="2181146" name="Group 26"/>
            <p:cNvGrpSpPr>
              <a:grpSpLocks/>
            </p:cNvGrpSpPr>
            <p:nvPr/>
          </p:nvGrpSpPr>
          <p:grpSpPr bwMode="auto">
            <a:xfrm>
              <a:off x="7162800" y="4036456"/>
              <a:ext cx="1201738" cy="239221"/>
              <a:chOff x="1297" y="1087"/>
              <a:chExt cx="1154" cy="112"/>
            </a:xfrm>
          </p:grpSpPr>
          <p:sp>
            <p:nvSpPr>
              <p:cNvPr id="2181147" name="Rectangle 27"/>
              <p:cNvSpPr>
                <a:spLocks noChangeArrowheads="1"/>
              </p:cNvSpPr>
              <p:nvPr/>
            </p:nvSpPr>
            <p:spPr bwMode="auto">
              <a:xfrm>
                <a:off x="1297" y="1087"/>
                <a:ext cx="388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81148" name="Rectangle 28"/>
              <p:cNvSpPr>
                <a:spLocks noChangeArrowheads="1"/>
              </p:cNvSpPr>
              <p:nvPr/>
            </p:nvSpPr>
            <p:spPr bwMode="auto">
              <a:xfrm>
                <a:off x="1678" y="1087"/>
                <a:ext cx="389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181149" name="Rectangle 29"/>
              <p:cNvSpPr>
                <a:spLocks noChangeArrowheads="1"/>
              </p:cNvSpPr>
              <p:nvPr/>
            </p:nvSpPr>
            <p:spPr bwMode="auto">
              <a:xfrm>
                <a:off x="2065" y="1088"/>
                <a:ext cx="386" cy="111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>
                <a:lvl1pPr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508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017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5255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03400" defTabSz="901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60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178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750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322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solidFill>
                      <a:schemeClr val="hlin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2181150" name="Rectangle 30"/>
            <p:cNvSpPr>
              <a:spLocks noChangeArrowheads="1"/>
            </p:cNvSpPr>
            <p:nvPr/>
          </p:nvSpPr>
          <p:spPr bwMode="auto">
            <a:xfrm>
              <a:off x="7167563" y="3811011"/>
              <a:ext cx="1211262" cy="236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>
                  <a:solidFill>
                    <a:schemeClr val="hlink"/>
                  </a:solidFill>
                  <a:cs typeface="Times New Roman" panose="02020603050405020304" pitchFamily="18" charset="0"/>
                </a:rPr>
                <a:t>Q1 05</a:t>
              </a:r>
            </a:p>
          </p:txBody>
        </p:sp>
        <p:sp>
          <p:nvSpPr>
            <p:cNvPr id="2181151" name="Rectangle 31"/>
            <p:cNvSpPr>
              <a:spLocks noChangeArrowheads="1"/>
            </p:cNvSpPr>
            <p:nvPr/>
          </p:nvSpPr>
          <p:spPr bwMode="auto">
            <a:xfrm>
              <a:off x="2409825" y="4416425"/>
              <a:ext cx="2228850" cy="330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1152" name="Rectangle 32"/>
            <p:cNvSpPr>
              <a:spLocks noChangeArrowheads="1"/>
            </p:cNvSpPr>
            <p:nvPr/>
          </p:nvSpPr>
          <p:spPr bwMode="auto">
            <a:xfrm>
              <a:off x="3627438" y="4841875"/>
              <a:ext cx="2227262" cy="330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1153" name="Rectangle 33"/>
            <p:cNvSpPr>
              <a:spLocks noChangeArrowheads="1"/>
            </p:cNvSpPr>
            <p:nvPr/>
          </p:nvSpPr>
          <p:spPr bwMode="auto">
            <a:xfrm>
              <a:off x="4751388" y="5299075"/>
              <a:ext cx="2228850" cy="330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1154" name="Rectangle 34"/>
            <p:cNvSpPr>
              <a:spLocks noChangeArrowheads="1"/>
            </p:cNvSpPr>
            <p:nvPr/>
          </p:nvSpPr>
          <p:spPr bwMode="auto">
            <a:xfrm>
              <a:off x="6103938" y="5765800"/>
              <a:ext cx="2228850" cy="330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1155" name="Text Box 35"/>
            <p:cNvSpPr txBox="1">
              <a:spLocks noChangeArrowheads="1"/>
            </p:cNvSpPr>
            <p:nvPr/>
          </p:nvSpPr>
          <p:spPr bwMode="auto">
            <a:xfrm>
              <a:off x="2746375" y="4480669"/>
              <a:ext cx="14478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chemeClr val="hlink"/>
                  </a:solidFill>
                  <a:cs typeface="Times New Roman" panose="02020603050405020304" pitchFamily="18" charset="0"/>
                </a:rPr>
                <a:t>Release 1</a:t>
              </a:r>
            </a:p>
          </p:txBody>
        </p:sp>
        <p:sp>
          <p:nvSpPr>
            <p:cNvPr id="2181156" name="Text Box 36"/>
            <p:cNvSpPr txBox="1">
              <a:spLocks noChangeArrowheads="1"/>
            </p:cNvSpPr>
            <p:nvPr/>
          </p:nvSpPr>
          <p:spPr bwMode="auto">
            <a:xfrm>
              <a:off x="3971925" y="4912717"/>
              <a:ext cx="144621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chemeClr val="hlink"/>
                  </a:solidFill>
                  <a:cs typeface="Times New Roman" panose="02020603050405020304" pitchFamily="18" charset="0"/>
                </a:rPr>
                <a:t>Release 2</a:t>
              </a:r>
            </a:p>
          </p:txBody>
        </p:sp>
        <p:sp>
          <p:nvSpPr>
            <p:cNvPr id="2181157" name="Text Box 37"/>
            <p:cNvSpPr txBox="1">
              <a:spLocks noChangeArrowheads="1"/>
            </p:cNvSpPr>
            <p:nvPr/>
          </p:nvSpPr>
          <p:spPr bwMode="auto">
            <a:xfrm>
              <a:off x="5197475" y="5344765"/>
              <a:ext cx="144621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1000" dirty="0">
                  <a:solidFill>
                    <a:schemeClr val="hlink"/>
                  </a:solidFill>
                  <a:cs typeface="Times New Roman" panose="02020603050405020304" pitchFamily="18" charset="0"/>
                </a:rPr>
                <a:t>Release 3</a:t>
              </a:r>
            </a:p>
          </p:txBody>
        </p:sp>
        <p:sp>
          <p:nvSpPr>
            <p:cNvPr id="2181158" name="Text Box 38"/>
            <p:cNvSpPr txBox="1">
              <a:spLocks noChangeArrowheads="1"/>
            </p:cNvSpPr>
            <p:nvPr/>
          </p:nvSpPr>
          <p:spPr bwMode="auto">
            <a:xfrm>
              <a:off x="6421438" y="5776813"/>
              <a:ext cx="14493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4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221542" y="1146080"/>
            <a:ext cx="5338753" cy="1782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System, Software or Application Components ?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Releases or Versions?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When to Release?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How much overlap?</a:t>
            </a:r>
          </a:p>
        </p:txBody>
      </p:sp>
      <p:pic>
        <p:nvPicPr>
          <p:cNvPr id="5122" name="Picture 2" descr="Image result for software componen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 b="8772"/>
          <a:stretch/>
        </p:blipFill>
        <p:spPr bwMode="auto">
          <a:xfrm>
            <a:off x="5796136" y="1052736"/>
            <a:ext cx="32893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07835" y="4363829"/>
            <a:ext cx="6821511" cy="178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457200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sz="3200">
                <a:latin typeface="Georgia" panose="02040502050405020303" pitchFamily="18" charset="0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sz="1800" dirty="0"/>
              <a:t>Packaging </a:t>
            </a:r>
          </a:p>
          <a:p>
            <a:r>
              <a:rPr lang="en-US" sz="1800" dirty="0"/>
              <a:t>Coordinating</a:t>
            </a:r>
          </a:p>
          <a:p>
            <a:r>
              <a:rPr lang="en-US" sz="1800" dirty="0"/>
              <a:t>Communicating the status of the release. </a:t>
            </a:r>
          </a:p>
          <a:p>
            <a:r>
              <a:rPr lang="en-US" sz="1800" dirty="0"/>
              <a:t>RM is the </a:t>
            </a:r>
            <a:r>
              <a:rPr lang="en-US" sz="1800" dirty="0">
                <a:solidFill>
                  <a:srgbClr val="FF0000"/>
                </a:solidFill>
              </a:rPr>
              <a:t>GLUE</a:t>
            </a:r>
            <a:r>
              <a:rPr lang="en-US" sz="1800" dirty="0"/>
              <a:t> that keeps the development process on track.</a:t>
            </a:r>
          </a:p>
        </p:txBody>
      </p:sp>
    </p:spTree>
    <p:extLst>
      <p:ext uri="{BB962C8B-B14F-4D97-AF65-F5344CB8AC3E}">
        <p14:creationId xmlns:p14="http://schemas.microsoft.com/office/powerpoint/2010/main" val="12906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63711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Releases should be: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Readily identifiable with an immutable version ID.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Packaged with all the dependencies included.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Automated and designed to avoid human error.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Fast and reliable to facilitate iterative development.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Mechanism to conduct an audit of a release package to verify all of its CIs.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Well understood, including the tracking of requirements.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Source of information on the status of all releases: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Principles of Release Management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9018748" cy="11521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Release M. Concepts and Practices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6823954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Georgia" panose="02040502050405020303" pitchFamily="18" charset="0"/>
              </a:rPr>
              <a:t>Packaging Strategies That Work. </a:t>
            </a:r>
            <a:r>
              <a:rPr lang="fr-FR" sz="1600" dirty="0">
                <a:latin typeface="Georgia" panose="02040502050405020303" pitchFamily="18" charset="0"/>
              </a:rPr>
              <a:t>Source Code </a:t>
            </a:r>
            <a:r>
              <a:rPr lang="fr-FR" sz="1600" dirty="0" err="1">
                <a:latin typeface="Georgia" panose="02040502050405020303" pitchFamily="18" charset="0"/>
              </a:rPr>
              <a:t>IDs</a:t>
            </a:r>
            <a:r>
              <a:rPr lang="fr-FR" sz="1600" dirty="0">
                <a:latin typeface="Georgia" panose="02040502050405020303" pitchFamily="18" charset="0"/>
              </a:rPr>
              <a:t> vs Package ID. 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Georgia" panose="02040502050405020303" pitchFamily="18" charset="0"/>
              </a:rPr>
              <a:t>Package Version Identification. </a:t>
            </a:r>
            <a:r>
              <a:rPr lang="fr-FR" sz="1600" dirty="0">
                <a:latin typeface="Georgia" panose="02040502050405020303" pitchFamily="18" charset="0"/>
              </a:rPr>
              <a:t>Release </a:t>
            </a:r>
            <a:r>
              <a:rPr lang="fr-FR" sz="1600" dirty="0" err="1">
                <a:latin typeface="Georgia" panose="02040502050405020303" pitchFamily="18" charset="0"/>
              </a:rPr>
              <a:t>was</a:t>
            </a: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successfully</a:t>
            </a: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 err="1">
                <a:latin typeface="Georgia" panose="02040502050405020303" pitchFamily="18" charset="0"/>
              </a:rPr>
              <a:t>deployed</a:t>
            </a:r>
            <a:r>
              <a:rPr lang="fr-FR" sz="1600" dirty="0">
                <a:latin typeface="Georgia" panose="02040502050405020303" pitchFamily="18" charset="0"/>
              </a:rPr>
              <a:t>.</a:t>
            </a:r>
            <a:endParaRPr lang="fr-FR" sz="2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Georgia" panose="02040502050405020303" pitchFamily="18" charset="0"/>
              </a:rPr>
              <a:t>Sending a Release Map with the Release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err="1">
                <a:latin typeface="Georgia" panose="02040502050405020303" pitchFamily="18" charset="0"/>
              </a:rPr>
              <a:t>What</a:t>
            </a:r>
            <a:r>
              <a:rPr lang="fr-FR" sz="2400" dirty="0">
                <a:latin typeface="Georgia" panose="02040502050405020303" pitchFamily="18" charset="0"/>
              </a:rPr>
              <a:t> </a:t>
            </a:r>
            <a:r>
              <a:rPr lang="fr-FR" sz="2400" dirty="0" err="1">
                <a:latin typeface="Georgia" panose="02040502050405020303" pitchFamily="18" charset="0"/>
              </a:rPr>
              <a:t>Does</a:t>
            </a:r>
            <a:r>
              <a:rPr lang="fr-FR" sz="2400" dirty="0">
                <a:latin typeface="Georgia" panose="02040502050405020303" pitchFamily="18" charset="0"/>
              </a:rPr>
              <a:t> Immutable </a:t>
            </a:r>
            <a:r>
              <a:rPr lang="fr-FR" sz="2400" dirty="0" err="1">
                <a:latin typeface="Georgia" panose="02040502050405020303" pitchFamily="18" charset="0"/>
              </a:rPr>
              <a:t>Mean</a:t>
            </a:r>
            <a:r>
              <a:rPr lang="fr-FR" sz="2400" dirty="0">
                <a:latin typeface="Georgia" panose="02040502050405020303" pitchFamily="18" charset="0"/>
              </a:rPr>
              <a:t>? </a:t>
            </a:r>
            <a:r>
              <a:rPr lang="fr-FR" sz="1600" dirty="0" err="1">
                <a:latin typeface="Georgia" panose="02040502050405020303" pitchFamily="18" charset="0"/>
              </a:rPr>
              <a:t>Intentionally</a:t>
            </a:r>
            <a:r>
              <a:rPr lang="fr-FR" sz="1600" dirty="0">
                <a:latin typeface="Georgia" panose="02040502050405020303" pitchFamily="18" charset="0"/>
              </a:rPr>
              <a:t> or by accident. 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Image result for software compon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" r="1863" b="1977"/>
          <a:stretch/>
        </p:blipFill>
        <p:spPr bwMode="auto">
          <a:xfrm>
            <a:off x="7684132" y="1035260"/>
            <a:ext cx="1368152" cy="13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oftware successful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82" y="2420888"/>
            <a:ext cx="163350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oftware not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220533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0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Ergonomics of Release Management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447201"/>
            <a:ext cx="8856984" cy="2981799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n-US" sz="3600" dirty="0">
              <a:solidFill>
                <a:srgbClr val="FF0000"/>
              </a:solidFill>
              <a:latin typeface="Giddyup Std" panose="03050402040302040404" pitchFamily="66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Giddyup Std" panose="03050402040302040404" pitchFamily="66" charset="0"/>
              </a:rPr>
              <a:t>Will be your lovely assignment next lab.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0919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5472608" cy="46371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Communicating the Status of a Release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Don’t Forget the Release Calendar.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RM and Configuration Control. </a:t>
            </a:r>
            <a:r>
              <a:rPr lang="en-US" sz="2000" dirty="0">
                <a:latin typeface="Georgia" panose="02040502050405020303" pitchFamily="18" charset="0"/>
              </a:rPr>
              <a:t>Same impact.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Release Management as Coordination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7170" name="Picture 2" descr="Image result for students use phone in the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767451" cy="164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software milest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90193"/>
            <a:ext cx="3458126" cy="1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Requirements Tracking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4149080"/>
            <a:ext cx="285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Software Requirements</a:t>
            </a:r>
          </a:p>
          <a:p>
            <a:pPr algn="ctr"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+ Clients </a:t>
            </a:r>
          </a:p>
        </p:txBody>
      </p:sp>
      <p:pic>
        <p:nvPicPr>
          <p:cNvPr id="7" name="Picture 2" descr="Image result for software, develop, build, test and deplo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-658" r="3172" b="658"/>
          <a:stretch/>
        </p:blipFill>
        <p:spPr bwMode="auto">
          <a:xfrm>
            <a:off x="3444697" y="1916832"/>
            <a:ext cx="2254605" cy="2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53036" y="4292426"/>
            <a:ext cx="285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Workstation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Stakeholders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189287"/>
            <a:ext cx="285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packaging with notes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1706612"/>
            <a:ext cx="1972707" cy="2395123"/>
            <a:chOff x="6553200" y="1706612"/>
            <a:chExt cx="1972707" cy="2395123"/>
          </a:xfrm>
        </p:grpSpPr>
        <p:pic>
          <p:nvPicPr>
            <p:cNvPr id="1028" name="Picture 4" descr="Image result for software deploy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449040"/>
              <a:ext cx="1954560" cy="165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software not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739" y="1706612"/>
              <a:ext cx="151616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7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3736</TotalTime>
  <Words>367</Words>
  <Application>Microsoft Office PowerPoint</Application>
  <PresentationFormat>On-screen Show (4:3)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Georgia</vt:lpstr>
      <vt:lpstr>Giddyup Std</vt:lpstr>
      <vt:lpstr>Lucida Sans Unicode</vt:lpstr>
      <vt:lpstr>Times New Roman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Software Configuration Management </vt:lpstr>
      <vt:lpstr>Release Management  </vt:lpstr>
      <vt:lpstr>Principles of Release Management</vt:lpstr>
      <vt:lpstr>Release M. Concepts and Practices</vt:lpstr>
      <vt:lpstr>The Ergonomics of Release Management</vt:lpstr>
      <vt:lpstr>Release Management as Coordination</vt:lpstr>
      <vt:lpstr>Requirements Tracking</vt:lpstr>
      <vt:lpstr>Taking Release Management to the Next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Hasan</cp:lastModifiedBy>
  <cp:revision>218</cp:revision>
  <dcterms:created xsi:type="dcterms:W3CDTF">2012-09-17T16:31:41Z</dcterms:created>
  <dcterms:modified xsi:type="dcterms:W3CDTF">2017-03-05T07:48:56Z</dcterms:modified>
</cp:coreProperties>
</file>