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8"/>
  </p:notesMasterIdLst>
  <p:sldIdLst>
    <p:sldId id="256" r:id="rId3"/>
    <p:sldId id="295" r:id="rId4"/>
    <p:sldId id="319" r:id="rId5"/>
    <p:sldId id="320" r:id="rId6"/>
    <p:sldId id="311" r:id="rId7"/>
    <p:sldId id="32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609" autoAdjust="0"/>
  </p:normalViewPr>
  <p:slideViewPr>
    <p:cSldViewPr>
      <p:cViewPr varScale="1">
        <p:scale>
          <a:sx n="83" d="100"/>
          <a:sy n="83" d="100"/>
        </p:scale>
        <p:origin x="15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r>
              <a:rPr lang="en-US" sz="4000" noProof="0" dirty="0">
                <a:latin typeface="Georgia" panose="02040502050405020303" pitchFamily="18" charset="0"/>
              </a:rPr>
              <a:t/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20480" y="1368151"/>
            <a:ext cx="4788024" cy="5373217"/>
            <a:chOff x="4320480" y="260648"/>
            <a:chExt cx="4788024" cy="5373217"/>
          </a:xfrm>
        </p:grpSpPr>
        <p:pic>
          <p:nvPicPr>
            <p:cNvPr id="3076" name="Picture 4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0" y="260648"/>
              <a:ext cx="4788024" cy="537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84168" y="4437112"/>
              <a:ext cx="3024336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492896"/>
            <a:ext cx="448558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 Six</a:t>
            </a:r>
          </a:p>
          <a:p>
            <a:pPr algn="l"/>
            <a:r>
              <a:rPr lang="en-US" sz="3200" dirty="0">
                <a:latin typeface="Georgia" panose="02040502050405020303" pitchFamily="18" charset="0"/>
              </a:rPr>
              <a:t>Deployment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2565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Create a communications plan that ensures that all stakeholders are kept advised on the release management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17" y="116632"/>
            <a:ext cx="7269195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Communications Planning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074" name="Picture 2" descr="Image result for Commun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1600200"/>
            <a:ext cx="3384376" cy="41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Announcing Outages and Completed Deployments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098" name="Picture 2" descr="Image result for mainten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89" y="1600200"/>
            <a:ext cx="6182784" cy="46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4464496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Operations team (Deployment) can deploy and fall back to a previous release as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Deployment Should Be Delegated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122" name="Picture 2" descr="Image result for decision ma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303117" cy="34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6912768" cy="46371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Deployment procedures was created. Thus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why</a:t>
            </a:r>
            <a:r>
              <a:rPr lang="en-US" dirty="0">
                <a:latin typeface="Georgia" panose="02040502050405020303" pitchFamily="18" charset="0"/>
              </a:rPr>
              <a:t> need to do so ?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How</a:t>
            </a:r>
            <a:r>
              <a:rPr lang="en-US" dirty="0">
                <a:latin typeface="Georgia" panose="02040502050405020303" pitchFamily="18" charset="0"/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Automation</a:t>
            </a:r>
            <a:r>
              <a:rPr lang="en-US" dirty="0">
                <a:latin typeface="Georgia" panose="02040502050405020303" pitchFamily="18" charset="0"/>
              </a:rPr>
              <a:t> to verify that no changes have taken place.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Automation</a:t>
            </a:r>
            <a:r>
              <a:rPr lang="en-US" dirty="0">
                <a:latin typeface="Georgia" panose="02040502050405020303" pitchFamily="18" charset="0"/>
              </a:rPr>
              <a:t> is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Best practice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Save you a lot of time—especially when an unexpected change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Trust But Verify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14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17032"/>
            <a:ext cx="2590800" cy="14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Improving the Deployment Process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520" y="1700808"/>
            <a:ext cx="2181609" cy="1543955"/>
            <a:chOff x="251520" y="1700808"/>
            <a:chExt cx="2181609" cy="1543955"/>
          </a:xfrm>
        </p:grpSpPr>
        <p:pic>
          <p:nvPicPr>
            <p:cNvPr id="4098" name="Picture 2" descr="Image result for proce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00808"/>
              <a:ext cx="2126626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65548" y="2875431"/>
              <a:ext cx="2167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Georgia" panose="02040502050405020303" pitchFamily="18" charset="0"/>
                </a:rPr>
                <a:t>Current Process </a:t>
              </a:r>
            </a:p>
          </p:txBody>
        </p:sp>
      </p:grpSp>
      <p:pic>
        <p:nvPicPr>
          <p:cNvPr id="4100" name="Picture 4" descr="Image result for chan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05" y="1600200"/>
            <a:ext cx="282107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Left Arrow 8"/>
          <p:cNvSpPr/>
          <p:nvPr/>
        </p:nvSpPr>
        <p:spPr>
          <a:xfrm rot="5400000">
            <a:off x="3660481" y="962357"/>
            <a:ext cx="1792918" cy="66967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4" name="Picture 8" descr="Image result for announce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1933699" cy="18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9240195">
            <a:off x="8027621" y="3669347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Image result for mistakes softwa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12384" r="8497" b="10299"/>
          <a:stretch/>
        </p:blipFill>
        <p:spPr bwMode="auto">
          <a:xfrm>
            <a:off x="6058318" y="1556792"/>
            <a:ext cx="305018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7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6.1 Why Is Deployment Important?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6.2 Where Do I Start?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6.3 Practices and Examples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6.4 Conducting a Configuration Audit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6.5 Don’t Forget the Smoke Test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6.6 Little Things Matter a Lot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6.7 Communications Planning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6.8 Deployment Should Be Delegated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6.9 Trust But Verify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6.10 Improving the Deployment Process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 Overview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, develop, build, test and deplo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-658" r="3172" b="658"/>
          <a:stretch/>
        </p:blipFill>
        <p:spPr bwMode="auto">
          <a:xfrm>
            <a:off x="5652120" y="1600200"/>
            <a:ext cx="3456384" cy="43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5976664" cy="4637111"/>
          </a:xfrm>
        </p:spPr>
        <p:txBody>
          <a:bodyPr>
            <a:normAutofit fontScale="92500" lnSpcReduction="10000"/>
          </a:bodyPr>
          <a:lstStyle/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Source Code Management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Build Engineering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Environment Configuration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Change Control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Release Management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Deployment ..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Software Configuration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42695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77072"/>
            <a:ext cx="9036496" cy="2279278"/>
          </a:xfrm>
        </p:spPr>
        <p:txBody>
          <a:bodyPr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Deployment</a:t>
            </a:r>
            <a:r>
              <a:rPr lang="en-US" sz="1400" dirty="0">
                <a:latin typeface="Georgia" panose="02040502050405020303" pitchFamily="18" charset="0"/>
              </a:rPr>
              <a:t>: promoting packaged release into the target environment (QA).</a:t>
            </a:r>
          </a:p>
          <a:p>
            <a:pPr marL="180975" indent="-180975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Fail .. </a:t>
            </a: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How ? Then .. How to overcome ?</a:t>
            </a:r>
          </a:p>
          <a:p>
            <a:pPr marL="180975" indent="-180975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RM team must create </a:t>
            </a: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solid deployment procedures </a:t>
            </a:r>
            <a:r>
              <a:rPr lang="en-US" sz="1400" dirty="0">
                <a:latin typeface="Georgia" panose="02040502050405020303" pitchFamily="18" charset="0"/>
              </a:rPr>
              <a:t>that can be </a:t>
            </a: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gracefully</a:t>
            </a:r>
            <a:r>
              <a:rPr lang="en-US" sz="1400" dirty="0">
                <a:latin typeface="Georgia" panose="02040502050405020303" pitchFamily="18" charset="0"/>
              </a:rPr>
              <a:t> completed by the </a:t>
            </a: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operations team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The main goal of deployment is to promote a release into production without any possible problem occurring. </a:t>
            </a:r>
          </a:p>
          <a:p>
            <a:pPr marL="180975" indent="-180975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All changes are tracked and that promoting a release or rolling back is simple, reliable, and predictable.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Deployment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writing software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3814"/>
            <a:ext cx="22322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36" y="1224116"/>
            <a:ext cx="2429009" cy="16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531345" y="2088960"/>
            <a:ext cx="2679815" cy="1619355"/>
            <a:chOff x="1547664" y="2110344"/>
            <a:chExt cx="2679815" cy="2376264"/>
          </a:xfrm>
        </p:grpSpPr>
        <p:sp>
          <p:nvSpPr>
            <p:cNvPr id="6" name="Circular Arrow 5"/>
            <p:cNvSpPr/>
            <p:nvPr/>
          </p:nvSpPr>
          <p:spPr>
            <a:xfrm rot="10800000">
              <a:off x="1547664" y="2110344"/>
              <a:ext cx="2679815" cy="2376264"/>
            </a:xfrm>
            <a:prstGeom prst="circular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1447" y="3865406"/>
              <a:ext cx="1088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Failed ??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1196752"/>
            <a:ext cx="2304256" cy="1661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516308">
            <a:off x="7369163" y="2076393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57546" y="2890747"/>
            <a:ext cx="2651175" cy="1186326"/>
            <a:chOff x="1403648" y="3378696"/>
            <a:chExt cx="2651175" cy="1615467"/>
          </a:xfrm>
        </p:grpSpPr>
        <p:sp>
          <p:nvSpPr>
            <p:cNvPr id="14" name="Rectangle 13"/>
            <p:cNvSpPr/>
            <p:nvPr/>
          </p:nvSpPr>
          <p:spPr>
            <a:xfrm>
              <a:off x="1403648" y="4533141"/>
              <a:ext cx="2651175" cy="461022"/>
            </a:xfrm>
            <a:prstGeom prst="rect">
              <a:avLst/>
            </a:prstGeom>
            <a:ln w="25400" cmpd="sng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Predictable and Repeatable 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630070" y="3378696"/>
              <a:ext cx="377514" cy="111331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868144" y="3076121"/>
            <a:ext cx="309634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0000"/>
                </a:solidFill>
                <a:latin typeface="Georgia" panose="02040502050405020303" pitchFamily="18" charset="0"/>
              </a:rPr>
              <a:t>Environment Configuration</a:t>
            </a:r>
            <a:r>
              <a:rPr lang="en-US" sz="1050" dirty="0">
                <a:latin typeface="Georgia" panose="02040502050405020303" pitchFamily="18" charset="0"/>
              </a:rPr>
              <a:t>: Code Promotion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0000"/>
                </a:solidFill>
                <a:latin typeface="Georgia" panose="02040502050405020303" pitchFamily="18" charset="0"/>
              </a:rPr>
              <a:t>Release Management (RM)</a:t>
            </a:r>
            <a:r>
              <a:rPr lang="en-US" sz="1050" dirty="0">
                <a:latin typeface="Georgia" panose="02040502050405020303" pitchFamily="18" charset="0"/>
              </a:rPr>
              <a:t>: Packaged Release</a:t>
            </a:r>
          </a:p>
        </p:txBody>
      </p:sp>
    </p:spTree>
    <p:extLst>
      <p:ext uri="{BB962C8B-B14F-4D97-AF65-F5344CB8AC3E}">
        <p14:creationId xmlns:p14="http://schemas.microsoft.com/office/powerpoint/2010/main" val="41218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46371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Georgia" panose="02040502050405020303" pitchFamily="18" charset="0"/>
              </a:rPr>
              <a:t>Promoting a release (or backing it out) should be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Reliable and as simple as possible.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Completely traceable with an audit log of all changes. 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Only authorized personnel should be involved with deployment. 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In most organizations, there needs to be a separation of duties between developers and the team that deploys the release. 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Any unauthorized changes should be detected immediately. 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Well established procedure for checking the versions of a release in production (or QA). 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The deployment process should be continuously reviewed and improved as needed.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Create reliable automation to promote the release and back it out if necessary.</a:t>
            </a:r>
          </a:p>
          <a:p>
            <a:pPr marL="180975" indent="-180975"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Deployment should be as simple as possible and always ensure that it can be performed by your operations or systems administration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Principles of Deployment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Practices and Examples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5153"/>
            <a:ext cx="8856984" cy="298179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sz="5400" dirty="0" smtClean="0">
              <a:solidFill>
                <a:srgbClr val="FF0000"/>
              </a:solidFill>
              <a:latin typeface="Giddyup Std" panose="03050402040302040404" pitchFamily="66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5400" dirty="0" smtClean="0">
                <a:solidFill>
                  <a:srgbClr val="FF0000"/>
                </a:solidFill>
                <a:latin typeface="Giddyup Std" panose="03050402040302040404" pitchFamily="66" charset="0"/>
              </a:rPr>
              <a:t>Will </a:t>
            </a:r>
            <a:r>
              <a:rPr lang="en-US" sz="5400" dirty="0">
                <a:solidFill>
                  <a:srgbClr val="FF0000"/>
                </a:solidFill>
                <a:latin typeface="Giddyup Std" panose="03050402040302040404" pitchFamily="66" charset="0"/>
              </a:rPr>
              <a:t>be your lovely assignment next lab. 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0919"/>
            <a:ext cx="8592434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6768752" cy="46371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“Pre-audits” may be done by the CM team.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How</a:t>
            </a:r>
            <a:r>
              <a:rPr lang="en-US" dirty="0">
                <a:latin typeface="Georgia" panose="02040502050405020303" pitchFamily="18" charset="0"/>
              </a:rPr>
              <a:t> ? 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Audits must be done by an independent body.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Why</a:t>
            </a:r>
            <a:r>
              <a:rPr lang="en-US" dirty="0">
                <a:latin typeface="Georgia" panose="02040502050405020303" pitchFamily="18" charset="0"/>
              </a:rPr>
              <a:t> ?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CM team should develop a procedures to verify that the correct versions of the system are in place.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The configuration audit should be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automated</a:t>
            </a:r>
            <a:r>
              <a:rPr lang="en-US" dirty="0">
                <a:latin typeface="Georgia" panose="02040502050405020303" pitchFamily="18" charset="0"/>
              </a:rPr>
              <a:t> and fully traceable, too.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Why</a:t>
            </a:r>
            <a:r>
              <a:rPr lang="en-US" dirty="0">
                <a:latin typeface="Georgia" panose="02040502050405020303" pitchFamily="18" charset="0"/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Conducting a Configuration Audit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internal au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59632"/>
            <a:ext cx="1758694" cy="8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ditor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8275"/>
            <a:ext cx="1882552" cy="8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ud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569853"/>
            <a:ext cx="1932572" cy="16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Functionality test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QA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056784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Don’t Forget the Smoke Test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01" y="2060848"/>
            <a:ext cx="3991482" cy="23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489654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Must have enough processes in place to prevent any mistake from occurring that might impact your production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92088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Little Things Matter a Lot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2" descr="Image result for students use phone in th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35645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4051</TotalTime>
  <Words>538</Words>
  <Application>Microsoft Office PowerPoint</Application>
  <PresentationFormat>On-screen Show (4:3)</PresentationFormat>
  <Paragraphs>95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Georgia</vt:lpstr>
      <vt:lpstr>Giddyup Std</vt:lpstr>
      <vt:lpstr>Lucida Sans Unicode</vt:lpstr>
      <vt:lpstr>Times New Roman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Overview</vt:lpstr>
      <vt:lpstr>Software Configuration Management </vt:lpstr>
      <vt:lpstr>Deployment</vt:lpstr>
      <vt:lpstr>Principles of Deployment</vt:lpstr>
      <vt:lpstr>Practices and Examples</vt:lpstr>
      <vt:lpstr>Conducting a Configuration Audit</vt:lpstr>
      <vt:lpstr>Don’t Forget the Smoke Test</vt:lpstr>
      <vt:lpstr>Little Things Matter a Lot</vt:lpstr>
      <vt:lpstr>Communications Planning</vt:lpstr>
      <vt:lpstr>Announcing Outages and Completed Deployments</vt:lpstr>
      <vt:lpstr>Deployment Should Be Delegated</vt:lpstr>
      <vt:lpstr>Trust But Verify</vt:lpstr>
      <vt:lpstr> Improving the Deployment Process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fskkpump</cp:lastModifiedBy>
  <cp:revision>251</cp:revision>
  <dcterms:created xsi:type="dcterms:W3CDTF">2012-09-17T16:31:41Z</dcterms:created>
  <dcterms:modified xsi:type="dcterms:W3CDTF">2017-02-28T12:59:43Z</dcterms:modified>
</cp:coreProperties>
</file>