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7"/>
  </p:notesMasterIdLst>
  <p:sldIdLst>
    <p:sldId id="256" r:id="rId3"/>
    <p:sldId id="295" r:id="rId4"/>
    <p:sldId id="329" r:id="rId5"/>
    <p:sldId id="31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30" r:id="rId14"/>
    <p:sldId id="331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5341" autoAdjust="0"/>
  </p:normalViewPr>
  <p:slideViewPr>
    <p:cSldViewPr>
      <p:cViewPr varScale="1">
        <p:scale>
          <a:sx n="75" d="100"/>
          <a:sy n="75" d="100"/>
        </p:scale>
        <p:origin x="11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2B023-9931-4779-9AE2-EBAE351C7E5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4DC3-F2AA-4794-B64A-DFE920C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4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29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8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8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1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6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0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4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31/10/2016</a:t>
            </a:fld>
            <a:endParaRPr lang="en-MY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31/10/2016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31/10/2016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1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13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0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9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53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3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58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0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31/10/2016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44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65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31/10/2016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31/10/2016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31/10/2016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31/10/2016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31/10/2016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EBF2BD0-ABD7-4F42-9BF0-27381A172339}" type="datetimeFigureOut">
              <a:rPr lang="en-MY" smtClean="0"/>
              <a:pPr/>
              <a:t>31/10/2016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31/10/2016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31/10/2016</a:t>
            </a:fld>
            <a:endParaRPr lang="en-MY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879159"/>
            <a:ext cx="8352928" cy="139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BCS 3293</a:t>
            </a:r>
            <a:r>
              <a:rPr lang="en-US" sz="4000" noProof="0" dirty="0">
                <a:latin typeface="Georgia" panose="02040502050405020303" pitchFamily="18" charset="0"/>
              </a:rPr>
              <a:t/>
            </a:r>
            <a:br>
              <a:rPr lang="en-US" sz="4000" noProof="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SOFTWARE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CONFIGURATION MANAGEMENT</a:t>
            </a:r>
            <a:endParaRPr lang="en-US" sz="4000" noProof="0" dirty="0">
              <a:latin typeface="Georgia" panose="020405020504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20480" y="1368151"/>
            <a:ext cx="4788024" cy="5373217"/>
            <a:chOff x="4320480" y="260648"/>
            <a:chExt cx="4788024" cy="5373217"/>
          </a:xfrm>
        </p:grpSpPr>
        <p:pic>
          <p:nvPicPr>
            <p:cNvPr id="3076" name="Picture 4" descr="Image resul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80" y="260648"/>
              <a:ext cx="4788024" cy="5373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6084168" y="4437112"/>
              <a:ext cx="3024336" cy="1008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25" y="2492896"/>
            <a:ext cx="4485583" cy="388843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Georgia" panose="02040502050405020303" pitchFamily="18" charset="0"/>
              </a:rPr>
              <a:t>Chapter </a:t>
            </a:r>
            <a:r>
              <a:rPr lang="en-US" sz="3200" dirty="0" smtClean="0">
                <a:latin typeface="Georgia" panose="02040502050405020303" pitchFamily="18" charset="0"/>
              </a:rPr>
              <a:t>Seven</a:t>
            </a:r>
            <a:endParaRPr lang="en-US" sz="3200" dirty="0">
              <a:latin typeface="Georgia" panose="02040502050405020303" pitchFamily="18" charset="0"/>
            </a:endParaRPr>
          </a:p>
          <a:p>
            <a:pPr algn="l"/>
            <a:endParaRPr lang="en-US" sz="3200" dirty="0" smtClean="0">
              <a:latin typeface="Georgia" panose="02040502050405020303" pitchFamily="18" charset="0"/>
            </a:endParaRPr>
          </a:p>
          <a:p>
            <a:pPr algn="l"/>
            <a:r>
              <a:rPr lang="en-US" sz="3200" dirty="0" smtClean="0">
                <a:latin typeface="Georgia" panose="02040502050405020303" pitchFamily="18" charset="0"/>
              </a:rPr>
              <a:t>Architecting </a:t>
            </a:r>
            <a:r>
              <a:rPr lang="en-US" sz="3200" dirty="0">
                <a:latin typeface="Georgia" panose="02040502050405020303" pitchFamily="18" charset="0"/>
              </a:rPr>
              <a:t>Your </a:t>
            </a:r>
            <a:r>
              <a:rPr lang="en-US" sz="3200" dirty="0" smtClean="0">
                <a:latin typeface="Georgia" panose="02040502050405020303" pitchFamily="18" charset="0"/>
              </a:rPr>
              <a:t>Application for </a:t>
            </a:r>
            <a:r>
              <a:rPr lang="en-US" sz="3200" dirty="0">
                <a:latin typeface="Georgia" panose="02040502050405020303" pitchFamily="18" charset="0"/>
              </a:rPr>
              <a:t>CM</a:t>
            </a:r>
            <a:endParaRPr lang="en-US" sz="3200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12169"/>
            <a:ext cx="8856984" cy="463711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Baselines and Time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Baselines must be Immutable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Sandboxes and Workspaces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Variant Management (Branching) and </a:t>
            </a:r>
            <a:r>
              <a:rPr lang="en-US" sz="1800" dirty="0" err="1">
                <a:latin typeface="Georgia" panose="02040502050405020303" pitchFamily="18" charset="0"/>
              </a:rPr>
              <a:t>Copybranches</a:t>
            </a:r>
            <a:r>
              <a:rPr lang="en-US" sz="1800" dirty="0">
                <a:latin typeface="Georgia" panose="02040502050405020303" pitchFamily="18" charset="0"/>
              </a:rPr>
              <a:t>. 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Streams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As well as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Establishing </a:t>
            </a:r>
            <a:r>
              <a:rPr lang="en-US" sz="1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Change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816" y="44624"/>
            <a:ext cx="8229600" cy="10081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Using Source Code Management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to Facilitate Architecture</a:t>
            </a:r>
            <a:endParaRPr lang="en-US" sz="32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816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Training Is Essential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5122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305020" cy="38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8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816" y="44624"/>
            <a:ext cx="8229600" cy="10081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fr-FR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Source Code Management </a:t>
            </a:r>
            <a:r>
              <a:rPr lang="fr-FR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/>
            </a:r>
            <a:br>
              <a:rPr lang="fr-FR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as </a:t>
            </a:r>
            <a:r>
              <a:rPr lang="fr-FR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a Service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1320868" cy="106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88" y="1491431"/>
            <a:ext cx="1085850" cy="10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56864" y="2551638"/>
            <a:ext cx="1393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Firefox </a:t>
            </a:r>
            <a:r>
              <a:rPr lang="en-US" dirty="0"/>
              <a:t>setup</a:t>
            </a:r>
          </a:p>
        </p:txBody>
      </p:sp>
      <p:pic>
        <p:nvPicPr>
          <p:cNvPr id="7170" name="Picture 2" descr="Image result for firefox Version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63" y="1052737"/>
            <a:ext cx="4948297" cy="186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579" y="3481720"/>
            <a:ext cx="3645557" cy="22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20" y="5578092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abon-Roman"/>
              </a:rPr>
              <a:t>Source code </a:t>
            </a:r>
            <a:r>
              <a:rPr lang="en-US" dirty="0" smtClean="0">
                <a:solidFill>
                  <a:srgbClr val="0070C0"/>
                </a:solidFill>
                <a:latin typeface="Sabon-Roman"/>
              </a:rPr>
              <a:t>management team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55976" y="3669164"/>
            <a:ext cx="335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developers as internal customers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/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73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816" y="44624"/>
            <a:ext cx="8229600" cy="10081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Build Engineering as a </a:t>
            </a: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/>
            </a:r>
            <a:b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Service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3" name="Picture 2" descr="Image result for writing software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91271"/>
            <a:ext cx="223224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mage resul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36" y="1241573"/>
            <a:ext cx="2429009" cy="163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547664" y="1723117"/>
            <a:ext cx="2679815" cy="2376264"/>
            <a:chOff x="1547664" y="2110344"/>
            <a:chExt cx="2679815" cy="2376264"/>
          </a:xfrm>
        </p:grpSpPr>
        <p:sp>
          <p:nvSpPr>
            <p:cNvPr id="16" name="Circular Arrow 15"/>
            <p:cNvSpPr/>
            <p:nvPr/>
          </p:nvSpPr>
          <p:spPr>
            <a:xfrm rot="10800000">
              <a:off x="1547664" y="2110344"/>
              <a:ext cx="2679815" cy="2376264"/>
            </a:xfrm>
            <a:prstGeom prst="circular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1760" y="3992130"/>
              <a:ext cx="1088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Failed </a:t>
              </a:r>
              <a:r>
                <a:rPr 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??</a:t>
              </a:r>
              <a:endPara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1214209"/>
            <a:ext cx="2304256" cy="166123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rot="19516308">
            <a:off x="7369163" y="204482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?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57546" y="2875448"/>
            <a:ext cx="2956900" cy="1462469"/>
            <a:chOff x="1403648" y="3982755"/>
            <a:chExt cx="2956900" cy="1462469"/>
          </a:xfrm>
        </p:grpSpPr>
        <p:sp>
          <p:nvSpPr>
            <p:cNvPr id="21" name="Rectangle 20"/>
            <p:cNvSpPr/>
            <p:nvPr/>
          </p:nvSpPr>
          <p:spPr>
            <a:xfrm>
              <a:off x="1403648" y="5075892"/>
              <a:ext cx="2956900" cy="369332"/>
            </a:xfrm>
            <a:prstGeom prst="rect">
              <a:avLst/>
            </a:prstGeom>
            <a:ln w="25400" cmpd="sng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Predictable and Repeatable </a:t>
              </a:r>
              <a:endPara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2630070" y="3982755"/>
              <a:ext cx="377514" cy="103042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4233" y="4365104"/>
            <a:ext cx="8056160" cy="1872208"/>
          </a:xfrm>
        </p:spPr>
        <p:txBody>
          <a:bodyPr>
            <a:noAutofit/>
          </a:bodyPr>
          <a:lstStyle/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Automating the build. </a:t>
            </a:r>
            <a:endParaRPr lang="en-US" sz="1800" dirty="0">
              <a:latin typeface="Georgia" panose="02040502050405020303" pitchFamily="18" charset="0"/>
            </a:endParaRP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Developers can </a:t>
            </a:r>
            <a:r>
              <a:rPr lang="en-US" sz="1800" dirty="0">
                <a:latin typeface="Georgia" panose="02040502050405020303" pitchFamily="18" charset="0"/>
              </a:rPr>
              <a:t>make small sets of changes </a:t>
            </a:r>
            <a:r>
              <a:rPr lang="en-US" sz="1800" dirty="0" smtClean="0">
                <a:latin typeface="Georgia" panose="02040502050405020303" pitchFamily="18" charset="0"/>
              </a:rPr>
              <a:t>then </a:t>
            </a:r>
            <a:r>
              <a:rPr lang="en-US" sz="1800" dirty="0">
                <a:latin typeface="Georgia" panose="02040502050405020303" pitchFamily="18" charset="0"/>
              </a:rPr>
              <a:t>rapidly build and test the application. </a:t>
            </a:r>
            <a:r>
              <a:rPr lang="en-US" sz="1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Any impact ? </a:t>
            </a:r>
            <a:endParaRPr lang="en-US" sz="1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This helps improve both quality and productivity.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8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Thank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7.1 Why Is Architecture Important? </a:t>
            </a:r>
            <a:endParaRPr lang="en-US" dirty="0" smtClean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7.2 </a:t>
            </a:r>
            <a:r>
              <a:rPr lang="en-US" dirty="0">
                <a:latin typeface="Georgia" panose="02040502050405020303" pitchFamily="18" charset="0"/>
              </a:rPr>
              <a:t>Where Do I Start? </a:t>
            </a:r>
            <a:endParaRPr lang="en-US" dirty="0" smtClean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7.3 </a:t>
            </a:r>
            <a:r>
              <a:rPr lang="en-US" dirty="0">
                <a:latin typeface="Georgia" panose="02040502050405020303" pitchFamily="18" charset="0"/>
              </a:rPr>
              <a:t>How CM Facilitates Good Architecture </a:t>
            </a:r>
            <a:endParaRPr lang="en-US" dirty="0" smtClean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7.4 </a:t>
            </a:r>
            <a:r>
              <a:rPr lang="en-US" dirty="0">
                <a:latin typeface="Georgia" panose="02040502050405020303" pitchFamily="18" charset="0"/>
              </a:rPr>
              <a:t>What Architects Can Learn From Testers </a:t>
            </a:r>
            <a:endParaRPr lang="en-US" dirty="0" smtClean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7.5 Configuration </a:t>
            </a:r>
            <a:r>
              <a:rPr lang="en-US" dirty="0">
                <a:latin typeface="Georgia" panose="02040502050405020303" pitchFamily="18" charset="0"/>
              </a:rPr>
              <a:t>Management–Driven Development (CMDD)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7.6 Coping with the Changing Architecture 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7.7 Using Source Code Management to Facilitate Architecture 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7.8 Training Is Essential 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7.9 Source Code Management as a Service 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7.10 Build Engineering as a Service 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Chapter Overview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oftware, develop, build, test and deplo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t="-658" r="3172" b="658"/>
          <a:stretch/>
        </p:blipFill>
        <p:spPr bwMode="auto">
          <a:xfrm>
            <a:off x="5652120" y="1600200"/>
            <a:ext cx="3456384" cy="43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12776"/>
            <a:ext cx="7200800" cy="4637111"/>
          </a:xfrm>
        </p:spPr>
        <p:txBody>
          <a:bodyPr>
            <a:noAutofit/>
          </a:bodyPr>
          <a:lstStyle/>
          <a:p>
            <a:pPr marL="234950" indent="-234950">
              <a:lnSpc>
                <a:spcPct val="150000"/>
              </a:lnSpc>
            </a:pPr>
            <a:r>
              <a:rPr lang="en-US" sz="2600" dirty="0">
                <a:latin typeface="Georgia" panose="02040502050405020303" pitchFamily="18" charset="0"/>
              </a:rPr>
              <a:t>Source Code Management </a:t>
            </a:r>
            <a:r>
              <a:rPr lang="en-US" sz="2600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sz="26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234950" indent="-234950">
              <a:lnSpc>
                <a:spcPct val="150000"/>
              </a:lnSpc>
            </a:pPr>
            <a:r>
              <a:rPr lang="en-US" sz="2600" dirty="0">
                <a:latin typeface="Georgia" panose="02040502050405020303" pitchFamily="18" charset="0"/>
              </a:rPr>
              <a:t>Build Engineering </a:t>
            </a:r>
            <a:r>
              <a:rPr lang="en-US" sz="2600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sz="2600" dirty="0">
              <a:latin typeface="Georgia" panose="02040502050405020303" pitchFamily="18" charset="0"/>
            </a:endParaRPr>
          </a:p>
          <a:p>
            <a:pPr marL="234950" indent="-234950">
              <a:lnSpc>
                <a:spcPct val="150000"/>
              </a:lnSpc>
            </a:pPr>
            <a:r>
              <a:rPr lang="en-US" sz="2600" dirty="0">
                <a:latin typeface="Georgia" panose="02040502050405020303" pitchFamily="18" charset="0"/>
              </a:rPr>
              <a:t>Environment Configuration</a:t>
            </a:r>
            <a:r>
              <a:rPr lang="en-US" sz="2600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sz="2600" dirty="0">
              <a:latin typeface="Georgia" panose="02040502050405020303" pitchFamily="18" charset="0"/>
            </a:endParaRPr>
          </a:p>
          <a:p>
            <a:pPr marL="234950" indent="-234950">
              <a:lnSpc>
                <a:spcPct val="150000"/>
              </a:lnSpc>
            </a:pPr>
            <a:r>
              <a:rPr lang="en-US" sz="2600" dirty="0">
                <a:latin typeface="Georgia" panose="02040502050405020303" pitchFamily="18" charset="0"/>
              </a:rPr>
              <a:t>Change Control </a:t>
            </a:r>
            <a:r>
              <a:rPr lang="en-US" sz="2600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sz="2600" dirty="0">
              <a:latin typeface="Georgia" panose="02040502050405020303" pitchFamily="18" charset="0"/>
            </a:endParaRPr>
          </a:p>
          <a:p>
            <a:pPr marL="234950" indent="-234950">
              <a:lnSpc>
                <a:spcPct val="150000"/>
              </a:lnSpc>
            </a:pPr>
            <a:r>
              <a:rPr lang="en-US" sz="2600" dirty="0">
                <a:latin typeface="Georgia" panose="02040502050405020303" pitchFamily="18" charset="0"/>
              </a:rPr>
              <a:t>Release Management </a:t>
            </a:r>
            <a:r>
              <a:rPr lang="en-US" sz="2600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sz="2600" dirty="0">
              <a:latin typeface="Georgia" panose="02040502050405020303" pitchFamily="18" charset="0"/>
            </a:endParaRPr>
          </a:p>
          <a:p>
            <a:pPr marL="234950" indent="-234950">
              <a:lnSpc>
                <a:spcPct val="150000"/>
              </a:lnSpc>
            </a:pPr>
            <a:r>
              <a:rPr lang="en-US" sz="2600" dirty="0" smtClean="0">
                <a:latin typeface="Georgia" panose="02040502050405020303" pitchFamily="18" charset="0"/>
              </a:rPr>
              <a:t>Deployment </a:t>
            </a:r>
            <a:r>
              <a:rPr lang="en-US" sz="2600" dirty="0" smtClean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r>
              <a:rPr lang="en-US" sz="2600" dirty="0">
                <a:solidFill>
                  <a:srgbClr val="FF000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Done right ? </a:t>
            </a:r>
            <a:endParaRPr lang="en-US" sz="2600" dirty="0">
              <a:solidFill>
                <a:srgbClr val="FF0000"/>
              </a:solidFill>
              <a:latin typeface="Georgia" panose="02040502050405020303" pitchFamily="18" charset="0"/>
              <a:sym typeface="Wingdings 2" panose="05020102010507070707" pitchFamily="18" charset="2"/>
            </a:endParaRPr>
          </a:p>
          <a:p>
            <a:pPr marL="234950" indent="-234950">
              <a:lnSpc>
                <a:spcPct val="150000"/>
              </a:lnSpc>
            </a:pPr>
            <a:r>
              <a:rPr lang="en-US" sz="2600" dirty="0">
                <a:latin typeface="Georgia" panose="02040502050405020303" pitchFamily="18" charset="0"/>
              </a:rPr>
              <a:t>Architecting Your </a:t>
            </a:r>
            <a:r>
              <a:rPr lang="en-US" sz="2600" dirty="0" smtClean="0">
                <a:latin typeface="Georgia" panose="02040502050405020303" pitchFamily="18" charset="0"/>
              </a:rPr>
              <a:t>Application .. </a:t>
            </a:r>
            <a:r>
              <a:rPr lang="en-US" sz="26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Is it CM task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Software Configuration Management </a:t>
            </a:r>
          </a:p>
        </p:txBody>
      </p:sp>
    </p:spTree>
    <p:extLst>
      <p:ext uri="{BB962C8B-B14F-4D97-AF65-F5344CB8AC3E}">
        <p14:creationId xmlns:p14="http://schemas.microsoft.com/office/powerpoint/2010/main" val="13705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816" y="44624"/>
            <a:ext cx="8229600" cy="10081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Enterprise </a:t>
            </a: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Architecture: </a:t>
            </a:r>
            <a:b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Banking Example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26" name="Picture 2" descr="Image result for software system architecture diagram exampl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50844"/>
            <a:ext cx="7200800" cy="510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7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824" y="116632"/>
            <a:ext cx="8229600" cy="10081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Goals of Architecting Your Application for CM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050" name="Picture 2" descr="Image result for software system component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0" y="1412776"/>
            <a:ext cx="2465016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52205" y="3603526"/>
            <a:ext cx="1643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Current </a:t>
            </a:r>
            <a:r>
              <a:rPr lang="en-US" b="1" dirty="0" smtClean="0"/>
              <a:t>System</a:t>
            </a:r>
            <a:endParaRPr lang="en-US" b="1" dirty="0"/>
          </a:p>
        </p:txBody>
      </p:sp>
      <p:pic>
        <p:nvPicPr>
          <p:cNvPr id="2052" name="Picture 4" descr="Image result for software upgrad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178" y="1700808"/>
            <a:ext cx="184340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562866" y="2729878"/>
            <a:ext cx="736402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88704" y="3542003"/>
            <a:ext cx="1050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Undergo</a:t>
            </a:r>
            <a:r>
              <a:rPr lang="en-US" dirty="0"/>
              <a:t> </a:t>
            </a:r>
          </a:p>
        </p:txBody>
      </p:sp>
      <p:pic>
        <p:nvPicPr>
          <p:cNvPr id="2054" name="Picture 6" descr="Image result for software architecture upgrad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17817"/>
            <a:ext cx="3523554" cy="205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100493" y="3512656"/>
            <a:ext cx="2443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Evolution of Software Architecture</a:t>
            </a: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>
            <a:off x="5125732" y="2729878"/>
            <a:ext cx="736402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496" y="4005064"/>
            <a:ext cx="9068170" cy="2165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7800" indent="-177800" defTabSz="45720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700" dirty="0">
                <a:solidFill>
                  <a:srgbClr val="FF0000"/>
                </a:solidFill>
                <a:latin typeface="Georgia" panose="02040502050405020303" pitchFamily="18" charset="0"/>
              </a:rPr>
              <a:t>Is it concern at all ?? </a:t>
            </a:r>
          </a:p>
          <a:p>
            <a:pPr marL="177800" indent="-177800" defTabSz="45720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700" dirty="0" smtClean="0">
                <a:latin typeface="Georgia" panose="02040502050405020303" pitchFamily="18" charset="0"/>
              </a:rPr>
              <a:t>Architecture is the </a:t>
            </a:r>
            <a:r>
              <a:rPr lang="en-US" sz="1700" dirty="0">
                <a:solidFill>
                  <a:srgbClr val="FF0000"/>
                </a:solidFill>
                <a:latin typeface="Georgia" panose="02040502050405020303" pitchFamily="18" charset="0"/>
              </a:rPr>
              <a:t>Achilles’ heel </a:t>
            </a:r>
            <a:r>
              <a:rPr lang="en-US" sz="1700" dirty="0">
                <a:latin typeface="Georgia" panose="02040502050405020303" pitchFamily="18" charset="0"/>
              </a:rPr>
              <a:t>of </a:t>
            </a:r>
            <a:r>
              <a:rPr lang="en-US" sz="1700" dirty="0" smtClean="0">
                <a:latin typeface="Georgia" panose="02040502050405020303" pitchFamily="18" charset="0"/>
              </a:rPr>
              <a:t>SCM.</a:t>
            </a:r>
          </a:p>
          <a:p>
            <a:pPr marL="177800" indent="-177800" defTabSz="45720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700" dirty="0" smtClean="0">
                <a:latin typeface="Georgia" panose="02040502050405020303" pitchFamily="18" charset="0"/>
              </a:rPr>
              <a:t>Changing the software architecture </a:t>
            </a:r>
            <a:r>
              <a:rPr lang="en-US" sz="1700" dirty="0">
                <a:latin typeface="Georgia" panose="02040502050405020303" pitchFamily="18" charset="0"/>
              </a:rPr>
              <a:t>of a system </a:t>
            </a:r>
            <a:r>
              <a:rPr lang="en-US" sz="1700" dirty="0" smtClean="0">
                <a:latin typeface="Georgia" panose="02040502050405020303" pitchFamily="18" charset="0"/>
              </a:rPr>
              <a:t>is </a:t>
            </a:r>
            <a:r>
              <a:rPr lang="en-US" sz="1700" dirty="0">
                <a:latin typeface="Georgia" panose="02040502050405020303" pitchFamily="18" charset="0"/>
              </a:rPr>
              <a:t>typically very </a:t>
            </a:r>
            <a:r>
              <a:rPr lang="en-US" sz="1700" dirty="0">
                <a:solidFill>
                  <a:srgbClr val="FF0000"/>
                </a:solidFill>
                <a:latin typeface="Georgia" panose="02040502050405020303" pitchFamily="18" charset="0"/>
              </a:rPr>
              <a:t>costly</a:t>
            </a:r>
            <a:r>
              <a:rPr lang="en-US" sz="1700" dirty="0">
                <a:latin typeface="Georgia" panose="02040502050405020303" pitchFamily="18" charset="0"/>
              </a:rPr>
              <a:t>. </a:t>
            </a:r>
            <a:endParaRPr lang="en-US" sz="1700" dirty="0" smtClean="0">
              <a:latin typeface="Georgia" panose="02040502050405020303" pitchFamily="18" charset="0"/>
            </a:endParaRPr>
          </a:p>
          <a:p>
            <a:pPr marL="177800" indent="-177800" defTabSz="45720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700" dirty="0" smtClean="0">
                <a:latin typeface="Georgia" panose="02040502050405020303" pitchFamily="18" charset="0"/>
              </a:rPr>
              <a:t>Implementing CM </a:t>
            </a:r>
            <a:r>
              <a:rPr lang="en-US" sz="1700" dirty="0">
                <a:latin typeface="Georgia" panose="02040502050405020303" pitchFamily="18" charset="0"/>
              </a:rPr>
              <a:t>best practices will improve </a:t>
            </a:r>
            <a:r>
              <a:rPr lang="en-US" sz="1700" dirty="0">
                <a:solidFill>
                  <a:srgbClr val="FF0000"/>
                </a:solidFill>
                <a:latin typeface="Georgia" panose="02040502050405020303" pitchFamily="18" charset="0"/>
              </a:rPr>
              <a:t>quality and </a:t>
            </a:r>
            <a:r>
              <a:rPr lang="en-US" sz="17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productivity</a:t>
            </a:r>
            <a:r>
              <a:rPr lang="en-US" sz="1700" dirty="0" smtClean="0">
                <a:latin typeface="Georgia" panose="02040502050405020303" pitchFamily="18" charset="0"/>
              </a:rPr>
              <a:t>. </a:t>
            </a:r>
            <a:endParaRPr lang="en-US" sz="17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7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05064"/>
            <a:ext cx="8856984" cy="22421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700" dirty="0" smtClean="0">
                <a:latin typeface="Georgia" panose="02040502050405020303" pitchFamily="18" charset="0"/>
              </a:rPr>
              <a:t>Source Code Management.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Georgia" panose="02040502050405020303" pitchFamily="18" charset="0"/>
              </a:rPr>
              <a:t>Managing </a:t>
            </a:r>
            <a:r>
              <a:rPr lang="en-US" sz="17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baselines</a:t>
            </a:r>
            <a:r>
              <a:rPr lang="en-US" sz="1700" dirty="0" smtClean="0">
                <a:latin typeface="Georgia" panose="02040502050405020303" pitchFamily="18" charset="0"/>
              </a:rPr>
              <a:t> and </a:t>
            </a:r>
            <a:r>
              <a:rPr lang="en-US" sz="17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variants</a:t>
            </a:r>
            <a:r>
              <a:rPr lang="en-US" sz="1700" dirty="0" smtClean="0">
                <a:latin typeface="Georgia" panose="02040502050405020303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What else ?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Georgia" panose="02040502050405020303" pitchFamily="18" charset="0"/>
              </a:rPr>
              <a:t>Best Practices</a:t>
            </a:r>
            <a:r>
              <a:rPr lang="en-US" sz="1700" dirty="0" smtClean="0">
                <a:latin typeface="Georgia" panose="02040502050405020303" pitchFamily="18" charset="0"/>
              </a:rPr>
              <a:t>. </a:t>
            </a:r>
            <a:r>
              <a:rPr lang="en-US" sz="17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And .. 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Georgia" panose="02040502050405020303" pitchFamily="18" charset="0"/>
              </a:rPr>
              <a:t>Control for changes.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816" y="44624"/>
            <a:ext cx="8229600" cy="10081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How CM Facilitates Good Architecture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Picture 2" descr="Image result for software system 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0" y="1412776"/>
            <a:ext cx="2465016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52205" y="3603526"/>
            <a:ext cx="178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Required System</a:t>
            </a:r>
            <a:endParaRPr lang="en-US" b="1" dirty="0"/>
          </a:p>
        </p:txBody>
      </p:sp>
      <p:sp>
        <p:nvSpPr>
          <p:cNvPr id="9" name="Right Arrow 8"/>
          <p:cNvSpPr/>
          <p:nvPr/>
        </p:nvSpPr>
        <p:spPr>
          <a:xfrm>
            <a:off x="2562866" y="2729878"/>
            <a:ext cx="736402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19414" y="3512656"/>
            <a:ext cx="2460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Evolution of Software </a:t>
            </a:r>
            <a:r>
              <a:rPr lang="en-US" b="1" dirty="0" smtClean="0"/>
              <a:t>Architecture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950300" y="3482184"/>
            <a:ext cx="1811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How can CM help ?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6213898" y="2766554"/>
            <a:ext cx="736402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Image result for software architecture upgrad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69" y="1412776"/>
            <a:ext cx="2912172" cy="205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configuration manage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257" y="1412777"/>
            <a:ext cx="1917512" cy="206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 animBg="1"/>
      <p:bldP spid="10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46371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17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816" y="44624"/>
            <a:ext cx="8229600" cy="10081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What Architects Can Learn </a:t>
            </a: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/>
            </a:r>
            <a:b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From </a:t>
            </a: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Testers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8883" y="2605623"/>
            <a:ext cx="2610080" cy="3127633"/>
            <a:chOff x="3687395" y="1850522"/>
            <a:chExt cx="2610080" cy="3127633"/>
          </a:xfrm>
        </p:grpSpPr>
        <p:pic>
          <p:nvPicPr>
            <p:cNvPr id="7" name="Picture 6" descr="Image resul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259" y="1850522"/>
              <a:ext cx="2575216" cy="2442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687395" y="4293096"/>
              <a:ext cx="2540789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Requests For Changes (RFCs)</a:t>
              </a:r>
              <a:endPara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Notched Right Arrow 8"/>
          <p:cNvSpPr/>
          <p:nvPr/>
        </p:nvSpPr>
        <p:spPr>
          <a:xfrm rot="19593538">
            <a:off x="2763791" y="2623403"/>
            <a:ext cx="1303515" cy="778758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</p:txBody>
      </p:sp>
      <p:pic>
        <p:nvPicPr>
          <p:cNvPr id="10" name="Picture 2" descr="Image result for brief description details use c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26536"/>
            <a:ext cx="3072309" cy="160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Notched Right Arrow 10"/>
          <p:cNvSpPr/>
          <p:nvPr/>
        </p:nvSpPr>
        <p:spPr>
          <a:xfrm rot="1930777">
            <a:off x="2916191" y="4163147"/>
            <a:ext cx="1303515" cy="778758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  <p:pic>
        <p:nvPicPr>
          <p:cNvPr id="12" name="Picture 4" descr="Image result for test  details use cas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6971" r="5797" b="12854"/>
          <a:stretch/>
        </p:blipFill>
        <p:spPr bwMode="auto">
          <a:xfrm>
            <a:off x="4547691" y="4293096"/>
            <a:ext cx="307230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rot="19357113">
            <a:off x="5958873" y="5314376"/>
            <a:ext cx="1731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Automated test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816" y="44624"/>
            <a:ext cx="8229600" cy="10081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Configuration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Management–Driven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Development (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CMDD)</a:t>
            </a:r>
            <a:endParaRPr lang="en-US" sz="28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4098" name="Picture 2" descr="Image result for software packaging example ic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2629721" cy="262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6208" y="3717032"/>
            <a:ext cx="2224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Software/Application Packaging </a:t>
            </a:r>
          </a:p>
        </p:txBody>
      </p:sp>
      <p:sp>
        <p:nvSpPr>
          <p:cNvPr id="6" name="Right Arrow 5"/>
          <p:cNvSpPr/>
          <p:nvPr/>
        </p:nvSpPr>
        <p:spPr>
          <a:xfrm rot="19680146">
            <a:off x="2862357" y="2194621"/>
            <a:ext cx="1265944" cy="3736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Image resul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23" y="1196752"/>
            <a:ext cx="1292358" cy="8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23" y="2636817"/>
            <a:ext cx="1321394" cy="153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Image result"/>
          <p:cNvSpPr>
            <a:spLocks noChangeAspect="1" noChangeArrowheads="1"/>
          </p:cNvSpPr>
          <p:nvPr/>
        </p:nvSpPr>
        <p:spPr bwMode="auto">
          <a:xfrm>
            <a:off x="307975" y="-2574925"/>
            <a:ext cx="548640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8" name="Picture 12" descr="Image resu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055" y="4705106"/>
            <a:ext cx="1546049" cy="119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2859529" y="3232204"/>
            <a:ext cx="1063701" cy="3736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333444">
            <a:off x="2715363" y="4325769"/>
            <a:ext cx="1376016" cy="3736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5364088" y="1196752"/>
            <a:ext cx="937865" cy="47021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2160" y="3020759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Creating CM </a:t>
            </a:r>
            <a:r>
              <a:rPr lang="en-US" b="1" dirty="0" smtClean="0">
                <a:solidFill>
                  <a:srgbClr val="FF0000"/>
                </a:solidFill>
              </a:rPr>
              <a:t>Best Practices: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Packaging </a:t>
            </a:r>
            <a:r>
              <a:rPr lang="en-US" dirty="0"/>
              <a:t>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Architectural Requirements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5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3" grpId="0" animBg="1"/>
      <p:bldP spid="14" grpId="0" animBg="1"/>
      <p:bldP spid="9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816" y="44624"/>
            <a:ext cx="8229600" cy="10081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Coping with the Changing Architecture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5616624" cy="4637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Create a communications plan that ensures that all stakeholders are kept </a:t>
            </a:r>
            <a:r>
              <a:rPr lang="en-US" dirty="0" smtClean="0">
                <a:latin typeface="Georgia" panose="02040502050405020303" pitchFamily="18" charset="0"/>
              </a:rPr>
              <a:t>advised </a:t>
            </a:r>
            <a:r>
              <a:rPr lang="en-US" dirty="0">
                <a:latin typeface="Georgia" panose="02040502050405020303" pitchFamily="18" charset="0"/>
              </a:rPr>
              <a:t>on </a:t>
            </a:r>
            <a:r>
              <a:rPr lang="en-US" dirty="0" smtClean="0">
                <a:latin typeface="Georgia" panose="02040502050405020303" pitchFamily="18" charset="0"/>
              </a:rPr>
              <a:t>the architecture changing.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How</a:t>
            </a:r>
            <a:r>
              <a:rPr lang="en-US" dirty="0" smtClean="0">
                <a:latin typeface="Georgia" panose="02040502050405020303" pitchFamily="18" charset="0"/>
              </a:rPr>
              <a:t> ?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Baselines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Picture 2" descr="Image result for Communicat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5" y="1600200"/>
            <a:ext cx="3384376" cy="41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12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4269</TotalTime>
  <Words>371</Words>
  <Application>Microsoft Office PowerPoint</Application>
  <PresentationFormat>On-screen Show (4:3)</PresentationFormat>
  <Paragraphs>114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Georgia</vt:lpstr>
      <vt:lpstr>Lucida Sans Unicode</vt:lpstr>
      <vt:lpstr>Sabon-Roman</vt:lpstr>
      <vt:lpstr>Times New Roman</vt:lpstr>
      <vt:lpstr>Verdana</vt:lpstr>
      <vt:lpstr>Wingdings 2</vt:lpstr>
      <vt:lpstr>Wingdings 3</vt:lpstr>
      <vt:lpstr>Concourse</vt:lpstr>
      <vt:lpstr>1_Office Theme</vt:lpstr>
      <vt:lpstr>BCS 3293 SOFTWARE  CONFIGURATION MANAGEMENT</vt:lpstr>
      <vt:lpstr>Chapter Overview</vt:lpstr>
      <vt:lpstr>Software Configuration Management </vt:lpstr>
      <vt:lpstr>Enterprise Architecture:  Banking Example</vt:lpstr>
      <vt:lpstr>Goals of Architecting Your Application for CM</vt:lpstr>
      <vt:lpstr>How CM Facilitates Good Architecture</vt:lpstr>
      <vt:lpstr>What Architects Can Learn  From Testers</vt:lpstr>
      <vt:lpstr>Configuration Management–Driven Development (CMDD)</vt:lpstr>
      <vt:lpstr>Coping with the Changing Architecture</vt:lpstr>
      <vt:lpstr>Using Source Code Management  to Facilitate Architecture</vt:lpstr>
      <vt:lpstr>Training Is Essential</vt:lpstr>
      <vt:lpstr>Source Code Management  as a Service</vt:lpstr>
      <vt:lpstr>Build Engineering as a  Service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DC13063 – Current issues in ICT</dc:title>
  <dc:creator>fskkp</dc:creator>
  <cp:lastModifiedBy>fskkpump</cp:lastModifiedBy>
  <cp:revision>284</cp:revision>
  <dcterms:created xsi:type="dcterms:W3CDTF">2012-09-17T16:31:41Z</dcterms:created>
  <dcterms:modified xsi:type="dcterms:W3CDTF">2016-10-31T18:59:03Z</dcterms:modified>
</cp:coreProperties>
</file>