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16" r:id="rId2"/>
    <p:sldMasterId id="2147483724" r:id="rId3"/>
  </p:sldMasterIdLst>
  <p:notesMasterIdLst>
    <p:notesMasterId r:id="rId15"/>
  </p:notesMasterIdLst>
  <p:handoutMasterIdLst>
    <p:handoutMasterId r:id="rId16"/>
  </p:handoutMasterIdLst>
  <p:sldIdLst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5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4" autoAdjust="0"/>
    <p:restoredTop sz="87895" autoAdjust="0"/>
  </p:normalViewPr>
  <p:slideViewPr>
    <p:cSldViewPr snapToGrid="0" snapToObjects="1">
      <p:cViewPr>
        <p:scale>
          <a:sx n="125" d="100"/>
          <a:sy n="125" d="100"/>
        </p:scale>
        <p:origin x="-472" y="-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://cloud.spring.io/spring-cloud-bus/" TargetMode="Externa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spring.io/guides/gs/actuator-service/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cloud.spring.io/spring-cloud-bus/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cloud.spring.io/spring-cloud-bu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 smtClean="0"/>
              <a:t>Requires the </a:t>
            </a:r>
            <a:r>
              <a:rPr lang="en-US" sz="1200" b="1" dirty="0" smtClean="0">
                <a:hlinkClick r:id="rId3"/>
              </a:rPr>
              <a:t>Cloud Bus AMQP</a:t>
            </a:r>
            <a:r>
              <a:rPr lang="en-US" sz="1200" b="1" dirty="0" smtClean="0"/>
              <a:t> dependency on the </a:t>
            </a:r>
            <a:r>
              <a:rPr lang="en-US" sz="1200" b="1" dirty="0" err="1" smtClean="0"/>
              <a:t>classpath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pom.xml</a:t>
            </a:r>
            <a:r>
              <a:rPr lang="en-US" sz="1200" b="1" dirty="0" smtClean="0"/>
              <a:t>).</a:t>
            </a:r>
            <a:endParaRPr lang="en-US" sz="1200" dirty="0" smtClean="0"/>
          </a:p>
          <a:p>
            <a:pPr fontAlgn="base"/>
            <a:r>
              <a:rPr lang="en-US" sz="1200" dirty="0" smtClean="0"/>
              <a:t>&lt;dependency&gt;     </a:t>
            </a:r>
          </a:p>
          <a:p>
            <a:pPr fontAlgn="base"/>
            <a:r>
              <a:rPr lang="en-US" sz="1200" dirty="0" smtClean="0"/>
              <a:t>     &lt;groupId&gt;</a:t>
            </a:r>
            <a:r>
              <a:rPr lang="en-US" sz="1200" dirty="0" err="1" smtClean="0"/>
              <a:t>org.springframework.cloud</a:t>
            </a:r>
            <a:r>
              <a:rPr lang="en-US" sz="1200" dirty="0" smtClean="0"/>
              <a:t>&lt;/groupId&gt;</a:t>
            </a:r>
          </a:p>
          <a:p>
            <a:pPr fontAlgn="base"/>
            <a:r>
              <a:rPr lang="en-US" sz="1200" dirty="0" smtClean="0"/>
              <a:t>     &lt;artifactId&gt;spring-cloud-starter-bus-amqp&lt;/artifactId&gt;</a:t>
            </a:r>
          </a:p>
          <a:p>
            <a:pPr fontAlgn="base"/>
            <a:r>
              <a:rPr lang="en-US" sz="1200" dirty="0" smtClean="0"/>
              <a:t> &lt;/dependency&gt;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is easily embeddable in a Spring Boot application using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the@EnableConfigServer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configuration data is stored in a backend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Git, Subversion and File System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supported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is the default backend. It's great for auditing changes and managing upgrades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git backend is done via the 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spring.cloud.config.server.git.uriconfiguration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</a:t>
            </a:r>
          </a:p>
          <a:p>
            <a:pPr lvl="0" fontAlgn="base"/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 server exposes config on the following endpoints: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/{application}/{profile}/[{label}] /{application}-{profile}.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yml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/{label}/{application}-{profile}.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yml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/{application}-{profile}.properties /{label}/{application}-{profile}.properties </a:t>
            </a: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{application} maps to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spring.application.name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on the client side;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{profile} maps to 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spring.active.profiles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on the client (comma separated list); and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{label} which is a server side feature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labelling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"versioned" set of config files.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the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Actuator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dependency on the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pom.xml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 smtClean="0"/>
              <a:t>Requires the </a:t>
            </a:r>
            <a:r>
              <a:rPr lang="en-US" sz="1200" b="1" dirty="0" smtClean="0">
                <a:hlinkClick r:id="rId3"/>
              </a:rPr>
              <a:t>Cloud Bus AMQP</a:t>
            </a:r>
            <a:r>
              <a:rPr lang="en-US" sz="1200" b="1" dirty="0" smtClean="0"/>
              <a:t> dependency on the </a:t>
            </a:r>
            <a:r>
              <a:rPr lang="en-US" sz="1200" b="1" dirty="0" err="1" smtClean="0"/>
              <a:t>classpath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pom.xml</a:t>
            </a:r>
            <a:r>
              <a:rPr lang="en-US" sz="1200" b="1" dirty="0" smtClean="0"/>
              <a:t>).</a:t>
            </a:r>
            <a:endParaRPr lang="en-US" sz="1200" dirty="0" smtClean="0"/>
          </a:p>
          <a:p>
            <a:pPr fontAlgn="base"/>
            <a:r>
              <a:rPr lang="en-US" sz="1200" dirty="0" smtClean="0"/>
              <a:t>&lt;dependency&gt;     </a:t>
            </a:r>
          </a:p>
          <a:p>
            <a:pPr fontAlgn="base"/>
            <a:r>
              <a:rPr lang="en-US" sz="1200" dirty="0" smtClean="0"/>
              <a:t>     &lt;groupId&gt;</a:t>
            </a:r>
            <a:r>
              <a:rPr lang="en-US" sz="1200" dirty="0" err="1" smtClean="0"/>
              <a:t>org.springframework.cloud</a:t>
            </a:r>
            <a:r>
              <a:rPr lang="en-US" sz="1200" dirty="0" smtClean="0"/>
              <a:t>&lt;/groupId&gt;</a:t>
            </a:r>
          </a:p>
          <a:p>
            <a:pPr fontAlgn="base"/>
            <a:r>
              <a:rPr lang="en-US" sz="1200" dirty="0" smtClean="0"/>
              <a:t>     &lt;artifactId&gt;spring-cloud-starter-bus-amqp&lt;/artifactId&gt;</a:t>
            </a:r>
          </a:p>
          <a:p>
            <a:pPr fontAlgn="base"/>
            <a:r>
              <a:rPr lang="en-US" sz="1200" dirty="0" smtClean="0"/>
              <a:t> &lt;/dependency&gt;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dirty="0" smtClean="0"/>
              <a:t>Requires the </a:t>
            </a:r>
            <a:r>
              <a:rPr lang="en-US" sz="1200" b="1" dirty="0" smtClean="0">
                <a:hlinkClick r:id="rId3"/>
              </a:rPr>
              <a:t>Cloud Bus AMQP</a:t>
            </a:r>
            <a:r>
              <a:rPr lang="en-US" sz="1200" b="1" dirty="0" smtClean="0"/>
              <a:t> dependency on the </a:t>
            </a:r>
            <a:r>
              <a:rPr lang="en-US" sz="1200" b="1" dirty="0" err="1" smtClean="0"/>
              <a:t>classpath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pom.xml</a:t>
            </a:r>
            <a:r>
              <a:rPr lang="en-US" sz="1200" b="1" dirty="0" smtClean="0"/>
              <a:t>).</a:t>
            </a:r>
            <a:endParaRPr lang="en-US" sz="1200" dirty="0" smtClean="0"/>
          </a:p>
          <a:p>
            <a:pPr fontAlgn="base"/>
            <a:r>
              <a:rPr lang="en-US" sz="1200" dirty="0" smtClean="0"/>
              <a:t>&lt;dependency&gt;     </a:t>
            </a:r>
          </a:p>
          <a:p>
            <a:pPr fontAlgn="base"/>
            <a:r>
              <a:rPr lang="en-US" sz="1200" dirty="0" smtClean="0"/>
              <a:t>     &lt;groupId&gt;</a:t>
            </a:r>
            <a:r>
              <a:rPr lang="en-US" sz="1200" dirty="0" err="1" smtClean="0"/>
              <a:t>org.springframework.cloud</a:t>
            </a:r>
            <a:r>
              <a:rPr lang="en-US" sz="1200" dirty="0" smtClean="0"/>
              <a:t>&lt;/groupId&gt;</a:t>
            </a:r>
          </a:p>
          <a:p>
            <a:pPr fontAlgn="base"/>
            <a:r>
              <a:rPr lang="en-US" sz="1200" dirty="0" smtClean="0"/>
              <a:t>     &lt;artifactId&gt;spring-cloud-starter-bus-amqp&lt;/artifactId&gt;</a:t>
            </a:r>
          </a:p>
          <a:p>
            <a:pPr fontAlgn="base"/>
            <a:r>
              <a:rPr lang="en-US" sz="1200" dirty="0" smtClean="0"/>
              <a:t> &lt;/dependency&gt;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8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180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2" r:id="rId8"/>
    <p:sldLayoutId id="2147483733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y-awesome-app.com/bus/refresh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Config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Spring Cloud Services: Config Server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20" y="1209040"/>
            <a:ext cx="4458617" cy="3192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120" y="1209040"/>
            <a:ext cx="343408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Automated deployment of server component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Simply specify Git URL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Bind into CF application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i="1" dirty="0" smtClean="0">
                <a:solidFill>
                  <a:srgbClr val="FFFFFF"/>
                </a:solidFill>
              </a:rPr>
              <a:t>Optionally</a:t>
            </a:r>
            <a:r>
              <a:rPr lang="en-US" dirty="0" smtClean="0">
                <a:solidFill>
                  <a:srgbClr val="FFFFFF"/>
                </a:solidFill>
              </a:rPr>
              <a:t> Bind in RabbitMQ service for the Cloud Bus</a:t>
            </a: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40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 in a Spring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097520" cy="3273007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1800" b="1" i="1" u="sng" dirty="0"/>
              <a:t>Configuration</a:t>
            </a:r>
            <a:r>
              <a:rPr lang="en-US" sz="1800" b="1" dirty="0"/>
              <a:t> in a Spring context can </a:t>
            </a:r>
            <a:r>
              <a:rPr lang="en-US" sz="1800" b="1" i="1" u="sng" dirty="0"/>
              <a:t>usually</a:t>
            </a:r>
            <a:r>
              <a:rPr lang="en-US" sz="1800" b="1" dirty="0"/>
              <a:t> be described as values that wire up Spring beans.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 smtClean="0"/>
          </a:p>
          <a:p>
            <a:pPr marL="0" indent="0" fontAlgn="base">
              <a:buNone/>
            </a:pPr>
            <a:r>
              <a:rPr lang="en-US" sz="1800" b="1" dirty="0" smtClean="0"/>
              <a:t>Spring </a:t>
            </a:r>
            <a:r>
              <a:rPr lang="en-US" sz="1800" b="1" dirty="0"/>
              <a:t>has provided several approaches to setting config, including externalizing (via Command Line </a:t>
            </a:r>
            <a:r>
              <a:rPr lang="en-US" sz="1800" b="1" dirty="0" smtClean="0"/>
              <a:t>arguments, </a:t>
            </a:r>
            <a:r>
              <a:rPr lang="en-US" sz="1800" b="1" dirty="0" err="1"/>
              <a:t>Env</a:t>
            </a:r>
            <a:r>
              <a:rPr lang="en-US" sz="1800" b="1" dirty="0"/>
              <a:t> Variables, etc.)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 smtClean="0"/>
          </a:p>
          <a:p>
            <a:pPr marL="0" indent="0" fontAlgn="base">
              <a:buNone/>
            </a:pPr>
            <a:r>
              <a:rPr lang="en-US" sz="1800" b="1" dirty="0" smtClean="0"/>
              <a:t>Still</a:t>
            </a:r>
            <a:r>
              <a:rPr lang="en-US" sz="1800" b="1" dirty="0"/>
              <a:t>, gaps exist:</a:t>
            </a:r>
            <a:endParaRPr lang="en-US" sz="1800" dirty="0"/>
          </a:p>
          <a:p>
            <a:pPr lvl="0" fontAlgn="base"/>
            <a:r>
              <a:rPr lang="en-US" sz="1800" dirty="0"/>
              <a:t>Changes to config require restarts</a:t>
            </a:r>
          </a:p>
          <a:p>
            <a:pPr lvl="0" fontAlgn="base"/>
            <a:r>
              <a:rPr lang="en-US" sz="1800" dirty="0"/>
              <a:t>No audit trail</a:t>
            </a:r>
          </a:p>
          <a:p>
            <a:pPr lvl="0" fontAlgn="base"/>
            <a:r>
              <a:rPr lang="en-US" sz="1800" dirty="0"/>
              <a:t>Config is de-centralized</a:t>
            </a:r>
          </a:p>
          <a:p>
            <a:pPr lvl="0" fontAlgn="base"/>
            <a:r>
              <a:rPr lang="en-US" sz="1800" dirty="0"/>
              <a:t>No support for sensitive information (no encryption capabilities)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651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Config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t="2139" b="21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1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Config Server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097520" cy="3273007"/>
          </a:xfrm>
        </p:spPr>
        <p:txBody>
          <a:bodyPr>
            <a:normAutofit/>
          </a:bodyPr>
          <a:lstStyle/>
          <a:p>
            <a:pPr lvl="0" fontAlgn="base"/>
            <a:r>
              <a:rPr lang="en-US" sz="1800" b="1" dirty="0"/>
              <a:t>The Server provides an HTTP, resource-based API for external configuration (name-value pairs, or equivalent YAML content)</a:t>
            </a:r>
            <a:r>
              <a:rPr lang="en-US" sz="1800" b="1" dirty="0" smtClean="0"/>
              <a:t>.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Bind to the Config Server and initialize Spring Environment with remote property </a:t>
            </a:r>
            <a:r>
              <a:rPr lang="en-US" sz="1800" b="1" dirty="0" smtClean="0"/>
              <a:t>sources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Embeddable easily in a Spring Boot application using @</a:t>
            </a:r>
            <a:r>
              <a:rPr lang="en-US" sz="1800" b="1" dirty="0" smtClean="0"/>
              <a:t>EnableConfigServer</a:t>
            </a:r>
          </a:p>
          <a:p>
            <a:pPr lvl="0" fontAlgn="base"/>
            <a:endParaRPr lang="en-US" sz="1800" dirty="0"/>
          </a:p>
          <a:p>
            <a:pPr lvl="0" fontAlgn="base"/>
            <a:r>
              <a:rPr lang="en-US" sz="1800" b="1" dirty="0"/>
              <a:t>Encrypt and decrypt property values (symmetric or asymmetric)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1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Config Server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40" y="1097280"/>
            <a:ext cx="51003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200" b="1" dirty="0">
                <a:solidFill>
                  <a:schemeClr val="accent1"/>
                </a:solidFill>
                <a:latin typeface="Courier New"/>
                <a:cs typeface="Courier New"/>
              </a:rPr>
              <a:t>EnableConfigServer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MAGIC!!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public </a:t>
            </a:r>
            <a:r>
              <a:rPr lang="en-US" sz="1200" dirty="0">
                <a:latin typeface="Courier New"/>
                <a:cs typeface="Courier New"/>
              </a:rPr>
              <a:t>class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ConfigServer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smtClean="0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SpringApplication.run(ConfigServer</a:t>
            </a:r>
            <a:r>
              <a:rPr lang="en-US" sz="12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>
                <a:latin typeface="Courier New"/>
                <a:cs typeface="Courier New"/>
              </a:rPr>
              <a:t>args)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040" y="3251200"/>
            <a:ext cx="518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spring: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cloud: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config: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server: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git: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	     uri: http://github.com/adamz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config-repo.git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286512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application.yml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4240" y="3294183"/>
            <a:ext cx="28854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Greeting: Bonjour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51121" y="2616815"/>
            <a:ext cx="435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8774"/>
                </a:solidFill>
                <a:latin typeface="Courier New"/>
                <a:cs typeface="Courier New"/>
              </a:rPr>
              <a:t>http://github.com/adamz/config-</a:t>
            </a:r>
            <a:r>
              <a:rPr lang="en-US" sz="1400" b="1" dirty="0" smtClean="0">
                <a:solidFill>
                  <a:srgbClr val="008774"/>
                </a:solidFill>
                <a:latin typeface="Courier New"/>
                <a:cs typeface="Courier New"/>
              </a:rPr>
              <a:t>repo/blob/master/</a:t>
            </a:r>
            <a:r>
              <a:rPr lang="en-US" sz="1400" b="1" dirty="0" err="1" smtClean="0">
                <a:solidFill>
                  <a:srgbClr val="008774"/>
                </a:solidFill>
                <a:latin typeface="Courier New"/>
                <a:cs typeface="Courier New"/>
              </a:rPr>
              <a:t>demo.yml</a:t>
            </a:r>
            <a:endParaRPr lang="en-US" sz="1400" b="1" dirty="0">
              <a:solidFill>
                <a:srgbClr val="008774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922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Consuming Application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33085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Configuration</a:t>
            </a:r>
            <a:endParaRPr lang="en-US" sz="11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@EnableAutoConfiguration </a:t>
            </a:r>
            <a:r>
              <a:rPr lang="en-US" sz="11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MAGIC!!</a:t>
            </a:r>
            <a:endParaRPr lang="en-US" sz="11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RestController </a:t>
            </a:r>
            <a:endParaRPr lang="en-US" sz="11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public </a:t>
            </a:r>
            <a:r>
              <a:rPr lang="en-US" sz="1100" dirty="0">
                <a:latin typeface="Courier New"/>
                <a:cs typeface="Courier New"/>
              </a:rPr>
              <a:t>class </a:t>
            </a:r>
            <a:r>
              <a:rPr lang="en-US" sz="1100" dirty="0" smtClean="0">
                <a:latin typeface="Courier New"/>
                <a:cs typeface="Courier New"/>
              </a:rPr>
              <a:t>GreetingService {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@AutoWired</a:t>
            </a:r>
            <a:r>
              <a:rPr lang="en-US" sz="1100" dirty="0" smtClean="0">
                <a:latin typeface="Courier New"/>
                <a:cs typeface="Courier New"/>
              </a:rPr>
              <a:t> Greeter greeter;</a:t>
            </a:r>
          </a:p>
          <a:p>
            <a:pPr latinLnBrk="1"/>
            <a:endParaRPr lang="en-US" sz="1100" dirty="0" smtClean="0">
              <a:latin typeface="Courier New"/>
              <a:cs typeface="Courier New"/>
            </a:endParaRPr>
          </a:p>
          <a:p>
            <a:pPr latinLnBrk="1"/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@</a:t>
            </a:r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RequestMapping</a:t>
            </a:r>
            <a:r>
              <a:rPr lang="en-US" sz="1100" dirty="0">
                <a:latin typeface="Courier New"/>
                <a:cs typeface="Courier New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"/"</a:t>
            </a:r>
            <a:r>
              <a:rPr lang="en-US" sz="11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public String home() {</a:t>
            </a:r>
          </a:p>
          <a:p>
            <a:r>
              <a:rPr lang="en-US" sz="1100" dirty="0">
                <a:latin typeface="Courier New"/>
                <a:cs typeface="Courier New"/>
              </a:rPr>
              <a:t>     return String.format("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%s World</a:t>
            </a:r>
            <a:r>
              <a:rPr lang="en-US" sz="1100" dirty="0">
                <a:latin typeface="Courier New"/>
                <a:cs typeface="Courier New"/>
              </a:rPr>
              <a:t>", </a:t>
            </a:r>
            <a:r>
              <a:rPr lang="en-US" sz="1100" dirty="0" smtClean="0">
                <a:latin typeface="Courier New"/>
                <a:cs typeface="Courier New"/>
              </a:rPr>
              <a:t>greeter.greeting</a:t>
            </a:r>
            <a:r>
              <a:rPr lang="en-US" sz="1100" dirty="0">
                <a:latin typeface="Courier New"/>
                <a:cs typeface="Courier New"/>
              </a:rPr>
              <a:t>);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>
                <a:latin typeface="Courier New"/>
                <a:cs typeface="Courier New"/>
              </a:rPr>
              <a:t>}</a:t>
            </a:r>
          </a:p>
          <a:p>
            <a:pPr latinLnBrk="1"/>
            <a:endParaRPr lang="en-US" sz="1100" dirty="0">
              <a:latin typeface="Courier New"/>
              <a:cs typeface="Courier New"/>
            </a:endParaRP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</a:t>
            </a:r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@Component</a:t>
            </a:r>
          </a:p>
          <a:p>
            <a:pPr latinLnBrk="1"/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 @RefreshScope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public class Greeter {</a:t>
            </a:r>
          </a:p>
          <a:p>
            <a:pPr latinLnBrk="1"/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@</a:t>
            </a:r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Value</a:t>
            </a:r>
            <a:r>
              <a:rPr lang="en-US" sz="1100" dirty="0">
                <a:latin typeface="Courier New"/>
                <a:cs typeface="Courier New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"$</a:t>
            </a:r>
            <a:r>
              <a:rPr lang="en-US" sz="1100" dirty="0" smtClean="0">
                <a:solidFill>
                  <a:srgbClr val="FF0000"/>
                </a:solidFill>
                <a:latin typeface="Courier New"/>
                <a:cs typeface="Courier New"/>
              </a:rPr>
              <a:t>{greeting}</a:t>
            </a:r>
            <a:r>
              <a:rPr lang="en-US" sz="1100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sz="11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dirty="0" smtClean="0">
                <a:latin typeface="Courier New"/>
                <a:cs typeface="Courier New"/>
              </a:rPr>
              <a:t>   String </a:t>
            </a:r>
            <a:r>
              <a:rPr lang="en-US" sz="1100" dirty="0">
                <a:latin typeface="Courier New"/>
                <a:cs typeface="Courier New"/>
              </a:rPr>
              <a:t>name = "World";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}      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}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4320" y="1822033"/>
            <a:ext cx="358648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spring: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application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name: demo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cloud: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config: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uri: </a:t>
            </a:r>
            <a:r>
              <a:rPr lang="en-US" sz="1100" dirty="0" smtClean="0">
                <a:latin typeface="Courier New"/>
                <a:cs typeface="Courier New"/>
              </a:rPr>
              <a:t>http://my-config-server.com</a:t>
            </a:r>
            <a:endParaRPr lang="en-US" sz="1100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2239" y="139068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bootstrap.yml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36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1"/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@Component</a:t>
            </a:r>
          </a:p>
          <a:p>
            <a:pPr latinLnBrk="1"/>
            <a:r>
              <a:rPr lang="en-US" sz="1400" b="1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 @RefreshScope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 MAGIC!</a:t>
            </a:r>
            <a:r>
              <a:rPr lang="en-US" sz="14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!</a:t>
            </a:r>
            <a:endParaRPr lang="en-US" sz="14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400" dirty="0" smtClean="0">
                <a:latin typeface="Courier New"/>
                <a:cs typeface="Courier New"/>
              </a:rPr>
              <a:t>   public class Greeter {</a:t>
            </a:r>
          </a:p>
          <a:p>
            <a:pPr latinLnBrk="1"/>
            <a:r>
              <a:rPr lang="en-US" sz="14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@</a:t>
            </a:r>
            <a:r>
              <a:rPr lang="en-US" sz="1400" b="1" dirty="0">
                <a:solidFill>
                  <a:srgbClr val="008774"/>
                </a:solidFill>
                <a:latin typeface="Courier New"/>
                <a:cs typeface="Courier New"/>
              </a:rPr>
              <a:t>Value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"$</a:t>
            </a:r>
            <a:r>
              <a:rPr lang="en-US" sz="1400" dirty="0" smtClean="0">
                <a:solidFill>
                  <a:srgbClr val="FF0000"/>
                </a:solidFill>
                <a:latin typeface="Courier New"/>
                <a:cs typeface="Courier New"/>
              </a:rPr>
              <a:t>{greeting}</a:t>
            </a:r>
            <a:r>
              <a:rPr lang="en-US" sz="1400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sz="1400" dirty="0">
                <a:latin typeface="Courier New"/>
                <a:cs typeface="Courier New"/>
              </a:rPr>
              <a:t>)</a:t>
            </a:r>
          </a:p>
          <a:p>
            <a:pPr latinLnBrk="1"/>
            <a:r>
              <a:rPr lang="en-US" sz="1400" dirty="0">
                <a:latin typeface="Courier New"/>
                <a:cs typeface="Courier New"/>
              </a:rPr>
              <a:t>   </a:t>
            </a:r>
            <a:r>
              <a:rPr lang="en-US" sz="1400" dirty="0" smtClean="0">
                <a:latin typeface="Courier New"/>
                <a:cs typeface="Courier New"/>
              </a:rPr>
              <a:t>   String </a:t>
            </a:r>
            <a:r>
              <a:rPr lang="en-US" sz="1400" dirty="0">
                <a:latin typeface="Courier New"/>
                <a:cs typeface="Courier New"/>
              </a:rPr>
              <a:t>name = "World";</a:t>
            </a:r>
          </a:p>
          <a:p>
            <a:pPr latinLnBrk="1"/>
            <a:r>
              <a:rPr lang="en-US" sz="1400" dirty="0" smtClean="0">
                <a:latin typeface="Courier New"/>
                <a:cs typeface="Courier New"/>
              </a:rPr>
              <a:t>   }     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2621280"/>
            <a:ext cx="8097520" cy="1759801"/>
          </a:xfrm>
        </p:spPr>
        <p:txBody>
          <a:bodyPr>
            <a:normAutofit/>
          </a:bodyPr>
          <a:lstStyle/>
          <a:p>
            <a:pPr lvl="0" fontAlgn="base">
              <a:buFont typeface="+mj-lt"/>
              <a:buAutoNum type="arabicPeriod"/>
            </a:pPr>
            <a:r>
              <a:rPr lang="en-US" sz="1800" b="1" dirty="0" smtClean="0"/>
              <a:t>Update Git Repository</a:t>
            </a:r>
          </a:p>
          <a:p>
            <a:pPr lvl="0" fontAlgn="base">
              <a:buFont typeface="+mj-lt"/>
              <a:buAutoNum type="arabicPeriod"/>
            </a:pPr>
            <a:r>
              <a:rPr lang="en-US" sz="1800" dirty="0" smtClean="0"/>
              <a:t>Send a POST </a:t>
            </a:r>
            <a:r>
              <a:rPr lang="en-US" sz="1800" b="1" i="1" u="sng" dirty="0" smtClean="0"/>
              <a:t>refresh</a:t>
            </a:r>
            <a:r>
              <a:rPr lang="en-US" sz="1800" dirty="0" smtClean="0"/>
              <a:t> request to the application(s) to refresh</a:t>
            </a:r>
          </a:p>
          <a:p>
            <a:pPr marL="0" lvl="0" indent="0" fontAlgn="base">
              <a:buNone/>
            </a:pPr>
            <a:endParaRPr lang="en-US" sz="1800" dirty="0" smtClean="0"/>
          </a:p>
          <a:p>
            <a:pPr marL="0" lvl="0" indent="0" fontAlgn="base">
              <a:buNone/>
            </a:pPr>
            <a:r>
              <a:rPr lang="en-US" sz="1800" dirty="0" smtClean="0"/>
              <a:t>Curl –X POST http://my-awesome-app.com/refresh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173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097280"/>
            <a:ext cx="6116320" cy="3283801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sz="1800" b="1" dirty="0"/>
              <a:t>When running many applications, refreshing each one can be cumbersome</a:t>
            </a:r>
            <a:r>
              <a:rPr lang="en-US" sz="1800" b="1" dirty="0" smtClean="0"/>
              <a:t>.</a:t>
            </a:r>
          </a:p>
          <a:p>
            <a:pPr marL="0" indent="0" fontAlgn="base">
              <a:buNone/>
            </a:pPr>
            <a:endParaRPr lang="en-US" sz="1800" dirty="0"/>
          </a:p>
          <a:p>
            <a:pPr marL="0" indent="0" fontAlgn="base">
              <a:buNone/>
            </a:pPr>
            <a:r>
              <a:rPr lang="en-US" sz="1800" b="1" dirty="0"/>
              <a:t>Instead, leverage Spring Cloud Bus pub/sub notification with RabbitMQ.</a:t>
            </a:r>
            <a:endParaRPr lang="en-US" sz="1800" dirty="0"/>
          </a:p>
          <a:p>
            <a:pPr marL="0" indent="0" fontAlgn="base">
              <a:buNone/>
            </a:pPr>
            <a:endParaRPr lang="en-US" sz="1800" b="1" dirty="0" smtClean="0"/>
          </a:p>
          <a:p>
            <a:pPr marL="0" indent="0" fontAlgn="base">
              <a:buNone/>
            </a:pPr>
            <a:r>
              <a:rPr lang="en-US" sz="1800" b="1" dirty="0" smtClean="0"/>
              <a:t>Send </a:t>
            </a:r>
            <a:r>
              <a:rPr lang="en-US" sz="1800" b="1" dirty="0"/>
              <a:t>a POST request to the refresh endpoint to fetch updated config values</a:t>
            </a:r>
            <a:r>
              <a:rPr lang="en-US" sz="1800" b="1" dirty="0" smtClean="0"/>
              <a:t>:</a:t>
            </a:r>
          </a:p>
          <a:p>
            <a:pPr marL="0" indent="0" fontAlgn="base">
              <a:buNone/>
            </a:pPr>
            <a:r>
              <a:rPr lang="en-US" sz="1800" b="1" dirty="0" smtClean="0">
                <a:hlinkClick r:id="rId3"/>
              </a:rPr>
              <a:t>http</a:t>
            </a:r>
            <a:r>
              <a:rPr lang="en-US" sz="1800" b="1" dirty="0">
                <a:hlinkClick r:id="rId3"/>
              </a:rPr>
              <a:t>:/</a:t>
            </a:r>
            <a:r>
              <a:rPr lang="en-US" sz="1800" b="1" dirty="0" smtClean="0">
                <a:hlinkClick r:id="rId3"/>
              </a:rPr>
              <a:t>/</a:t>
            </a:r>
            <a:r>
              <a:rPr lang="en-US" sz="1800" dirty="0">
                <a:hlinkClick r:id="rId3"/>
              </a:rPr>
              <a:t>my-awesome-app.com</a:t>
            </a:r>
            <a:r>
              <a:rPr lang="en-US" sz="1800" b="1" dirty="0" smtClean="0">
                <a:hlinkClick r:id="rId3"/>
              </a:rPr>
              <a:t>/</a:t>
            </a:r>
            <a:r>
              <a:rPr lang="en-US" sz="1800" b="1" dirty="0">
                <a:hlinkClick r:id="rId3"/>
              </a:rPr>
              <a:t>bus/refresh</a:t>
            </a:r>
            <a:endParaRPr lang="en-US" sz="1800" dirty="0"/>
          </a:p>
          <a:p>
            <a:pPr marL="0" indent="0" fontAlgn="base">
              <a:buNone/>
            </a:pPr>
            <a:r>
              <a:rPr lang="en-US" sz="1800" dirty="0"/>
              <a:t> </a:t>
            </a:r>
            <a:endParaRPr lang="en-US" sz="1800" dirty="0" smtClean="0"/>
          </a:p>
          <a:p>
            <a:pPr marL="0" indent="0" fontAlgn="base">
              <a:buNone/>
            </a:pPr>
            <a:r>
              <a:rPr lang="en-US" sz="1400" dirty="0" smtClean="0">
                <a:latin typeface="Courier New"/>
                <a:cs typeface="Courier New"/>
              </a:rPr>
              <a:t>&lt;</a:t>
            </a:r>
            <a:r>
              <a:rPr lang="en-US" sz="1400" dirty="0">
                <a:latin typeface="Courier New"/>
                <a:cs typeface="Courier New"/>
              </a:rPr>
              <a:t>dependency&gt;     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/>
                <a:cs typeface="Courier New"/>
              </a:rPr>
              <a:t>     &lt;groupId&gt;org.springframework.cloud&lt;/groupId&gt;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/>
                <a:cs typeface="Courier New"/>
              </a:rPr>
              <a:t>     &lt;artifactId&gt;spring-cloud-starter-bus-amqp&lt;/artifactId&gt;</a:t>
            </a:r>
          </a:p>
          <a:p>
            <a:pPr marL="0" indent="0" fontAlgn="base">
              <a:buNone/>
            </a:pPr>
            <a:r>
              <a:rPr lang="en-US" sz="1400" dirty="0">
                <a:latin typeface="Courier New"/>
                <a:cs typeface="Courier New"/>
              </a:rPr>
              <a:t> &lt;/dependency&gt;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760" y="1257300"/>
            <a:ext cx="1996440" cy="19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9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Refreshing Configuration Context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60" y="1019802"/>
            <a:ext cx="6278880" cy="34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26210</TotalTime>
  <Words>559</Words>
  <Application>Microsoft Macintosh PowerPoint</Application>
  <PresentationFormat>On-screen Show (16:9)</PresentationFormat>
  <Paragraphs>141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3_Office Theme</vt:lpstr>
      <vt:lpstr>Pivotal Main</vt:lpstr>
      <vt:lpstr>1_Pivotal Main</vt:lpstr>
      <vt:lpstr>PowerPoint Presentation</vt:lpstr>
      <vt:lpstr>Config in a Spring Context</vt:lpstr>
      <vt:lpstr>Spring Cloud Config</vt:lpstr>
      <vt:lpstr>Spring Cloud Config Server</vt:lpstr>
      <vt:lpstr>Spring Cloud Config Server</vt:lpstr>
      <vt:lpstr>Consuming Application</vt:lpstr>
      <vt:lpstr>Refreshing Configuration Context</vt:lpstr>
      <vt:lpstr>Refreshing Configuration Context</vt:lpstr>
      <vt:lpstr>Refreshing Configuration Context</vt:lpstr>
      <vt:lpstr>Spring Cloud Services: Config Server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Adam Zwickey</cp:lastModifiedBy>
  <cp:revision>257</cp:revision>
  <dcterms:created xsi:type="dcterms:W3CDTF">2015-10-05T21:15:00Z</dcterms:created>
  <dcterms:modified xsi:type="dcterms:W3CDTF">2017-05-25T18:43:24Z</dcterms:modified>
  <cp:category/>
</cp:coreProperties>
</file>