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Old Standard TT"/>
      <p:regular r:id="rId12"/>
      <p:bold r:id="rId13"/>
      <p: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ldStandardTT-bold.fntdata"/><Relationship Id="rId12" Type="http://schemas.openxmlformats.org/officeDocument/2006/relationships/font" Target="fonts/OldStandardT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52e882527_1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52e882527_1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52e882527_1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52e882527_1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52e882527_1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52e882527_1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52e882527_1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52e882527_1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52e882527_1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52e882527_1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TW"/>
              <a:t>台灣旅遊大亨</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zh-TW"/>
              <a:t>0</a:t>
            </a:r>
            <a:r>
              <a:rPr lang="zh-TW"/>
              <a:t>0853029-</a:t>
            </a:r>
            <a:r>
              <a:rPr lang="zh-TW"/>
              <a:t>張正德</a:t>
            </a:r>
            <a:endParaRPr/>
          </a:p>
          <a:p>
            <a:pPr indent="0" lvl="0" marL="0" rtl="0" algn="r">
              <a:spcBef>
                <a:spcPts val="0"/>
              </a:spcBef>
              <a:spcAft>
                <a:spcPts val="0"/>
              </a:spcAft>
              <a:buNone/>
            </a:pPr>
            <a:r>
              <a:rPr lang="zh-TW"/>
              <a:t>00857017-柳嘉祐</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創作動機</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zh-TW" sz="1900"/>
              <a:t>武漢肺炎疫情應避免到處旅遊趴趴走。</a:t>
            </a:r>
            <a:endParaRPr sz="1900"/>
          </a:p>
          <a:p>
            <a:pPr indent="-349250" lvl="0" marL="457200" rtl="0" algn="l">
              <a:spcBef>
                <a:spcPts val="0"/>
              </a:spcBef>
              <a:spcAft>
                <a:spcPts val="0"/>
              </a:spcAft>
              <a:buSzPts val="1900"/>
              <a:buChar char="●"/>
            </a:pPr>
            <a:r>
              <a:rPr lang="zh-TW" sz="1900"/>
              <a:t>因此發想此台灣旅遊小遊戲</a:t>
            </a:r>
            <a:endParaRPr sz="1900"/>
          </a:p>
        </p:txBody>
      </p:sp>
      <p:pic>
        <p:nvPicPr>
          <p:cNvPr id="67" name="Google Shape;67;p14"/>
          <p:cNvPicPr preferRelativeResize="0"/>
          <p:nvPr/>
        </p:nvPicPr>
        <p:blipFill>
          <a:blip r:embed="rId3">
            <a:alphaModFix/>
          </a:blip>
          <a:stretch>
            <a:fillRect/>
          </a:stretch>
        </p:blipFill>
        <p:spPr>
          <a:xfrm>
            <a:off x="5691200" y="1843075"/>
            <a:ext cx="2544375" cy="2544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68825"/>
            <a:ext cx="20244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網站架構</a:t>
            </a:r>
            <a:endParaRPr/>
          </a:p>
        </p:txBody>
      </p:sp>
      <p:sp>
        <p:nvSpPr>
          <p:cNvPr id="73" name="Google Shape;73;p15"/>
          <p:cNvSpPr/>
          <p:nvPr/>
        </p:nvSpPr>
        <p:spPr>
          <a:xfrm>
            <a:off x="3719525" y="962025"/>
            <a:ext cx="1425300" cy="60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txBox="1"/>
          <p:nvPr/>
        </p:nvSpPr>
        <p:spPr>
          <a:xfrm>
            <a:off x="3971375" y="1090575"/>
            <a:ext cx="921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FFFFFF"/>
                </a:solidFill>
                <a:latin typeface="Old Standard TT"/>
                <a:ea typeface="Old Standard TT"/>
                <a:cs typeface="Old Standard TT"/>
                <a:sym typeface="Old Standard TT"/>
              </a:rPr>
              <a:t>遊戲開始</a:t>
            </a:r>
            <a:endParaRPr>
              <a:solidFill>
                <a:srgbClr val="FFFFFF"/>
              </a:solidFill>
              <a:latin typeface="Old Standard TT"/>
              <a:ea typeface="Old Standard TT"/>
              <a:cs typeface="Old Standard TT"/>
              <a:sym typeface="Old Standard TT"/>
            </a:endParaRPr>
          </a:p>
        </p:txBody>
      </p:sp>
      <p:sp>
        <p:nvSpPr>
          <p:cNvPr id="75" name="Google Shape;75;p15"/>
          <p:cNvSpPr/>
          <p:nvPr/>
        </p:nvSpPr>
        <p:spPr>
          <a:xfrm>
            <a:off x="743900" y="2232375"/>
            <a:ext cx="1425300" cy="60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995750" y="2360925"/>
            <a:ext cx="921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FFFFFF"/>
                </a:solidFill>
                <a:latin typeface="Old Standard TT"/>
                <a:ea typeface="Old Standard TT"/>
                <a:cs typeface="Old Standard TT"/>
                <a:sym typeface="Old Standard TT"/>
              </a:rPr>
              <a:t>台灣北部</a:t>
            </a:r>
            <a:endParaRPr>
              <a:solidFill>
                <a:srgbClr val="FFFFFF"/>
              </a:solidFill>
              <a:latin typeface="Old Standard TT"/>
              <a:ea typeface="Old Standard TT"/>
              <a:cs typeface="Old Standard TT"/>
              <a:sym typeface="Old Standard TT"/>
            </a:endParaRPr>
          </a:p>
        </p:txBody>
      </p:sp>
      <p:sp>
        <p:nvSpPr>
          <p:cNvPr id="77" name="Google Shape;77;p15"/>
          <p:cNvSpPr/>
          <p:nvPr/>
        </p:nvSpPr>
        <p:spPr>
          <a:xfrm>
            <a:off x="2821925" y="2232375"/>
            <a:ext cx="1425300" cy="60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txBox="1"/>
          <p:nvPr/>
        </p:nvSpPr>
        <p:spPr>
          <a:xfrm>
            <a:off x="3073775" y="2360925"/>
            <a:ext cx="921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FFFFFF"/>
                </a:solidFill>
                <a:latin typeface="Old Standard TT"/>
                <a:ea typeface="Old Standard TT"/>
                <a:cs typeface="Old Standard TT"/>
                <a:sym typeface="Old Standard TT"/>
              </a:rPr>
              <a:t>台灣中部ˋ</a:t>
            </a:r>
            <a:endParaRPr>
              <a:solidFill>
                <a:srgbClr val="FFFFFF"/>
              </a:solidFill>
              <a:latin typeface="Old Standard TT"/>
              <a:ea typeface="Old Standard TT"/>
              <a:cs typeface="Old Standard TT"/>
              <a:sym typeface="Old Standard TT"/>
            </a:endParaRPr>
          </a:p>
        </p:txBody>
      </p:sp>
      <p:sp>
        <p:nvSpPr>
          <p:cNvPr id="79" name="Google Shape;79;p15"/>
          <p:cNvSpPr/>
          <p:nvPr/>
        </p:nvSpPr>
        <p:spPr>
          <a:xfrm>
            <a:off x="4816775" y="2232375"/>
            <a:ext cx="1425300" cy="60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nvSpPr>
        <p:spPr>
          <a:xfrm>
            <a:off x="5068625" y="2360925"/>
            <a:ext cx="921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FFFFFF"/>
                </a:solidFill>
                <a:latin typeface="Old Standard TT"/>
                <a:ea typeface="Old Standard TT"/>
                <a:cs typeface="Old Standard TT"/>
                <a:sym typeface="Old Standard TT"/>
              </a:rPr>
              <a:t>台灣南部</a:t>
            </a:r>
            <a:endParaRPr>
              <a:solidFill>
                <a:srgbClr val="FFFFFF"/>
              </a:solidFill>
              <a:latin typeface="Old Standard TT"/>
              <a:ea typeface="Old Standard TT"/>
              <a:cs typeface="Old Standard TT"/>
              <a:sym typeface="Old Standard TT"/>
            </a:endParaRPr>
          </a:p>
        </p:txBody>
      </p:sp>
      <p:sp>
        <p:nvSpPr>
          <p:cNvPr id="81" name="Google Shape;81;p15"/>
          <p:cNvSpPr/>
          <p:nvPr/>
        </p:nvSpPr>
        <p:spPr>
          <a:xfrm>
            <a:off x="6887825" y="2232375"/>
            <a:ext cx="1425300" cy="60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txBox="1"/>
          <p:nvPr/>
        </p:nvSpPr>
        <p:spPr>
          <a:xfrm>
            <a:off x="7139675" y="2360925"/>
            <a:ext cx="921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FFFFFF"/>
                </a:solidFill>
                <a:latin typeface="Old Standard TT"/>
                <a:ea typeface="Old Standard TT"/>
                <a:cs typeface="Old Standard TT"/>
                <a:sym typeface="Old Standard TT"/>
              </a:rPr>
              <a:t>台灣東部</a:t>
            </a:r>
            <a:endParaRPr>
              <a:solidFill>
                <a:srgbClr val="FFFFFF"/>
              </a:solidFill>
              <a:latin typeface="Old Standard TT"/>
              <a:ea typeface="Old Standard TT"/>
              <a:cs typeface="Old Standard TT"/>
              <a:sym typeface="Old Standard TT"/>
            </a:endParaRPr>
          </a:p>
        </p:txBody>
      </p:sp>
      <p:sp>
        <p:nvSpPr>
          <p:cNvPr id="83" name="Google Shape;83;p15"/>
          <p:cNvSpPr/>
          <p:nvPr/>
        </p:nvSpPr>
        <p:spPr>
          <a:xfrm rot="9750361">
            <a:off x="2166303" y="1838846"/>
            <a:ext cx="1201575" cy="166044"/>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rot="7563208">
            <a:off x="3674840" y="1928525"/>
            <a:ext cx="484249" cy="165975"/>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rot="2696987">
            <a:off x="4804670" y="1928554"/>
            <a:ext cx="484085" cy="16588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rot="1141928">
            <a:off x="5570607" y="1838861"/>
            <a:ext cx="1201478" cy="16603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txBox="1"/>
          <p:nvPr/>
        </p:nvSpPr>
        <p:spPr>
          <a:xfrm>
            <a:off x="3707425" y="1485825"/>
            <a:ext cx="15897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0000FF"/>
                </a:solidFill>
                <a:latin typeface="Old Standard TT"/>
                <a:ea typeface="Old Standard TT"/>
                <a:cs typeface="Old Standard TT"/>
                <a:sym typeface="Old Standard TT"/>
              </a:rPr>
              <a:t>選擇想去的地方</a:t>
            </a:r>
            <a:endParaRPr>
              <a:solidFill>
                <a:srgbClr val="0000FF"/>
              </a:solidFill>
              <a:latin typeface="Old Standard TT"/>
              <a:ea typeface="Old Standard TT"/>
              <a:cs typeface="Old Standard TT"/>
              <a:sym typeface="Old Standard TT"/>
            </a:endParaRPr>
          </a:p>
        </p:txBody>
      </p:sp>
      <p:sp>
        <p:nvSpPr>
          <p:cNvPr id="88" name="Google Shape;88;p15"/>
          <p:cNvSpPr txBox="1"/>
          <p:nvPr/>
        </p:nvSpPr>
        <p:spPr>
          <a:xfrm>
            <a:off x="563100" y="3055150"/>
            <a:ext cx="1521600" cy="1071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ld Standard TT"/>
              <a:buChar char="●"/>
            </a:pPr>
            <a:r>
              <a:rPr lang="zh-TW">
                <a:latin typeface="Old Standard TT"/>
                <a:ea typeface="Old Standard TT"/>
                <a:cs typeface="Old Standard TT"/>
                <a:sym typeface="Old Standard TT"/>
              </a:rPr>
              <a:t>各個縣市</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zh-TW">
                <a:latin typeface="Old Standard TT"/>
                <a:ea typeface="Old Standard TT"/>
                <a:cs typeface="Old Standard TT"/>
                <a:sym typeface="Old Standard TT"/>
              </a:rPr>
              <a:t>美食</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zh-TW">
                <a:latin typeface="Old Standard TT"/>
                <a:ea typeface="Old Standard TT"/>
                <a:cs typeface="Old Standard TT"/>
                <a:sym typeface="Old Standard TT"/>
              </a:rPr>
              <a:t>住宿</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zh-TW">
                <a:latin typeface="Old Standard TT"/>
                <a:ea typeface="Old Standard TT"/>
                <a:cs typeface="Old Standard TT"/>
                <a:sym typeface="Old Standard TT"/>
              </a:rPr>
              <a:t>景點介紹</a:t>
            </a:r>
            <a:endParaRPr>
              <a:latin typeface="Old Standard TT"/>
              <a:ea typeface="Old Standard TT"/>
              <a:cs typeface="Old Standard TT"/>
              <a:sym typeface="Old Standard TT"/>
            </a:endParaRPr>
          </a:p>
        </p:txBody>
      </p:sp>
      <p:sp>
        <p:nvSpPr>
          <p:cNvPr id="89" name="Google Shape;89;p15"/>
          <p:cNvSpPr txBox="1"/>
          <p:nvPr/>
        </p:nvSpPr>
        <p:spPr>
          <a:xfrm>
            <a:off x="2772900" y="3055150"/>
            <a:ext cx="1521600" cy="1071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ld Standard TT"/>
              <a:buChar char="●"/>
            </a:pPr>
            <a:r>
              <a:rPr lang="zh-TW">
                <a:latin typeface="Old Standard TT"/>
                <a:ea typeface="Old Standard TT"/>
                <a:cs typeface="Old Standard TT"/>
                <a:sym typeface="Old Standard TT"/>
              </a:rPr>
              <a:t>各個縣市</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zh-TW">
                <a:latin typeface="Old Standard TT"/>
                <a:ea typeface="Old Standard TT"/>
                <a:cs typeface="Old Standard TT"/>
                <a:sym typeface="Old Standard TT"/>
              </a:rPr>
              <a:t>美食</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zh-TW">
                <a:latin typeface="Old Standard TT"/>
                <a:ea typeface="Old Standard TT"/>
                <a:cs typeface="Old Standard TT"/>
                <a:sym typeface="Old Standard TT"/>
              </a:rPr>
              <a:t>住宿</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zh-TW">
                <a:latin typeface="Old Standard TT"/>
                <a:ea typeface="Old Standard TT"/>
                <a:cs typeface="Old Standard TT"/>
                <a:sym typeface="Old Standard TT"/>
              </a:rPr>
              <a:t>景點介紹</a:t>
            </a:r>
            <a:endParaRPr>
              <a:latin typeface="Old Standard TT"/>
              <a:ea typeface="Old Standard TT"/>
              <a:cs typeface="Old Standard TT"/>
              <a:sym typeface="Old Standard TT"/>
            </a:endParaRPr>
          </a:p>
        </p:txBody>
      </p:sp>
      <p:sp>
        <p:nvSpPr>
          <p:cNvPr id="90" name="Google Shape;90;p15"/>
          <p:cNvSpPr txBox="1"/>
          <p:nvPr/>
        </p:nvSpPr>
        <p:spPr>
          <a:xfrm>
            <a:off x="4830300" y="3055150"/>
            <a:ext cx="1521600" cy="1071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ld Standard TT"/>
              <a:buChar char="●"/>
            </a:pPr>
            <a:r>
              <a:rPr lang="zh-TW">
                <a:latin typeface="Old Standard TT"/>
                <a:ea typeface="Old Standard TT"/>
                <a:cs typeface="Old Standard TT"/>
                <a:sym typeface="Old Standard TT"/>
              </a:rPr>
              <a:t>各個縣市</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zh-TW">
                <a:latin typeface="Old Standard TT"/>
                <a:ea typeface="Old Standard TT"/>
                <a:cs typeface="Old Standard TT"/>
                <a:sym typeface="Old Standard TT"/>
              </a:rPr>
              <a:t>美食</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zh-TW">
                <a:latin typeface="Old Standard TT"/>
                <a:ea typeface="Old Standard TT"/>
                <a:cs typeface="Old Standard TT"/>
                <a:sym typeface="Old Standard TT"/>
              </a:rPr>
              <a:t>住宿</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zh-TW">
                <a:latin typeface="Old Standard TT"/>
                <a:ea typeface="Old Standard TT"/>
                <a:cs typeface="Old Standard TT"/>
                <a:sym typeface="Old Standard TT"/>
              </a:rPr>
              <a:t>景點介紹</a:t>
            </a:r>
            <a:endParaRPr>
              <a:latin typeface="Old Standard TT"/>
              <a:ea typeface="Old Standard TT"/>
              <a:cs typeface="Old Standard TT"/>
              <a:sym typeface="Old Standard TT"/>
            </a:endParaRPr>
          </a:p>
        </p:txBody>
      </p:sp>
      <p:sp>
        <p:nvSpPr>
          <p:cNvPr id="91" name="Google Shape;91;p15"/>
          <p:cNvSpPr txBox="1"/>
          <p:nvPr/>
        </p:nvSpPr>
        <p:spPr>
          <a:xfrm>
            <a:off x="6811500" y="3055150"/>
            <a:ext cx="1521600" cy="1071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ld Standard TT"/>
              <a:buChar char="●"/>
            </a:pPr>
            <a:r>
              <a:rPr lang="zh-TW">
                <a:latin typeface="Old Standard TT"/>
                <a:ea typeface="Old Standard TT"/>
                <a:cs typeface="Old Standard TT"/>
                <a:sym typeface="Old Standard TT"/>
              </a:rPr>
              <a:t>各個縣市</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zh-TW">
                <a:latin typeface="Old Standard TT"/>
                <a:ea typeface="Old Standard TT"/>
                <a:cs typeface="Old Standard TT"/>
                <a:sym typeface="Old Standard TT"/>
              </a:rPr>
              <a:t>美食</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zh-TW">
                <a:latin typeface="Old Standard TT"/>
                <a:ea typeface="Old Standard TT"/>
                <a:cs typeface="Old Standard TT"/>
                <a:sym typeface="Old Standard TT"/>
              </a:rPr>
              <a:t>住宿</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zh-TW">
                <a:latin typeface="Old Standard TT"/>
                <a:ea typeface="Old Standard TT"/>
                <a:cs typeface="Old Standard TT"/>
                <a:sym typeface="Old Standard TT"/>
              </a:rPr>
              <a:t>景點介紹</a:t>
            </a:r>
            <a:endParaRPr>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Web</a:t>
            </a:r>
            <a:r>
              <a:rPr lang="zh-TW"/>
              <a:t>技術</a:t>
            </a:r>
            <a:endParaRPr/>
          </a:p>
        </p:txBody>
      </p:sp>
      <p:sp>
        <p:nvSpPr>
          <p:cNvPr id="97" name="Google Shape;97;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1.</a:t>
            </a:r>
            <a:r>
              <a:rPr lang="zh-TW"/>
              <a:t>主要用最多的是: javascript 來處理html elements。</a:t>
            </a:r>
            <a:endParaRPr/>
          </a:p>
          <a:p>
            <a:pPr indent="0" lvl="0" marL="0" rtl="0" algn="l">
              <a:spcBef>
                <a:spcPts val="1600"/>
              </a:spcBef>
              <a:spcAft>
                <a:spcPts val="0"/>
              </a:spcAft>
              <a:buNone/>
            </a:pPr>
            <a:r>
              <a:rPr lang="zh-TW"/>
              <a:t>2.利用local storage來存or取資料。</a:t>
            </a:r>
            <a:endParaRPr/>
          </a:p>
          <a:p>
            <a:pPr indent="0" lvl="0" marL="0" rtl="0" algn="l">
              <a:spcBef>
                <a:spcPts val="1600"/>
              </a:spcBef>
              <a:spcAft>
                <a:spcPts val="0"/>
              </a:spcAft>
              <a:buNone/>
            </a:pPr>
            <a:r>
              <a:rPr lang="zh-TW"/>
              <a:t>3.還有用到 jQuery 來做mousemove的事件處理。</a:t>
            </a:r>
            <a:endParaRPr/>
          </a:p>
          <a:p>
            <a:pPr indent="0" lvl="0" marL="0" rtl="0" algn="l">
              <a:spcBef>
                <a:spcPts val="1600"/>
              </a:spcBef>
              <a:spcAft>
                <a:spcPts val="0"/>
              </a:spcAft>
              <a:buNone/>
            </a:pPr>
            <a:r>
              <a:rPr lang="zh-TW"/>
              <a:t>4.css處理版面配置。</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網站特色&amp;優點</a:t>
            </a:r>
            <a:endParaRPr/>
          </a:p>
        </p:txBody>
      </p:sp>
      <p:sp>
        <p:nvSpPr>
          <p:cNvPr id="103" name="Google Shape;103;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特色:快速的節奏,在極短的時間內可以在地圖上跑遍各個點,對於時間有限的人來說,可以有更好的體驗</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zh-TW"/>
              <a:t>優點:遊戲裡可藉由小遊戲得到翻倍金額或把錢丟水溝讓遊戲可以延長或更快結束旅遊,就像人生一樣,贏了飛天輸了就下一把</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分工表</a:t>
            </a:r>
            <a:endParaRPr/>
          </a:p>
        </p:txBody>
      </p:sp>
      <p:sp>
        <p:nvSpPr>
          <p:cNvPr id="109" name="Google Shape;109;p1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版面架構程式、蒐集資料、整合: 張正德</a:t>
            </a:r>
            <a:endParaRPr/>
          </a:p>
          <a:p>
            <a:pPr indent="0" lvl="0" marL="0" rtl="0" algn="l">
              <a:spcBef>
                <a:spcPts val="1600"/>
              </a:spcBef>
              <a:spcAft>
                <a:spcPts val="0"/>
              </a:spcAft>
              <a:buNone/>
            </a:pPr>
            <a:r>
              <a:rPr lang="zh-TW"/>
              <a:t>構思內容、蒐集資料: 柳嘉祐</a:t>
            </a:r>
            <a:endParaRPr/>
          </a:p>
          <a:p>
            <a:pPr indent="0" lvl="0" marL="0" rtl="0" algn="l">
              <a:spcBef>
                <a:spcPts val="1600"/>
              </a:spcBef>
              <a:spcAft>
                <a:spcPts val="1600"/>
              </a:spcAft>
              <a:buNone/>
            </a:pPr>
            <a:r>
              <a:rPr lang="zh-TW"/>
              <a:t>大綱及版面配置: 共同討論</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