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1" r:id="rId6"/>
    <p:sldId id="260"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pPr/>
              <a:t>23-May-19</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453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23-May-19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36449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23-May-19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0966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23-May-19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2753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009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23-May-19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61405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23-May-19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05157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23-May-19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6600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23-May-19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45776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771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05520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1D8BD707-D9CF-40AE-B4C6-C98DA3205C09}" type="datetimeFigureOut">
              <a:rPr lang="en-US" smtClean="0"/>
              <a:pPr/>
              <a:t>23-May-19</a:t>
            </a:fld>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183115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9DA72-FD9D-4F28-93E4-8A725D637F65}"/>
              </a:ext>
            </a:extLst>
          </p:cNvPr>
          <p:cNvSpPr>
            <a:spLocks noGrp="1"/>
          </p:cNvSpPr>
          <p:nvPr>
            <p:ph type="ctrTitle"/>
          </p:nvPr>
        </p:nvSpPr>
        <p:spPr/>
        <p:txBody>
          <a:bodyPr/>
          <a:lstStyle/>
          <a:p>
            <a:r>
              <a:rPr lang="sr-Latn-BA" dirty="0"/>
              <a:t>Opening a sushi restaurant in manhattan</a:t>
            </a:r>
            <a:endParaRPr lang="en-US" dirty="0"/>
          </a:p>
        </p:txBody>
      </p:sp>
      <p:sp>
        <p:nvSpPr>
          <p:cNvPr id="3" name="Subtitle 2">
            <a:extLst>
              <a:ext uri="{FF2B5EF4-FFF2-40B4-BE49-F238E27FC236}">
                <a16:creationId xmlns:a16="http://schemas.microsoft.com/office/drawing/2014/main" id="{A6FEFBAF-E492-4DFF-B621-53F19B3A8C45}"/>
              </a:ext>
            </a:extLst>
          </p:cNvPr>
          <p:cNvSpPr>
            <a:spLocks noGrp="1"/>
          </p:cNvSpPr>
          <p:nvPr>
            <p:ph type="subTitle" idx="1"/>
          </p:nvPr>
        </p:nvSpPr>
        <p:spPr/>
        <p:txBody>
          <a:bodyPr/>
          <a:lstStyle/>
          <a:p>
            <a:r>
              <a:rPr lang="sr-Latn-BA" dirty="0"/>
              <a:t>A Coursera Capstone Project presentation</a:t>
            </a:r>
          </a:p>
          <a:p>
            <a:endParaRPr lang="sr-Latn-BA" dirty="0"/>
          </a:p>
          <a:p>
            <a:r>
              <a:rPr lang="sr-Latn-BA" dirty="0"/>
              <a:t>May 2019</a:t>
            </a:r>
            <a:endParaRPr lang="en-US" dirty="0"/>
          </a:p>
        </p:txBody>
      </p:sp>
    </p:spTree>
    <p:extLst>
      <p:ext uri="{BB962C8B-B14F-4D97-AF65-F5344CB8AC3E}">
        <p14:creationId xmlns:p14="http://schemas.microsoft.com/office/powerpoint/2010/main" val="4229897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33AE7-E4D6-4AE1-ADF8-C27795A65617}"/>
              </a:ext>
            </a:extLst>
          </p:cNvPr>
          <p:cNvSpPr>
            <a:spLocks noGrp="1"/>
          </p:cNvSpPr>
          <p:nvPr>
            <p:ph type="title"/>
          </p:nvPr>
        </p:nvSpPr>
        <p:spPr/>
        <p:txBody>
          <a:bodyPr/>
          <a:lstStyle/>
          <a:p>
            <a:r>
              <a:rPr lang="sr-Latn-BA" dirty="0"/>
              <a:t>The clusters</a:t>
            </a:r>
            <a:endParaRPr lang="en-US" dirty="0"/>
          </a:p>
        </p:txBody>
      </p:sp>
      <p:sp>
        <p:nvSpPr>
          <p:cNvPr id="3" name="Content Placeholder 2">
            <a:extLst>
              <a:ext uri="{FF2B5EF4-FFF2-40B4-BE49-F238E27FC236}">
                <a16:creationId xmlns:a16="http://schemas.microsoft.com/office/drawing/2014/main" id="{7789BD91-CC4E-4CB1-9A34-F8AA31A07249}"/>
              </a:ext>
            </a:extLst>
          </p:cNvPr>
          <p:cNvSpPr>
            <a:spLocks noGrp="1"/>
          </p:cNvSpPr>
          <p:nvPr>
            <p:ph idx="1"/>
          </p:nvPr>
        </p:nvSpPr>
        <p:spPr/>
        <p:txBody>
          <a:bodyPr>
            <a:normAutofit fontScale="92500" lnSpcReduction="20000"/>
          </a:bodyPr>
          <a:lstStyle/>
          <a:p>
            <a:pPr marL="34290" indent="0">
              <a:buNone/>
            </a:pPr>
            <a:r>
              <a:rPr lang="sr-Latn-BA" dirty="0"/>
              <a:t>Clusters 0, 1, 2, 3 and 4 are all unique in their own way:</a:t>
            </a:r>
            <a:endParaRPr lang="en-US" dirty="0"/>
          </a:p>
          <a:p>
            <a:pPr lvl="0"/>
            <a:r>
              <a:rPr lang="sr-Latn-BA" dirty="0"/>
              <a:t>Cluster 0: </a:t>
            </a:r>
            <a:r>
              <a:rPr lang="sr-Latn-BA" b="1" dirty="0"/>
              <a:t>little to no</a:t>
            </a:r>
            <a:r>
              <a:rPr lang="sr-Latn-BA" dirty="0"/>
              <a:t> sushi restaurants, with neighborhoods full of gyms, pizza places, parks and stores,</a:t>
            </a:r>
            <a:endParaRPr lang="en-US" dirty="0"/>
          </a:p>
          <a:p>
            <a:pPr lvl="0"/>
            <a:r>
              <a:rPr lang="sr-Latn-BA" dirty="0"/>
              <a:t>Cluster 1: </a:t>
            </a:r>
            <a:r>
              <a:rPr lang="sr-Latn-BA" b="1" dirty="0"/>
              <a:t>the most</a:t>
            </a:r>
            <a:r>
              <a:rPr lang="sr-Latn-BA" dirty="0"/>
              <a:t> sushi restaurants, with many other types of restaurants tightly grouped together (Italian, German, Thai, Vietnamese), along with hotels and coffee shops,</a:t>
            </a:r>
            <a:endParaRPr lang="en-US" dirty="0"/>
          </a:p>
          <a:p>
            <a:pPr lvl="0"/>
            <a:r>
              <a:rPr lang="sr-Latn-BA" dirty="0"/>
              <a:t>Cluster 2: </a:t>
            </a:r>
            <a:r>
              <a:rPr lang="sr-Latn-BA" b="1" dirty="0"/>
              <a:t>medium number</a:t>
            </a:r>
            <a:r>
              <a:rPr lang="sr-Latn-BA" dirty="0"/>
              <a:t> of sushi restaurants, with also many other international restaurants (Italian, Japanese, Indian), dance studios, gyms, Gourmet shops, Jazz clubs – all in all this is a vibrant and upper-class part of Manhattan,</a:t>
            </a:r>
            <a:endParaRPr lang="en-US" dirty="0"/>
          </a:p>
          <a:p>
            <a:pPr lvl="0"/>
            <a:r>
              <a:rPr lang="sr-Latn-BA" dirty="0"/>
              <a:t>Cluster 3: the cluster with </a:t>
            </a:r>
            <a:r>
              <a:rPr lang="sr-Latn-BA" b="1" dirty="0"/>
              <a:t>the least number </a:t>
            </a:r>
            <a:r>
              <a:rPr lang="sr-Latn-BA" dirty="0"/>
              <a:t>of sushi restaurants, with a lot of stores, coffee shops, cultural places and a few restaurants – some of them being local and some being international,</a:t>
            </a:r>
            <a:endParaRPr lang="en-US" dirty="0"/>
          </a:p>
          <a:p>
            <a:pPr lvl="0"/>
            <a:r>
              <a:rPr lang="sr-Latn-BA" dirty="0"/>
              <a:t>Cluster 4: another cluster with </a:t>
            </a:r>
            <a:r>
              <a:rPr lang="sr-Latn-BA" b="1" dirty="0"/>
              <a:t>a high number </a:t>
            </a:r>
            <a:r>
              <a:rPr lang="sr-Latn-BA" dirty="0"/>
              <a:t>of sushi restaurants, along with other international restaurants, bars, gyms, spas and coffee shops.</a:t>
            </a:r>
            <a:endParaRPr lang="en-US" dirty="0"/>
          </a:p>
          <a:p>
            <a:endParaRPr lang="en-US" dirty="0"/>
          </a:p>
        </p:txBody>
      </p:sp>
    </p:spTree>
    <p:extLst>
      <p:ext uri="{BB962C8B-B14F-4D97-AF65-F5344CB8AC3E}">
        <p14:creationId xmlns:p14="http://schemas.microsoft.com/office/powerpoint/2010/main" val="2883764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0F9CE-3393-4499-8208-96EE72D6C3B4}"/>
              </a:ext>
            </a:extLst>
          </p:cNvPr>
          <p:cNvSpPr>
            <a:spLocks noGrp="1"/>
          </p:cNvSpPr>
          <p:nvPr>
            <p:ph type="title"/>
          </p:nvPr>
        </p:nvSpPr>
        <p:spPr/>
        <p:txBody>
          <a:bodyPr/>
          <a:lstStyle/>
          <a:p>
            <a:r>
              <a:rPr lang="sr-Latn-BA" dirty="0"/>
              <a:t>Discussion and conclusion</a:t>
            </a:r>
            <a:endParaRPr lang="en-US" dirty="0"/>
          </a:p>
        </p:txBody>
      </p:sp>
      <p:sp>
        <p:nvSpPr>
          <p:cNvPr id="3" name="Content Placeholder 2">
            <a:extLst>
              <a:ext uri="{FF2B5EF4-FFF2-40B4-BE49-F238E27FC236}">
                <a16:creationId xmlns:a16="http://schemas.microsoft.com/office/drawing/2014/main" id="{5E09897D-FE7D-40FD-BA3D-89A6E51CF3EF}"/>
              </a:ext>
            </a:extLst>
          </p:cNvPr>
          <p:cNvSpPr>
            <a:spLocks noGrp="1"/>
          </p:cNvSpPr>
          <p:nvPr>
            <p:ph idx="1"/>
          </p:nvPr>
        </p:nvSpPr>
        <p:spPr/>
        <p:txBody>
          <a:bodyPr>
            <a:normAutofit fontScale="92500" lnSpcReduction="10000"/>
          </a:bodyPr>
          <a:lstStyle/>
          <a:p>
            <a:pPr marL="34290" indent="0">
              <a:buNone/>
            </a:pPr>
            <a:r>
              <a:rPr lang="sr-Latn-BA" dirty="0"/>
              <a:t>The clusters I got in my analysis are all different, and some are not at all good locations for a sushi restaurants, while others have the potential. </a:t>
            </a:r>
            <a:endParaRPr lang="en-US" dirty="0"/>
          </a:p>
          <a:p>
            <a:pPr marL="34290" indent="0">
              <a:buNone/>
            </a:pPr>
            <a:r>
              <a:rPr lang="sr-Latn-BA" dirty="0"/>
              <a:t>After examining all the clusters, I came to the conclusion that Cluster 3 has the smallest number of sushi restaurants, and cluster 1 has the most. If an entrepreneur wants to open a sushi place where there is not much competition, he should choose to open it in one of the neighborhoods belonging to </a:t>
            </a:r>
            <a:r>
              <a:rPr lang="sr-Latn-BA" b="1" dirty="0"/>
              <a:t>Cluster 3</a:t>
            </a:r>
            <a:r>
              <a:rPr lang="sr-Latn-BA" dirty="0"/>
              <a:t>, which could be </a:t>
            </a:r>
            <a:r>
              <a:rPr lang="sr-Latn-BA" b="1" dirty="0"/>
              <a:t>Soho</a:t>
            </a:r>
            <a:r>
              <a:rPr lang="sr-Latn-BA" dirty="0"/>
              <a:t>, for example, where many high-end restaurants exists, but also places that attract tourists such as shops, art galleries and museums.</a:t>
            </a:r>
            <a:endParaRPr lang="en-US" dirty="0"/>
          </a:p>
          <a:p>
            <a:pPr marL="34290" indent="0">
              <a:buNone/>
            </a:pPr>
            <a:r>
              <a:rPr lang="sr-Latn-BA" b="1" dirty="0"/>
              <a:t>Conclusion</a:t>
            </a:r>
            <a:endParaRPr lang="en-US" dirty="0"/>
          </a:p>
          <a:p>
            <a:r>
              <a:rPr lang="sr-Latn-BA" dirty="0"/>
              <a:t>Of course, the results of this analysis are limited because only factor was taken into account (the number of sushi restaurants). Other factors, such as the crime rate, population, average income etc. could make for a better analysis.</a:t>
            </a:r>
            <a:endParaRPr lang="en-US" dirty="0"/>
          </a:p>
          <a:p>
            <a:pPr marL="34290" indent="0">
              <a:buNone/>
            </a:pPr>
            <a:endParaRPr lang="en-US" dirty="0"/>
          </a:p>
        </p:txBody>
      </p:sp>
    </p:spTree>
    <p:extLst>
      <p:ext uri="{BB962C8B-B14F-4D97-AF65-F5344CB8AC3E}">
        <p14:creationId xmlns:p14="http://schemas.microsoft.com/office/powerpoint/2010/main" val="1260937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D5BEB-8624-42BB-BB9C-768FE14BEF95}"/>
              </a:ext>
            </a:extLst>
          </p:cNvPr>
          <p:cNvSpPr>
            <a:spLocks noGrp="1"/>
          </p:cNvSpPr>
          <p:nvPr>
            <p:ph type="title"/>
          </p:nvPr>
        </p:nvSpPr>
        <p:spPr>
          <a:xfrm>
            <a:off x="2743200" y="2750820"/>
            <a:ext cx="3657600" cy="1356360"/>
          </a:xfrm>
        </p:spPr>
        <p:txBody>
          <a:bodyPr/>
          <a:lstStyle/>
          <a:p>
            <a:r>
              <a:rPr lang="sr-Latn-BA" dirty="0"/>
              <a:t>Thank you! </a:t>
            </a:r>
            <a:r>
              <a:rPr lang="sr-Latn-BA" dirty="0">
                <a:sym typeface="Wingdings" panose="05000000000000000000" pitchFamily="2" charset="2"/>
              </a:rPr>
              <a:t></a:t>
            </a:r>
            <a:endParaRPr lang="en-US" dirty="0"/>
          </a:p>
        </p:txBody>
      </p:sp>
    </p:spTree>
    <p:extLst>
      <p:ext uri="{BB962C8B-B14F-4D97-AF65-F5344CB8AC3E}">
        <p14:creationId xmlns:p14="http://schemas.microsoft.com/office/powerpoint/2010/main" val="2622241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Ð ÐµÐ·ÑÐ»ÑÐ°Ñ ÑÐ»Ð¸ÐºÐ° Ð·Ð° sushi">
            <a:extLst>
              <a:ext uri="{FF2B5EF4-FFF2-40B4-BE49-F238E27FC236}">
                <a16:creationId xmlns:a16="http://schemas.microsoft.com/office/drawing/2014/main" id="{99662E4D-E7CC-4A23-A17D-A879EA81B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828800"/>
            <a:ext cx="8153400" cy="458628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46241B43-CCC7-4253-9DE8-643CB21C7422}"/>
              </a:ext>
            </a:extLst>
          </p:cNvPr>
          <p:cNvSpPr>
            <a:spLocks noGrp="1"/>
          </p:cNvSpPr>
          <p:nvPr>
            <p:ph type="title"/>
          </p:nvPr>
        </p:nvSpPr>
        <p:spPr>
          <a:xfrm>
            <a:off x="857250" y="609600"/>
            <a:ext cx="7406640" cy="1356360"/>
          </a:xfrm>
        </p:spPr>
        <p:txBody>
          <a:bodyPr/>
          <a:lstStyle/>
          <a:p>
            <a:r>
              <a:rPr lang="sr-Latn-BA" dirty="0"/>
              <a:t>Introduction</a:t>
            </a:r>
            <a:endParaRPr lang="en-US" dirty="0"/>
          </a:p>
        </p:txBody>
      </p:sp>
    </p:spTree>
    <p:extLst>
      <p:ext uri="{BB962C8B-B14F-4D97-AF65-F5344CB8AC3E}">
        <p14:creationId xmlns:p14="http://schemas.microsoft.com/office/powerpoint/2010/main" val="3700646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CC26F-5A47-4944-8E56-DF95BFE64D49}"/>
              </a:ext>
            </a:extLst>
          </p:cNvPr>
          <p:cNvSpPr>
            <a:spLocks noGrp="1"/>
          </p:cNvSpPr>
          <p:nvPr>
            <p:ph type="title"/>
          </p:nvPr>
        </p:nvSpPr>
        <p:spPr/>
        <p:txBody>
          <a:bodyPr/>
          <a:lstStyle/>
          <a:p>
            <a:r>
              <a:rPr lang="sr-Latn-BA" dirty="0"/>
              <a:t>Business problem</a:t>
            </a:r>
            <a:endParaRPr lang="en-US" dirty="0"/>
          </a:p>
        </p:txBody>
      </p:sp>
      <p:sp>
        <p:nvSpPr>
          <p:cNvPr id="3" name="Content Placeholder 2">
            <a:extLst>
              <a:ext uri="{FF2B5EF4-FFF2-40B4-BE49-F238E27FC236}">
                <a16:creationId xmlns:a16="http://schemas.microsoft.com/office/drawing/2014/main" id="{E20D4DAD-CF68-41B7-8663-062799AE7A07}"/>
              </a:ext>
            </a:extLst>
          </p:cNvPr>
          <p:cNvSpPr>
            <a:spLocks noGrp="1"/>
          </p:cNvSpPr>
          <p:nvPr>
            <p:ph idx="1"/>
          </p:nvPr>
        </p:nvSpPr>
        <p:spPr/>
        <p:txBody>
          <a:bodyPr/>
          <a:lstStyle/>
          <a:p>
            <a:r>
              <a:rPr lang="sr-Latn-BA" dirty="0"/>
              <a:t>when opening a new restaurant, especially in a large city like New York, or part of it like Manhattan, a business person has a problem of determining the optimal location. </a:t>
            </a:r>
          </a:p>
          <a:p>
            <a:r>
              <a:rPr lang="sr-Latn-BA" dirty="0"/>
              <a:t>Many factors influence the future success (or failure) of a restaurant: vicinity of competitors, crime rate in that neighborhood, surrounding venues, number of residents in that neighborhood, their average income etc. </a:t>
            </a:r>
          </a:p>
          <a:p>
            <a:r>
              <a:rPr lang="sr-Latn-BA" dirty="0"/>
              <a:t>Taking all of these variables into account would surely provide a more precise analysis, but for this project we will only be using th surrounding competitors – e.g. the number and location of other sushi restaurants in Manhattan</a:t>
            </a:r>
            <a:endParaRPr lang="en-US" dirty="0"/>
          </a:p>
        </p:txBody>
      </p:sp>
    </p:spTree>
    <p:extLst>
      <p:ext uri="{BB962C8B-B14F-4D97-AF65-F5344CB8AC3E}">
        <p14:creationId xmlns:p14="http://schemas.microsoft.com/office/powerpoint/2010/main" val="3088023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6E31C-05A0-4C28-ADD8-4401901B2F7F}"/>
              </a:ext>
            </a:extLst>
          </p:cNvPr>
          <p:cNvSpPr>
            <a:spLocks noGrp="1"/>
          </p:cNvSpPr>
          <p:nvPr>
            <p:ph type="title"/>
          </p:nvPr>
        </p:nvSpPr>
        <p:spPr/>
        <p:txBody>
          <a:bodyPr/>
          <a:lstStyle/>
          <a:p>
            <a:r>
              <a:rPr lang="sr-Latn-BA" dirty="0"/>
              <a:t>Target audience and data</a:t>
            </a:r>
            <a:endParaRPr lang="en-US" dirty="0"/>
          </a:p>
        </p:txBody>
      </p:sp>
      <p:sp>
        <p:nvSpPr>
          <p:cNvPr id="3" name="Content Placeholder 2">
            <a:extLst>
              <a:ext uri="{FF2B5EF4-FFF2-40B4-BE49-F238E27FC236}">
                <a16:creationId xmlns:a16="http://schemas.microsoft.com/office/drawing/2014/main" id="{47200600-FB26-4E17-8AEE-88E4A11E9F56}"/>
              </a:ext>
            </a:extLst>
          </p:cNvPr>
          <p:cNvSpPr>
            <a:spLocks noGrp="1"/>
          </p:cNvSpPr>
          <p:nvPr>
            <p:ph idx="1"/>
          </p:nvPr>
        </p:nvSpPr>
        <p:spPr/>
        <p:txBody>
          <a:bodyPr/>
          <a:lstStyle/>
          <a:p>
            <a:pPr marL="34290" indent="0">
              <a:buNone/>
            </a:pPr>
            <a:r>
              <a:rPr lang="sr-Latn-BA" b="1" dirty="0"/>
              <a:t>Target audience: </a:t>
            </a:r>
            <a:r>
              <a:rPr lang="sr-Latn-BA" dirty="0"/>
              <a:t>entrepreneurs looking to open a sushi restaurant in Manhattan, or any other city or neighborhood.</a:t>
            </a:r>
            <a:endParaRPr lang="en-US" dirty="0"/>
          </a:p>
          <a:p>
            <a:pPr marL="34290" indent="0">
              <a:buNone/>
            </a:pPr>
            <a:r>
              <a:rPr lang="sr-Latn-BA" b="1" dirty="0"/>
              <a:t>Data </a:t>
            </a:r>
            <a:r>
              <a:rPr lang="sr-Latn-BA" dirty="0"/>
              <a:t>which we will be using is the following:</a:t>
            </a:r>
            <a:endParaRPr lang="en-US" dirty="0"/>
          </a:p>
          <a:p>
            <a:pPr lvl="0"/>
            <a:r>
              <a:rPr lang="sr-Latn-BA" dirty="0"/>
              <a:t>New York City neighborhoods list (already provided externally earlier in the course),</a:t>
            </a:r>
            <a:endParaRPr lang="en-US" dirty="0"/>
          </a:p>
          <a:p>
            <a:pPr lvl="0"/>
            <a:r>
              <a:rPr lang="sr-Latn-BA" dirty="0"/>
              <a:t>Geographical coordinates of NYC neighborhoods,</a:t>
            </a:r>
            <a:endParaRPr lang="en-US" dirty="0"/>
          </a:p>
          <a:p>
            <a:pPr lvl="0"/>
            <a:r>
              <a:rPr lang="sr-Latn-BA" dirty="0"/>
              <a:t>Foursquare API location data on most popular NYC (and Manhattan) venues and restaurants.</a:t>
            </a:r>
            <a:endParaRPr lang="en-US" dirty="0"/>
          </a:p>
          <a:p>
            <a:pPr marL="34290" indent="0">
              <a:buNone/>
            </a:pPr>
            <a:endParaRPr lang="en-US" dirty="0"/>
          </a:p>
        </p:txBody>
      </p:sp>
    </p:spTree>
    <p:extLst>
      <p:ext uri="{BB962C8B-B14F-4D97-AF65-F5344CB8AC3E}">
        <p14:creationId xmlns:p14="http://schemas.microsoft.com/office/powerpoint/2010/main" val="1335972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Ð ÐµÐ·ÑÐ»ÑÐ°Ñ ÑÐ»Ð¸ÐºÐ° Ð·Ð° sushi">
            <a:extLst>
              <a:ext uri="{FF2B5EF4-FFF2-40B4-BE49-F238E27FC236}">
                <a16:creationId xmlns:a16="http://schemas.microsoft.com/office/drawing/2014/main" id="{99662E4D-E7CC-4A23-A17D-A879EA81B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828800"/>
            <a:ext cx="8153400" cy="458628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46241B43-CCC7-4253-9DE8-643CB21C7422}"/>
              </a:ext>
            </a:extLst>
          </p:cNvPr>
          <p:cNvSpPr>
            <a:spLocks noGrp="1"/>
          </p:cNvSpPr>
          <p:nvPr>
            <p:ph type="title"/>
          </p:nvPr>
        </p:nvSpPr>
        <p:spPr>
          <a:xfrm>
            <a:off x="857250" y="609600"/>
            <a:ext cx="7406640" cy="1356360"/>
          </a:xfrm>
        </p:spPr>
        <p:txBody>
          <a:bodyPr/>
          <a:lstStyle/>
          <a:p>
            <a:r>
              <a:rPr lang="sr-Latn-BA" dirty="0"/>
              <a:t>Methodology</a:t>
            </a:r>
            <a:endParaRPr lang="en-US" dirty="0"/>
          </a:p>
        </p:txBody>
      </p:sp>
    </p:spTree>
    <p:extLst>
      <p:ext uri="{BB962C8B-B14F-4D97-AF65-F5344CB8AC3E}">
        <p14:creationId xmlns:p14="http://schemas.microsoft.com/office/powerpoint/2010/main" val="3042362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58FC3-9CDF-401C-8463-9019F9ACB648}"/>
              </a:ext>
            </a:extLst>
          </p:cNvPr>
          <p:cNvSpPr>
            <a:spLocks noGrp="1"/>
          </p:cNvSpPr>
          <p:nvPr>
            <p:ph type="title"/>
          </p:nvPr>
        </p:nvSpPr>
        <p:spPr/>
        <p:txBody>
          <a:bodyPr/>
          <a:lstStyle/>
          <a:p>
            <a:r>
              <a:rPr lang="sr-Latn-BA" dirty="0"/>
              <a:t>First steps...</a:t>
            </a:r>
            <a:endParaRPr lang="en-US" dirty="0"/>
          </a:p>
        </p:txBody>
      </p:sp>
      <p:sp>
        <p:nvSpPr>
          <p:cNvPr id="3" name="Content Placeholder 2">
            <a:extLst>
              <a:ext uri="{FF2B5EF4-FFF2-40B4-BE49-F238E27FC236}">
                <a16:creationId xmlns:a16="http://schemas.microsoft.com/office/drawing/2014/main" id="{BACE4DE9-C78E-495A-8FFF-BA37A0279E79}"/>
              </a:ext>
            </a:extLst>
          </p:cNvPr>
          <p:cNvSpPr>
            <a:spLocks noGrp="1"/>
          </p:cNvSpPr>
          <p:nvPr>
            <p:ph idx="1"/>
          </p:nvPr>
        </p:nvSpPr>
        <p:spPr>
          <a:xfrm>
            <a:off x="857251" y="1600200"/>
            <a:ext cx="7404653" cy="4038600"/>
          </a:xfrm>
        </p:spPr>
        <p:txBody>
          <a:bodyPr/>
          <a:lstStyle/>
          <a:p>
            <a:r>
              <a:rPr lang="sr-Latn-BA" dirty="0"/>
              <a:t>The first thing I did was import all of the libraries needed to work with datasets, map visualizations and Foursquare. The I downloaded the NYC neighborhoods dataset. Since this dataset was in JSON format, I had to make a new dataframe with the columns </a:t>
            </a:r>
            <a:r>
              <a:rPr lang="sr-Latn-BA" i="1" dirty="0"/>
              <a:t>Borough, Neighborhood, Latitude, Longitude</a:t>
            </a:r>
            <a:r>
              <a:rPr lang="sr-Latn-BA" dirty="0"/>
              <a:t>. The good thing about this dataset is that it already contains geographical coordinates, so we don't have to deal with that.</a:t>
            </a:r>
          </a:p>
          <a:p>
            <a:r>
              <a:rPr lang="sr-Latn-BA" dirty="0"/>
              <a:t>Visualizing NYC neighborhoods:</a:t>
            </a:r>
            <a:endParaRPr lang="en-US" dirty="0"/>
          </a:p>
          <a:p>
            <a:pPr marL="34290" indent="0">
              <a:buNone/>
            </a:pPr>
            <a:endParaRPr lang="en-US" dirty="0"/>
          </a:p>
        </p:txBody>
      </p:sp>
      <p:pic>
        <p:nvPicPr>
          <p:cNvPr id="4" name="Picture 3">
            <a:extLst>
              <a:ext uri="{FF2B5EF4-FFF2-40B4-BE49-F238E27FC236}">
                <a16:creationId xmlns:a16="http://schemas.microsoft.com/office/drawing/2014/main" id="{9F8DB143-FC5D-4C61-8ACF-26FACD930665}"/>
              </a:ext>
            </a:extLst>
          </p:cNvPr>
          <p:cNvPicPr/>
          <p:nvPr/>
        </p:nvPicPr>
        <p:blipFill>
          <a:blip r:embed="rId2"/>
          <a:stretch>
            <a:fillRect/>
          </a:stretch>
        </p:blipFill>
        <p:spPr>
          <a:xfrm>
            <a:off x="2362200" y="4130675"/>
            <a:ext cx="4034374" cy="2254250"/>
          </a:xfrm>
          <a:prstGeom prst="rect">
            <a:avLst/>
          </a:prstGeom>
        </p:spPr>
      </p:pic>
    </p:spTree>
    <p:extLst>
      <p:ext uri="{BB962C8B-B14F-4D97-AF65-F5344CB8AC3E}">
        <p14:creationId xmlns:p14="http://schemas.microsoft.com/office/powerpoint/2010/main" val="2998067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0B4DA-74A8-4749-8D64-8278EA6C35E8}"/>
              </a:ext>
            </a:extLst>
          </p:cNvPr>
          <p:cNvSpPr>
            <a:spLocks noGrp="1"/>
          </p:cNvSpPr>
          <p:nvPr>
            <p:ph type="title"/>
          </p:nvPr>
        </p:nvSpPr>
        <p:spPr/>
        <p:txBody>
          <a:bodyPr/>
          <a:lstStyle/>
          <a:p>
            <a:r>
              <a:rPr lang="sr-Latn-BA" dirty="0"/>
              <a:t>I concentrated only on Manhattan</a:t>
            </a:r>
            <a:endParaRPr lang="en-US" dirty="0"/>
          </a:p>
        </p:txBody>
      </p:sp>
      <p:sp>
        <p:nvSpPr>
          <p:cNvPr id="3" name="Content Placeholder 2">
            <a:extLst>
              <a:ext uri="{FF2B5EF4-FFF2-40B4-BE49-F238E27FC236}">
                <a16:creationId xmlns:a16="http://schemas.microsoft.com/office/drawing/2014/main" id="{32C80F81-C6A2-4247-8577-E88BFAC88527}"/>
              </a:ext>
            </a:extLst>
          </p:cNvPr>
          <p:cNvSpPr>
            <a:spLocks noGrp="1"/>
          </p:cNvSpPr>
          <p:nvPr>
            <p:ph idx="1"/>
          </p:nvPr>
        </p:nvSpPr>
        <p:spPr/>
        <p:txBody>
          <a:bodyPr/>
          <a:lstStyle/>
          <a:p>
            <a:r>
              <a:rPr lang="sr-Latn-BA" dirty="0"/>
              <a:t>Mapping Manhattan neighborhoods:</a:t>
            </a:r>
            <a:endParaRPr lang="en-US" dirty="0"/>
          </a:p>
        </p:txBody>
      </p:sp>
      <p:pic>
        <p:nvPicPr>
          <p:cNvPr id="4" name="Picture 3">
            <a:extLst>
              <a:ext uri="{FF2B5EF4-FFF2-40B4-BE49-F238E27FC236}">
                <a16:creationId xmlns:a16="http://schemas.microsoft.com/office/drawing/2014/main" id="{01568B02-BF9D-4559-924F-ACD7F5E26433}"/>
              </a:ext>
            </a:extLst>
          </p:cNvPr>
          <p:cNvPicPr/>
          <p:nvPr/>
        </p:nvPicPr>
        <p:blipFill>
          <a:blip r:embed="rId2"/>
          <a:stretch>
            <a:fillRect/>
          </a:stretch>
        </p:blipFill>
        <p:spPr>
          <a:xfrm>
            <a:off x="1587777" y="2559148"/>
            <a:ext cx="5943600" cy="3596640"/>
          </a:xfrm>
          <a:prstGeom prst="rect">
            <a:avLst/>
          </a:prstGeom>
        </p:spPr>
      </p:pic>
    </p:spTree>
    <p:extLst>
      <p:ext uri="{BB962C8B-B14F-4D97-AF65-F5344CB8AC3E}">
        <p14:creationId xmlns:p14="http://schemas.microsoft.com/office/powerpoint/2010/main" val="2845119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35C17-6E3E-469F-AD2E-933D7C83140C}"/>
              </a:ext>
            </a:extLst>
          </p:cNvPr>
          <p:cNvSpPr>
            <a:spLocks noGrp="1"/>
          </p:cNvSpPr>
          <p:nvPr>
            <p:ph type="title"/>
          </p:nvPr>
        </p:nvSpPr>
        <p:spPr/>
        <p:txBody>
          <a:bodyPr/>
          <a:lstStyle/>
          <a:p>
            <a:r>
              <a:rPr lang="sr-Latn-BA" dirty="0"/>
              <a:t>Using Foursquare API</a:t>
            </a:r>
            <a:endParaRPr lang="en-US" dirty="0"/>
          </a:p>
        </p:txBody>
      </p:sp>
      <p:sp>
        <p:nvSpPr>
          <p:cNvPr id="3" name="Content Placeholder 2">
            <a:extLst>
              <a:ext uri="{FF2B5EF4-FFF2-40B4-BE49-F238E27FC236}">
                <a16:creationId xmlns:a16="http://schemas.microsoft.com/office/drawing/2014/main" id="{D4E91E3F-B020-441B-98CB-AE6F58382D2C}"/>
              </a:ext>
            </a:extLst>
          </p:cNvPr>
          <p:cNvSpPr>
            <a:spLocks noGrp="1"/>
          </p:cNvSpPr>
          <p:nvPr>
            <p:ph idx="1"/>
          </p:nvPr>
        </p:nvSpPr>
        <p:spPr/>
        <p:txBody>
          <a:bodyPr/>
          <a:lstStyle/>
          <a:p>
            <a:r>
              <a:rPr lang="sr-Latn-BA" dirty="0"/>
              <a:t>With the help of the Foursquare API, I found the top 10 venues in every neighborhood, among which were Sushi Restaurants.</a:t>
            </a:r>
            <a:endParaRPr lang="en-US" dirty="0"/>
          </a:p>
        </p:txBody>
      </p:sp>
      <p:pic>
        <p:nvPicPr>
          <p:cNvPr id="4" name="Picture 3">
            <a:extLst>
              <a:ext uri="{FF2B5EF4-FFF2-40B4-BE49-F238E27FC236}">
                <a16:creationId xmlns:a16="http://schemas.microsoft.com/office/drawing/2014/main" id="{FDAB47D7-C997-4CEF-82C9-26B6972BBFED}"/>
              </a:ext>
            </a:extLst>
          </p:cNvPr>
          <p:cNvPicPr/>
          <p:nvPr/>
        </p:nvPicPr>
        <p:blipFill>
          <a:blip r:embed="rId2"/>
          <a:stretch>
            <a:fillRect/>
          </a:stretch>
        </p:blipFill>
        <p:spPr>
          <a:xfrm>
            <a:off x="666019" y="3124200"/>
            <a:ext cx="7811961" cy="1524000"/>
          </a:xfrm>
          <a:prstGeom prst="rect">
            <a:avLst/>
          </a:prstGeom>
        </p:spPr>
      </p:pic>
    </p:spTree>
    <p:extLst>
      <p:ext uri="{BB962C8B-B14F-4D97-AF65-F5344CB8AC3E}">
        <p14:creationId xmlns:p14="http://schemas.microsoft.com/office/powerpoint/2010/main" val="181179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79517-1446-48D1-9C9F-9952B6861A33}"/>
              </a:ext>
            </a:extLst>
          </p:cNvPr>
          <p:cNvSpPr>
            <a:spLocks noGrp="1"/>
          </p:cNvSpPr>
          <p:nvPr>
            <p:ph type="title"/>
          </p:nvPr>
        </p:nvSpPr>
        <p:spPr/>
        <p:txBody>
          <a:bodyPr/>
          <a:lstStyle/>
          <a:p>
            <a:r>
              <a:rPr lang="sr-Latn-BA" dirty="0"/>
              <a:t>K-means clustering</a:t>
            </a:r>
            <a:endParaRPr lang="en-US" dirty="0"/>
          </a:p>
        </p:txBody>
      </p:sp>
      <p:sp>
        <p:nvSpPr>
          <p:cNvPr id="3" name="Content Placeholder 2">
            <a:extLst>
              <a:ext uri="{FF2B5EF4-FFF2-40B4-BE49-F238E27FC236}">
                <a16:creationId xmlns:a16="http://schemas.microsoft.com/office/drawing/2014/main" id="{B1BA84F5-3C5A-41E2-AE10-16F8842A2668}"/>
              </a:ext>
            </a:extLst>
          </p:cNvPr>
          <p:cNvSpPr>
            <a:spLocks noGrp="1"/>
          </p:cNvSpPr>
          <p:nvPr>
            <p:ph idx="1"/>
          </p:nvPr>
        </p:nvSpPr>
        <p:spPr/>
        <p:txBody>
          <a:bodyPr/>
          <a:lstStyle/>
          <a:p>
            <a:r>
              <a:rPr lang="sr-Latn-BA" dirty="0"/>
              <a:t>By using K-means clustering, I got 5 different clusters based on the number of sushi restaurants in the neighborhood. The final merged dataset contained Cluster Labels, along with one-hot encoded values for Sushi Restaurants. It also had geo coordinates and top venues.</a:t>
            </a:r>
            <a:endParaRPr lang="en-US" dirty="0"/>
          </a:p>
        </p:txBody>
      </p:sp>
      <p:pic>
        <p:nvPicPr>
          <p:cNvPr id="4" name="Picture 3">
            <a:extLst>
              <a:ext uri="{FF2B5EF4-FFF2-40B4-BE49-F238E27FC236}">
                <a16:creationId xmlns:a16="http://schemas.microsoft.com/office/drawing/2014/main" id="{EFF2D9EE-5652-43EF-8BB2-AA14DB684DF4}"/>
              </a:ext>
            </a:extLst>
          </p:cNvPr>
          <p:cNvPicPr/>
          <p:nvPr/>
        </p:nvPicPr>
        <p:blipFill>
          <a:blip r:embed="rId2"/>
          <a:stretch>
            <a:fillRect/>
          </a:stretch>
        </p:blipFill>
        <p:spPr>
          <a:xfrm>
            <a:off x="857250" y="3733800"/>
            <a:ext cx="7700838" cy="1892300"/>
          </a:xfrm>
          <a:prstGeom prst="rect">
            <a:avLst/>
          </a:prstGeom>
        </p:spPr>
      </p:pic>
    </p:spTree>
    <p:extLst>
      <p:ext uri="{BB962C8B-B14F-4D97-AF65-F5344CB8AC3E}">
        <p14:creationId xmlns:p14="http://schemas.microsoft.com/office/powerpoint/2010/main" val="2494584726"/>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0</TotalTime>
  <Words>735</Words>
  <Application>Microsoft Office PowerPoint</Application>
  <PresentationFormat>On-screen Show (4:3)</PresentationFormat>
  <Paragraphs>38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Corbel</vt:lpstr>
      <vt:lpstr>Basis</vt:lpstr>
      <vt:lpstr>Opening a sushi restaurant in manhattan</vt:lpstr>
      <vt:lpstr>Introduction</vt:lpstr>
      <vt:lpstr>Business problem</vt:lpstr>
      <vt:lpstr>Target audience and data</vt:lpstr>
      <vt:lpstr>Methodology</vt:lpstr>
      <vt:lpstr>First steps...</vt:lpstr>
      <vt:lpstr>I concentrated only on Manhattan</vt:lpstr>
      <vt:lpstr>Using Foursquare API</vt:lpstr>
      <vt:lpstr>K-means clustering</vt:lpstr>
      <vt:lpstr>The clusters</vt:lpstr>
      <vt:lpstr>Discussion and 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a sushi restaurant in manhattan</dc:title>
  <dc:creator>L P</dc:creator>
  <cp:lastModifiedBy>L P</cp:lastModifiedBy>
  <cp:revision>1</cp:revision>
  <dcterms:created xsi:type="dcterms:W3CDTF">2006-08-16T00:00:00Z</dcterms:created>
  <dcterms:modified xsi:type="dcterms:W3CDTF">2019-05-23T18:52:13Z</dcterms:modified>
</cp:coreProperties>
</file>