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56" r:id="rId3"/>
    <p:sldId id="268" r:id="rId4"/>
    <p:sldId id="257" r:id="rId5"/>
    <p:sldId id="258" r:id="rId6"/>
    <p:sldId id="259" r:id="rId7"/>
    <p:sldId id="260" r:id="rId8"/>
    <p:sldId id="269" r:id="rId9"/>
    <p:sldId id="261" r:id="rId10"/>
    <p:sldId id="262" r:id="rId11"/>
    <p:sldId id="263" r:id="rId12"/>
    <p:sldId id="264" r:id="rId13"/>
    <p:sldId id="265" r:id="rId14"/>
    <p:sldId id="271" r:id="rId15"/>
    <p:sldId id="273" r:id="rId16"/>
    <p:sldId id="272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7" d="100"/>
          <a:sy n="47" d="100"/>
        </p:scale>
        <p:origin x="-12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6F81-ACEB-9C49-8BDD-A07AA8AA790D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D5D8-0306-9040-9234-26BD5C1C8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99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6F81-ACEB-9C49-8BDD-A07AA8AA790D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D5D8-0306-9040-9234-26BD5C1C8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9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6F81-ACEB-9C49-8BDD-A07AA8AA790D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D5D8-0306-9040-9234-26BD5C1C8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7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6F81-ACEB-9C49-8BDD-A07AA8AA790D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D5D8-0306-9040-9234-26BD5C1C8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71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6F81-ACEB-9C49-8BDD-A07AA8AA790D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D5D8-0306-9040-9234-26BD5C1C8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30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6F81-ACEB-9C49-8BDD-A07AA8AA790D}" type="datetimeFigureOut">
              <a:rPr lang="en-US" smtClean="0"/>
              <a:t>4/29/15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D5D8-0306-9040-9234-26BD5C1C8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3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6F81-ACEB-9C49-8BDD-A07AA8AA790D}" type="datetimeFigureOut">
              <a:rPr lang="en-US" smtClean="0"/>
              <a:t>4/29/15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D5D8-0306-9040-9234-26BD5C1C8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6F81-ACEB-9C49-8BDD-A07AA8AA790D}" type="datetimeFigureOut">
              <a:rPr lang="en-US" smtClean="0"/>
              <a:t>4/29/15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D5D8-0306-9040-9234-26BD5C1C8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33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6F81-ACEB-9C49-8BDD-A07AA8AA790D}" type="datetimeFigureOut">
              <a:rPr lang="en-US" smtClean="0"/>
              <a:t>4/29/15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D5D8-0306-9040-9234-26BD5C1C8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2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6F81-ACEB-9C49-8BDD-A07AA8AA790D}" type="datetimeFigureOut">
              <a:rPr lang="en-US" smtClean="0"/>
              <a:t>4/29/15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D5D8-0306-9040-9234-26BD5C1C8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50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6F81-ACEB-9C49-8BDD-A07AA8AA790D}" type="datetimeFigureOut">
              <a:rPr lang="en-US" smtClean="0"/>
              <a:t>4/29/15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D5D8-0306-9040-9234-26BD5C1C8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17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D6F81-ACEB-9C49-8BDD-A07AA8AA790D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1D5D8-0306-9040-9234-26BD5C1C8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78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1785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3703" y="245190"/>
            <a:ext cx="485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Problem set 2: inhibition and </a:t>
            </a:r>
            <a:r>
              <a:rPr lang="en-US" dirty="0" err="1" smtClean="0"/>
              <a:t>cooperativitiy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66" y="799188"/>
            <a:ext cx="4428611" cy="4798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612" y="1280462"/>
            <a:ext cx="5731132" cy="4387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612" y="1702938"/>
            <a:ext cx="5004469" cy="4798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0535" y="2099213"/>
            <a:ext cx="6786875" cy="5210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3702" y="3001742"/>
            <a:ext cx="6474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Problem set 3: </a:t>
            </a:r>
            <a:r>
              <a:rPr lang="en-US" dirty="0" err="1" smtClean="0"/>
              <a:t>ultrasensitivity</a:t>
            </a:r>
            <a:r>
              <a:rPr lang="en-US" dirty="0" smtClean="0"/>
              <a:t>, Boolean logic circuits, linear systems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659" y="4050469"/>
            <a:ext cx="5029200" cy="457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2521" y="3655497"/>
            <a:ext cx="5549900" cy="406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7659" y="4507669"/>
            <a:ext cx="43688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785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3703" y="309490"/>
            <a:ext cx="5771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Problem set 4: nonlinear systems, Laplace transforms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358" y="904248"/>
            <a:ext cx="3987800" cy="355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5" y="1481698"/>
            <a:ext cx="7416800" cy="431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81" y="1994773"/>
            <a:ext cx="6146800" cy="457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6103" y="3371467"/>
            <a:ext cx="638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Problem set 5: network architecture, negative </a:t>
            </a:r>
            <a:r>
              <a:rPr lang="en-US" dirty="0" err="1" smtClean="0"/>
              <a:t>autoregulation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208" y="4238191"/>
            <a:ext cx="5689600" cy="469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666" y="4735956"/>
            <a:ext cx="5969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785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3703" y="630990"/>
            <a:ext cx="734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Problem set 6: network motifs, integral and derivative control, oscillations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675" y="1191023"/>
            <a:ext cx="3670300" cy="457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675" y="1728598"/>
            <a:ext cx="3009900" cy="393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000" y="2232523"/>
            <a:ext cx="6845300" cy="419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6103" y="3644742"/>
            <a:ext cx="734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Problem set 7: Circadian rhythms, stochastic processes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4875" y="4283375"/>
            <a:ext cx="5105400" cy="381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6644" y="4791825"/>
            <a:ext cx="48133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785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3703" y="1086733"/>
            <a:ext cx="734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Problem set 8: diffusion, SDEs, Fokker-Planck equation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1727142"/>
            <a:ext cx="7556500" cy="444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" y="2284167"/>
            <a:ext cx="2921000" cy="431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3703" y="3796268"/>
            <a:ext cx="734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Problem set 9: axial patterning, error correction, Turing patterns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306" y="4529127"/>
            <a:ext cx="4724400" cy="495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460" y="5213252"/>
            <a:ext cx="36068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785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Textbooks and optional readings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65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slides and notes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18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29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Discussion sections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33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28" y="2067530"/>
            <a:ext cx="5160833" cy="6872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761" y="1461761"/>
            <a:ext cx="3581233" cy="19127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2708" y="321500"/>
            <a:ext cx="8372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Stanton et al. (2014) covered lectures on: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Computability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Constraints imposed by the parts in biological systems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2928" y="3962176"/>
            <a:ext cx="8372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Melen</a:t>
            </a:r>
            <a:r>
              <a:rPr lang="en-US" dirty="0" smtClean="0"/>
              <a:t> et al. (2005) covered lectures on: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Signaling (snow day)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Inhibition and </a:t>
            </a:r>
            <a:r>
              <a:rPr lang="en-US" dirty="0" err="1" smtClean="0"/>
              <a:t>cooperativity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Ultrasensitivity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928" y="5377102"/>
            <a:ext cx="5043156" cy="5595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6310" y="3619353"/>
            <a:ext cx="2538904" cy="16106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4752" y="5191857"/>
            <a:ext cx="2520462" cy="158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278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62708" y="521796"/>
            <a:ext cx="8372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Lebar</a:t>
            </a:r>
            <a:r>
              <a:rPr lang="en-US" dirty="0" smtClean="0"/>
              <a:t> et al. (2014) covered lectures on: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Phase plane analysis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Bistability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Genetic switches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2928" y="3962176"/>
            <a:ext cx="8372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Hart et al. (2014) covered lectures on: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Motif enrichment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Introduction to control theory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28" y="1922421"/>
            <a:ext cx="5025544" cy="57660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472" y="48226"/>
            <a:ext cx="3716521" cy="333375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928" y="5378526"/>
            <a:ext cx="5058005" cy="114648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0706" y="3962176"/>
            <a:ext cx="3722524" cy="226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59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93" y="2160325"/>
            <a:ext cx="4431407" cy="5958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2708" y="891521"/>
            <a:ext cx="8372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Muzzey</a:t>
            </a:r>
            <a:r>
              <a:rPr lang="en-US" dirty="0" smtClean="0"/>
              <a:t> et al. (2009) covered lectures on: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Derivative and integral control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Frequency response analysis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025" y="502078"/>
            <a:ext cx="2406353" cy="26255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2708" y="3712372"/>
            <a:ext cx="8372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Teng</a:t>
            </a:r>
            <a:r>
              <a:rPr lang="en-US" dirty="0" smtClean="0"/>
              <a:t> et al. (2013) covered lectures on: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Cyanobacterial</a:t>
            </a:r>
            <a:r>
              <a:rPr lang="en-US" dirty="0" smtClean="0"/>
              <a:t> circadian clock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Smooth vs. relaxed oscillators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Synthetic oscillators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006" y="5223967"/>
            <a:ext cx="4967905" cy="12105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6251" y="3294422"/>
            <a:ext cx="2969888" cy="17752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4701" y="5273485"/>
            <a:ext cx="2385529" cy="148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785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37" y="2312912"/>
            <a:ext cx="5611000" cy="6102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2708" y="891521"/>
            <a:ext cx="8372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Sandler et al. (2015) covered lectures on: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Oscillations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Stochastic processes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899" y="243401"/>
            <a:ext cx="4176095" cy="1473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249" y="1814851"/>
            <a:ext cx="2035740" cy="18835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775" y="5107375"/>
            <a:ext cx="5257298" cy="3053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5905" y="4356082"/>
            <a:ext cx="8372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Murugan</a:t>
            </a:r>
            <a:r>
              <a:rPr lang="en-US" dirty="0" smtClean="0"/>
              <a:t> et al. (2012) covered lectures on: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Kinetic proofreading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2171" y="4507939"/>
            <a:ext cx="3554978" cy="180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785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50" y="1814050"/>
            <a:ext cx="4738886" cy="12242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1714" y="429856"/>
            <a:ext cx="8372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Xiong</a:t>
            </a:r>
            <a:r>
              <a:rPr lang="en-US" dirty="0" smtClean="0"/>
              <a:t> et al. (2013) covered lectures on: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Stochastic processes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Axial patterning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Error correction during development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255" y="291476"/>
            <a:ext cx="1962922" cy="27468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956" y="5012749"/>
            <a:ext cx="4448936" cy="10260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1613" y="3673167"/>
            <a:ext cx="8372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Raspopovic</a:t>
            </a:r>
            <a:r>
              <a:rPr lang="en-US" dirty="0" smtClean="0"/>
              <a:t> et al. (2014) covered lectures on: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Axial patterning (incl. reaction-diffusion systems)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Turing patterns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4167" y="4507226"/>
            <a:ext cx="2759732" cy="21745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0399" y="3161026"/>
            <a:ext cx="26035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785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sets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78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5857" y="429856"/>
            <a:ext cx="3810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Problem set 0 (optional): Game of Life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96" y="920525"/>
            <a:ext cx="2284018" cy="258609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07840" y="3930108"/>
            <a:ext cx="3810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Problem set 1: logic gates, modeling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840" y="4491477"/>
            <a:ext cx="2806606" cy="3429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5686" y="4951298"/>
            <a:ext cx="3375147" cy="3248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6220" y="5356152"/>
            <a:ext cx="3194658" cy="3158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6220" y="5800652"/>
            <a:ext cx="4476131" cy="3068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7840" y="6184227"/>
            <a:ext cx="4494180" cy="33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785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298</Words>
  <Application>Microsoft Macintosh PowerPoint</Application>
  <PresentationFormat>On-screen Show (4:3)</PresentationFormat>
  <Paragraphs>49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Discussion sections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 sets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Textbooks and optional readings</vt:lpstr>
      <vt:lpstr>Lecture slides and notes</vt:lpstr>
      <vt:lpstr>Lectures</vt:lpstr>
      <vt:lpstr>Final project</vt:lpstr>
    </vt:vector>
  </TitlesOfParts>
  <Company>Harvard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Wahl</dc:creator>
  <cp:lastModifiedBy>Mary Wahl</cp:lastModifiedBy>
  <cp:revision>15</cp:revision>
  <dcterms:created xsi:type="dcterms:W3CDTF">2015-04-29T15:10:46Z</dcterms:created>
  <dcterms:modified xsi:type="dcterms:W3CDTF">2015-04-29T20:07:07Z</dcterms:modified>
</cp:coreProperties>
</file>