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rimo Bold" charset="1" panose="020B0704020202020204"/>
      <p:regular r:id="rId23"/>
    </p:embeddedFont>
    <p:embeddedFont>
      <p:font typeface="Alice" charset="1" panose="00000500000000000000"/>
      <p:regular r:id="rId24"/>
    </p:embeddedFont>
    <p:embeddedFont>
      <p:font typeface="Alice Bold" charset="1" panose="00000500000000000000"/>
      <p:regular r:id="rId25"/>
    </p:embeddedFont>
    <p:embeddedFont>
      <p:font typeface="Arimo" charset="1" panose="020B06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tel:2012310003" TargetMode="External" Type="http://schemas.openxmlformats.org/officeDocument/2006/relationships/hyperlink"/><Relationship Id="rId12" Target="tel:2012310005" TargetMode="External" Type="http://schemas.openxmlformats.org/officeDocument/2006/relationships/hyperlink"/><Relationship Id="rId13" Target="tel:2012310021" TargetMode="External" Type="http://schemas.openxmlformats.org/officeDocument/2006/relationships/hyperlink"/><Relationship Id="rId14" Target="tel:2012310025"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445383"/>
            <a:ext cx="19457342" cy="4374603"/>
          </a:xfrm>
          <a:custGeom>
            <a:avLst/>
            <a:gdLst/>
            <a:ahLst/>
            <a:cxnLst/>
            <a:rect r="r" b="b" t="t" l="l"/>
            <a:pathLst>
              <a:path h="4374603" w="19457342">
                <a:moveTo>
                  <a:pt x="0" y="0"/>
                </a:moveTo>
                <a:lnTo>
                  <a:pt x="19457342" y="0"/>
                </a:lnTo>
                <a:lnTo>
                  <a:pt x="19457342" y="4374603"/>
                </a:lnTo>
                <a:lnTo>
                  <a:pt x="0" y="4374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4">
              <a:alphaModFix amt="8999"/>
              <a:extLst>
                <a:ext uri="{96DAC541-7B7A-43D3-8B79-37D633B846F1}">
                  <asvg:svgBlip xmlns:asvg="http://schemas.microsoft.com/office/drawing/2016/SVG/main" r:embed="rId5"/>
                </a:ext>
              </a:extLst>
            </a:blip>
            <a:stretch>
              <a:fillRect l="0" t="-45114" r="0" b="-45114"/>
            </a:stretch>
          </a:blipFill>
        </p:spPr>
      </p:sp>
      <p:grpSp>
        <p:nvGrpSpPr>
          <p:cNvPr name="Group 4" id="4"/>
          <p:cNvGrpSpPr/>
          <p:nvPr/>
        </p:nvGrpSpPr>
        <p:grpSpPr>
          <a:xfrm rot="0">
            <a:off x="1028700" y="1028700"/>
            <a:ext cx="16230600" cy="8229600"/>
            <a:chOff x="0" y="0"/>
            <a:chExt cx="4274726" cy="2167467"/>
          </a:xfrm>
        </p:grpSpPr>
        <p:sp>
          <p:nvSpPr>
            <p:cNvPr name="Freeform 5" id="5"/>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1B3D65"/>
            </a:solidFill>
          </p:spPr>
        </p:sp>
        <p:sp>
          <p:nvSpPr>
            <p:cNvPr name="TextBox 6" id="6"/>
            <p:cNvSpPr txBox="true"/>
            <p:nvPr/>
          </p:nvSpPr>
          <p:spPr>
            <a:xfrm>
              <a:off x="0" y="-47625"/>
              <a:ext cx="4274726" cy="2215092"/>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97071" y="-294492"/>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332631" y="1090889"/>
            <a:ext cx="2206258" cy="4239803"/>
          </a:xfrm>
          <a:custGeom>
            <a:avLst/>
            <a:gdLst/>
            <a:ahLst/>
            <a:cxnLst/>
            <a:rect r="r" b="b" t="t" l="l"/>
            <a:pathLst>
              <a:path h="4239803" w="2206258">
                <a:moveTo>
                  <a:pt x="0" y="0"/>
                </a:moveTo>
                <a:lnTo>
                  <a:pt x="2206258" y="0"/>
                </a:lnTo>
                <a:lnTo>
                  <a:pt x="2206258" y="4239803"/>
                </a:lnTo>
                <a:lnTo>
                  <a:pt x="0" y="4239803"/>
                </a:lnTo>
                <a:lnTo>
                  <a:pt x="0" y="0"/>
                </a:lnTo>
                <a:close/>
              </a:path>
            </a:pathLst>
          </a:custGeom>
          <a:blipFill>
            <a:blip r:embed="rId8"/>
            <a:stretch>
              <a:fillRect l="0" t="0" r="0" b="0"/>
            </a:stretch>
          </a:blipFill>
        </p:spPr>
      </p:sp>
      <p:sp>
        <p:nvSpPr>
          <p:cNvPr name="Freeform 9" id="9"/>
          <p:cNvSpPr/>
          <p:nvPr/>
        </p:nvSpPr>
        <p:spPr>
          <a:xfrm flipH="false" flipV="false" rot="5400000">
            <a:off x="16805143" y="511879"/>
            <a:ext cx="2175528" cy="708035"/>
          </a:xfrm>
          <a:custGeom>
            <a:avLst/>
            <a:gdLst/>
            <a:ahLst/>
            <a:cxnLst/>
            <a:rect r="r" b="b" t="t" l="l"/>
            <a:pathLst>
              <a:path h="708035" w="2175528">
                <a:moveTo>
                  <a:pt x="0" y="0"/>
                </a:moveTo>
                <a:lnTo>
                  <a:pt x="2175528" y="0"/>
                </a:lnTo>
                <a:lnTo>
                  <a:pt x="2175528" y="708036"/>
                </a:lnTo>
                <a:lnTo>
                  <a:pt x="0" y="7080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2045760" y="2608312"/>
            <a:ext cx="14629350" cy="2356485"/>
          </a:xfrm>
          <a:prstGeom prst="rect">
            <a:avLst/>
          </a:prstGeom>
        </p:spPr>
        <p:txBody>
          <a:bodyPr anchor="t" rtlCol="false" tIns="0" lIns="0" bIns="0" rIns="0">
            <a:spAutoFit/>
          </a:bodyPr>
          <a:lstStyle/>
          <a:p>
            <a:pPr algn="ctr">
              <a:lnSpc>
                <a:spcPts val="9120"/>
              </a:lnSpc>
            </a:pPr>
            <a:r>
              <a:rPr lang="en-US" sz="8000" b="true">
                <a:solidFill>
                  <a:srgbClr val="FFFFFF"/>
                </a:solidFill>
                <a:latin typeface="Arimo Bold"/>
                <a:ea typeface="Arimo Bold"/>
                <a:cs typeface="Arimo Bold"/>
                <a:sym typeface="Arimo Bold"/>
              </a:rPr>
              <a:t>Stock Trend Analysis : </a:t>
            </a:r>
          </a:p>
          <a:p>
            <a:pPr algn="ctr">
              <a:lnSpc>
                <a:spcPts val="9120"/>
              </a:lnSpc>
            </a:pPr>
            <a:r>
              <a:rPr lang="en-US" b="true" sz="8000">
                <a:solidFill>
                  <a:srgbClr val="FFFFFF"/>
                </a:solidFill>
                <a:latin typeface="Arimo Bold"/>
                <a:ea typeface="Arimo Bold"/>
                <a:cs typeface="Arimo Bold"/>
                <a:sym typeface="Arimo Bold"/>
              </a:rPr>
              <a:t>Case Study</a:t>
            </a:r>
            <a:r>
              <a:rPr lang="en-US" b="true" sz="8000">
                <a:solidFill>
                  <a:srgbClr val="FFFFFF"/>
                </a:solidFill>
                <a:latin typeface="Arimo Bold"/>
                <a:ea typeface="Arimo Bold"/>
                <a:cs typeface="Arimo Bold"/>
                <a:sym typeface="Arimo Bold"/>
              </a:rPr>
              <a:t> on ADANI PORTS</a:t>
            </a:r>
          </a:p>
        </p:txBody>
      </p:sp>
      <p:sp>
        <p:nvSpPr>
          <p:cNvPr name="TextBox 11" id="11"/>
          <p:cNvSpPr txBox="true"/>
          <p:nvPr/>
        </p:nvSpPr>
        <p:spPr>
          <a:xfrm rot="0">
            <a:off x="4236715" y="5639194"/>
            <a:ext cx="9814571" cy="2362494"/>
          </a:xfrm>
          <a:prstGeom prst="rect">
            <a:avLst/>
          </a:prstGeom>
        </p:spPr>
        <p:txBody>
          <a:bodyPr anchor="t" rtlCol="false" tIns="0" lIns="0" bIns="0" rIns="0">
            <a:spAutoFit/>
          </a:bodyPr>
          <a:lstStyle/>
          <a:p>
            <a:pPr algn="ctr" marL="726166" indent="-363083" lvl="1">
              <a:lnSpc>
                <a:spcPts val="4708"/>
              </a:lnSpc>
              <a:buFont typeface="Arial"/>
              <a:buChar char="•"/>
            </a:pPr>
            <a:r>
              <a:rPr lang="en-US" sz="3363">
                <a:solidFill>
                  <a:srgbClr val="FFFFFF"/>
                </a:solidFill>
                <a:latin typeface="Alice"/>
                <a:ea typeface="Alice"/>
                <a:cs typeface="Alice"/>
                <a:sym typeface="Alice"/>
              </a:rPr>
              <a:t> Alfin Amanda Kurniawan (</a:t>
            </a:r>
            <a:r>
              <a:rPr lang="en-US" sz="3363" u="sng">
                <a:solidFill>
                  <a:srgbClr val="FFFFFF"/>
                </a:solidFill>
                <a:latin typeface="Alice"/>
                <a:ea typeface="Alice"/>
                <a:cs typeface="Alice"/>
                <a:sym typeface="Alice"/>
                <a:hlinkClick r:id="rId11" tooltip="tel:2012310003"/>
              </a:rPr>
              <a:t>2012310003</a:t>
            </a:r>
            <a:r>
              <a:rPr lang="en-US" sz="3363">
                <a:solidFill>
                  <a:srgbClr val="FFFFFF"/>
                </a:solidFill>
                <a:latin typeface="Alice"/>
                <a:ea typeface="Alice"/>
                <a:cs typeface="Alice"/>
                <a:sym typeface="Alice"/>
              </a:rPr>
              <a:t>)</a:t>
            </a:r>
          </a:p>
          <a:p>
            <a:pPr algn="ctr" marL="726166" indent="-363083" lvl="1">
              <a:lnSpc>
                <a:spcPts val="4708"/>
              </a:lnSpc>
              <a:buFont typeface="Arial"/>
              <a:buChar char="•"/>
            </a:pPr>
            <a:r>
              <a:rPr lang="en-US" sz="3363">
                <a:solidFill>
                  <a:srgbClr val="FFFFFF"/>
                </a:solidFill>
                <a:latin typeface="Alice"/>
                <a:ea typeface="Alice"/>
                <a:cs typeface="Alice"/>
                <a:sym typeface="Alice"/>
              </a:rPr>
              <a:t>Eky Jamludin Ramdhani (</a:t>
            </a:r>
            <a:r>
              <a:rPr lang="en-US" sz="3363" u="sng">
                <a:solidFill>
                  <a:srgbClr val="FFFFFF"/>
                </a:solidFill>
                <a:latin typeface="Alice"/>
                <a:ea typeface="Alice"/>
                <a:cs typeface="Alice"/>
                <a:sym typeface="Alice"/>
                <a:hlinkClick r:id="rId12" tooltip="tel:2012310005"/>
              </a:rPr>
              <a:t>2012310005</a:t>
            </a:r>
            <a:r>
              <a:rPr lang="en-US" sz="3363">
                <a:solidFill>
                  <a:srgbClr val="FFFFFF"/>
                </a:solidFill>
                <a:latin typeface="Alice"/>
                <a:ea typeface="Alice"/>
                <a:cs typeface="Alice"/>
                <a:sym typeface="Alice"/>
              </a:rPr>
              <a:t>)</a:t>
            </a:r>
          </a:p>
          <a:p>
            <a:pPr algn="ctr" marL="726166" indent="-363083" lvl="1">
              <a:lnSpc>
                <a:spcPts val="4708"/>
              </a:lnSpc>
              <a:buFont typeface="Arial"/>
              <a:buChar char="•"/>
            </a:pPr>
            <a:r>
              <a:rPr lang="en-US" sz="3363">
                <a:solidFill>
                  <a:srgbClr val="FFFFFF"/>
                </a:solidFill>
                <a:latin typeface="Alice"/>
                <a:ea typeface="Alice"/>
                <a:cs typeface="Alice"/>
                <a:sym typeface="Alice"/>
              </a:rPr>
              <a:t>Sendy Ayudhia Aulia (</a:t>
            </a:r>
            <a:r>
              <a:rPr lang="en-US" sz="3363" u="sng">
                <a:solidFill>
                  <a:srgbClr val="FFFFFF"/>
                </a:solidFill>
                <a:latin typeface="Alice"/>
                <a:ea typeface="Alice"/>
                <a:cs typeface="Alice"/>
                <a:sym typeface="Alice"/>
                <a:hlinkClick r:id="rId13" tooltip="tel:2012310021"/>
              </a:rPr>
              <a:t>2012310021</a:t>
            </a:r>
            <a:r>
              <a:rPr lang="en-US" sz="3363">
                <a:solidFill>
                  <a:srgbClr val="FFFFFF"/>
                </a:solidFill>
                <a:latin typeface="Alice"/>
                <a:ea typeface="Alice"/>
                <a:cs typeface="Alice"/>
                <a:sym typeface="Alice"/>
              </a:rPr>
              <a:t>)</a:t>
            </a:r>
          </a:p>
          <a:p>
            <a:pPr algn="ctr" marL="726166" indent="-363083" lvl="1">
              <a:lnSpc>
                <a:spcPts val="4708"/>
              </a:lnSpc>
              <a:buFont typeface="Arial"/>
              <a:buChar char="•"/>
            </a:pPr>
            <a:r>
              <a:rPr lang="en-US" sz="3363">
                <a:solidFill>
                  <a:srgbClr val="FFFFFF"/>
                </a:solidFill>
                <a:latin typeface="Alice"/>
                <a:ea typeface="Alice"/>
                <a:cs typeface="Alice"/>
                <a:sym typeface="Alice"/>
              </a:rPr>
              <a:t>Azza Isnaini Musafaah (</a:t>
            </a:r>
            <a:r>
              <a:rPr lang="en-US" sz="3363" u="sng">
                <a:solidFill>
                  <a:srgbClr val="FFFFFF"/>
                </a:solidFill>
                <a:latin typeface="Alice"/>
                <a:ea typeface="Alice"/>
                <a:cs typeface="Alice"/>
                <a:sym typeface="Alice"/>
                <a:hlinkClick r:id="rId14" tooltip="tel:2012310025"/>
              </a:rPr>
              <a:t>2012310025</a:t>
            </a:r>
            <a:r>
              <a:rPr lang="en-US" sz="3363">
                <a:solidFill>
                  <a:srgbClr val="FFFFFF"/>
                </a:solidFill>
                <a:latin typeface="Alice"/>
                <a:ea typeface="Alice"/>
                <a:cs typeface="Alice"/>
                <a:sym typeface="Alice"/>
              </a:rPr>
              <a:t>)</a:t>
            </a:r>
          </a:p>
        </p:txBody>
      </p:sp>
      <p:sp>
        <p:nvSpPr>
          <p:cNvPr name="Freeform 12" id="12"/>
          <p:cNvSpPr/>
          <p:nvPr/>
        </p:nvSpPr>
        <p:spPr>
          <a:xfrm flipH="true" flipV="false" rot="0">
            <a:off x="475625" y="5911657"/>
            <a:ext cx="2206258" cy="4239803"/>
          </a:xfrm>
          <a:custGeom>
            <a:avLst/>
            <a:gdLst/>
            <a:ahLst/>
            <a:cxnLst/>
            <a:rect r="r" b="b" t="t" l="l"/>
            <a:pathLst>
              <a:path h="4239803" w="2206258">
                <a:moveTo>
                  <a:pt x="2206258" y="0"/>
                </a:moveTo>
                <a:lnTo>
                  <a:pt x="0" y="0"/>
                </a:lnTo>
                <a:lnTo>
                  <a:pt x="0" y="4239803"/>
                </a:lnTo>
                <a:lnTo>
                  <a:pt x="2206258" y="4239803"/>
                </a:lnTo>
                <a:lnTo>
                  <a:pt x="2206258" y="0"/>
                </a:lnTo>
                <a:close/>
              </a:path>
            </a:pathLst>
          </a:custGeom>
          <a:blipFill>
            <a:blip r:embed="rId8"/>
            <a:stretch>
              <a:fillRect l="0" t="0" r="0" b="0"/>
            </a:stretch>
          </a:blipFill>
        </p:spPr>
      </p:sp>
      <p:sp>
        <p:nvSpPr>
          <p:cNvPr name="Freeform 13" id="13"/>
          <p:cNvSpPr/>
          <p:nvPr/>
        </p:nvSpPr>
        <p:spPr>
          <a:xfrm flipH="true" flipV="true" rot="5400000">
            <a:off x="16644218" y="8709595"/>
            <a:ext cx="651198" cy="1846180"/>
          </a:xfrm>
          <a:custGeom>
            <a:avLst/>
            <a:gdLst/>
            <a:ahLst/>
            <a:cxnLst/>
            <a:rect r="r" b="b" t="t" l="l"/>
            <a:pathLst>
              <a:path h="1846180" w="651198">
                <a:moveTo>
                  <a:pt x="651198" y="1846179"/>
                </a:moveTo>
                <a:lnTo>
                  <a:pt x="0" y="1846179"/>
                </a:lnTo>
                <a:lnTo>
                  <a:pt x="0" y="0"/>
                </a:lnTo>
                <a:lnTo>
                  <a:pt x="651198" y="0"/>
                </a:lnTo>
                <a:lnTo>
                  <a:pt x="651198" y="18461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612139" y="9604266"/>
            <a:ext cx="2175528" cy="708035"/>
          </a:xfrm>
          <a:custGeom>
            <a:avLst/>
            <a:gdLst/>
            <a:ahLst/>
            <a:cxnLst/>
            <a:rect r="r" b="b" t="t" l="l"/>
            <a:pathLst>
              <a:path h="708035" w="2175528">
                <a:moveTo>
                  <a:pt x="0" y="0"/>
                </a:moveTo>
                <a:lnTo>
                  <a:pt x="2175528" y="0"/>
                </a:lnTo>
                <a:lnTo>
                  <a:pt x="2175528" y="708035"/>
                </a:lnTo>
                <a:lnTo>
                  <a:pt x="0" y="7080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3164"/>
            <a:ext cx="18441471" cy="10373327"/>
          </a:xfrm>
          <a:custGeom>
            <a:avLst/>
            <a:gdLst/>
            <a:ahLst/>
            <a:cxnLst/>
            <a:rect r="r" b="b" t="t" l="l"/>
            <a:pathLst>
              <a:path h="10373327" w="18441471">
                <a:moveTo>
                  <a:pt x="0" y="0"/>
                </a:moveTo>
                <a:lnTo>
                  <a:pt x="18441471" y="0"/>
                </a:lnTo>
                <a:lnTo>
                  <a:pt x="18441471" y="10373328"/>
                </a:lnTo>
                <a:lnTo>
                  <a:pt x="0" y="10373328"/>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554844" y="9855617"/>
            <a:ext cx="18318705" cy="4118603"/>
          </a:xfrm>
          <a:custGeom>
            <a:avLst/>
            <a:gdLst/>
            <a:ahLst/>
            <a:cxnLst/>
            <a:rect r="r" b="b" t="t" l="l"/>
            <a:pathLst>
              <a:path h="4118603" w="18318705">
                <a:moveTo>
                  <a:pt x="0" y="0"/>
                </a:moveTo>
                <a:lnTo>
                  <a:pt x="18318705" y="0"/>
                </a:lnTo>
                <a:lnTo>
                  <a:pt x="18318705" y="4118603"/>
                </a:lnTo>
                <a:lnTo>
                  <a:pt x="0" y="411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133504" y="-9636846"/>
            <a:ext cx="3990288" cy="18318705"/>
            <a:chOff x="0" y="0"/>
            <a:chExt cx="1050940" cy="4824680"/>
          </a:xfrm>
        </p:grpSpPr>
        <p:sp>
          <p:nvSpPr>
            <p:cNvPr name="Freeform 5" id="5"/>
            <p:cNvSpPr/>
            <p:nvPr/>
          </p:nvSpPr>
          <p:spPr>
            <a:xfrm flipH="false" flipV="false" rot="0">
              <a:off x="0" y="0"/>
              <a:ext cx="1050940" cy="4824680"/>
            </a:xfrm>
            <a:custGeom>
              <a:avLst/>
              <a:gdLst/>
              <a:ahLst/>
              <a:cxnLst/>
              <a:rect r="r" b="b" t="t" l="l"/>
              <a:pathLst>
                <a:path h="4824680" w="1050940">
                  <a:moveTo>
                    <a:pt x="0" y="0"/>
                  </a:moveTo>
                  <a:lnTo>
                    <a:pt x="1050940" y="0"/>
                  </a:lnTo>
                  <a:lnTo>
                    <a:pt x="1050940" y="4824680"/>
                  </a:lnTo>
                  <a:lnTo>
                    <a:pt x="0" y="4824680"/>
                  </a:lnTo>
                  <a:close/>
                </a:path>
              </a:pathLst>
            </a:custGeom>
            <a:solidFill>
              <a:srgbClr val="1B3D65"/>
            </a:solidFill>
          </p:spPr>
        </p:sp>
        <p:sp>
          <p:nvSpPr>
            <p:cNvPr name="TextBox 6" id="6"/>
            <p:cNvSpPr txBox="true"/>
            <p:nvPr/>
          </p:nvSpPr>
          <p:spPr>
            <a:xfrm>
              <a:off x="0" y="-47625"/>
              <a:ext cx="1050940" cy="487230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810871" y="-262239"/>
            <a:ext cx="6635552"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Penjelasan</a:t>
            </a:r>
          </a:p>
        </p:txBody>
      </p:sp>
      <p:sp>
        <p:nvSpPr>
          <p:cNvPr name="Freeform 9" id="9"/>
          <p:cNvSpPr/>
          <p:nvPr/>
        </p:nvSpPr>
        <p:spPr>
          <a:xfrm flipH="false" flipV="false" rot="0">
            <a:off x="778777" y="2229844"/>
            <a:ext cx="6965132" cy="6711949"/>
          </a:xfrm>
          <a:custGeom>
            <a:avLst/>
            <a:gdLst/>
            <a:ahLst/>
            <a:cxnLst/>
            <a:rect r="r" b="b" t="t" l="l"/>
            <a:pathLst>
              <a:path h="6711949" w="6965132">
                <a:moveTo>
                  <a:pt x="0" y="0"/>
                </a:moveTo>
                <a:lnTo>
                  <a:pt x="6965133" y="0"/>
                </a:lnTo>
                <a:lnTo>
                  <a:pt x="6965133" y="6711949"/>
                </a:lnTo>
                <a:lnTo>
                  <a:pt x="0" y="6711949"/>
                </a:lnTo>
                <a:lnTo>
                  <a:pt x="0" y="0"/>
                </a:lnTo>
                <a:close/>
              </a:path>
            </a:pathLst>
          </a:custGeom>
          <a:blipFill>
            <a:blip r:embed="rId8"/>
            <a:stretch>
              <a:fillRect l="-97708" t="-4526" r="-97182" b="-102033"/>
            </a:stretch>
          </a:blipFill>
        </p:spPr>
      </p:sp>
      <p:sp>
        <p:nvSpPr>
          <p:cNvPr name="TextBox 10" id="10"/>
          <p:cNvSpPr txBox="true"/>
          <p:nvPr/>
        </p:nvSpPr>
        <p:spPr>
          <a:xfrm rot="0">
            <a:off x="8178533" y="2778411"/>
            <a:ext cx="8535781" cy="5302430"/>
          </a:xfrm>
          <a:prstGeom prst="rect">
            <a:avLst/>
          </a:prstGeom>
        </p:spPr>
        <p:txBody>
          <a:bodyPr anchor="t" rtlCol="false" tIns="0" lIns="0" bIns="0" rIns="0">
            <a:spAutoFit/>
          </a:bodyPr>
          <a:lstStyle/>
          <a:p>
            <a:pPr algn="just">
              <a:lnSpc>
                <a:spcPts val="6032"/>
              </a:lnSpc>
            </a:pPr>
            <a:r>
              <a:rPr lang="en-US" sz="4640">
                <a:solidFill>
                  <a:srgbClr val="1B3D65"/>
                </a:solidFill>
                <a:latin typeface="Alice"/>
                <a:ea typeface="Alice"/>
                <a:cs typeface="Alice"/>
                <a:sym typeface="Alice"/>
              </a:rPr>
              <a:t>Histogram of Turnover: Menggambarkan distribusi turnover (omzet perdagangan). Distribusi ini juga condong ke nilai rendah (0 hingga 0.5), dengan puncak frekuensi sekitar 4000.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3164"/>
            <a:ext cx="18441471" cy="10373327"/>
          </a:xfrm>
          <a:custGeom>
            <a:avLst/>
            <a:gdLst/>
            <a:ahLst/>
            <a:cxnLst/>
            <a:rect r="r" b="b" t="t" l="l"/>
            <a:pathLst>
              <a:path h="10373327" w="18441471">
                <a:moveTo>
                  <a:pt x="0" y="0"/>
                </a:moveTo>
                <a:lnTo>
                  <a:pt x="18441471" y="0"/>
                </a:lnTo>
                <a:lnTo>
                  <a:pt x="18441471" y="10373328"/>
                </a:lnTo>
                <a:lnTo>
                  <a:pt x="0" y="10373328"/>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554844" y="9855617"/>
            <a:ext cx="18318705" cy="4118603"/>
          </a:xfrm>
          <a:custGeom>
            <a:avLst/>
            <a:gdLst/>
            <a:ahLst/>
            <a:cxnLst/>
            <a:rect r="r" b="b" t="t" l="l"/>
            <a:pathLst>
              <a:path h="4118603" w="18318705">
                <a:moveTo>
                  <a:pt x="0" y="0"/>
                </a:moveTo>
                <a:lnTo>
                  <a:pt x="18318705" y="0"/>
                </a:lnTo>
                <a:lnTo>
                  <a:pt x="18318705" y="4118603"/>
                </a:lnTo>
                <a:lnTo>
                  <a:pt x="0" y="411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133504" y="-9636846"/>
            <a:ext cx="3990288" cy="18318705"/>
            <a:chOff x="0" y="0"/>
            <a:chExt cx="1050940" cy="4824680"/>
          </a:xfrm>
        </p:grpSpPr>
        <p:sp>
          <p:nvSpPr>
            <p:cNvPr name="Freeform 5" id="5"/>
            <p:cNvSpPr/>
            <p:nvPr/>
          </p:nvSpPr>
          <p:spPr>
            <a:xfrm flipH="false" flipV="false" rot="0">
              <a:off x="0" y="0"/>
              <a:ext cx="1050940" cy="4824680"/>
            </a:xfrm>
            <a:custGeom>
              <a:avLst/>
              <a:gdLst/>
              <a:ahLst/>
              <a:cxnLst/>
              <a:rect r="r" b="b" t="t" l="l"/>
              <a:pathLst>
                <a:path h="4824680" w="1050940">
                  <a:moveTo>
                    <a:pt x="0" y="0"/>
                  </a:moveTo>
                  <a:lnTo>
                    <a:pt x="1050940" y="0"/>
                  </a:lnTo>
                  <a:lnTo>
                    <a:pt x="1050940" y="4824680"/>
                  </a:lnTo>
                  <a:lnTo>
                    <a:pt x="0" y="4824680"/>
                  </a:lnTo>
                  <a:close/>
                </a:path>
              </a:pathLst>
            </a:custGeom>
            <a:solidFill>
              <a:srgbClr val="1B3D65"/>
            </a:solidFill>
          </p:spPr>
        </p:sp>
        <p:sp>
          <p:nvSpPr>
            <p:cNvPr name="TextBox 6" id="6"/>
            <p:cNvSpPr txBox="true"/>
            <p:nvPr/>
          </p:nvSpPr>
          <p:spPr>
            <a:xfrm>
              <a:off x="0" y="-47625"/>
              <a:ext cx="1050940" cy="487230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810871" y="-262239"/>
            <a:ext cx="6635552"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Penjelasan</a:t>
            </a:r>
          </a:p>
        </p:txBody>
      </p:sp>
      <p:sp>
        <p:nvSpPr>
          <p:cNvPr name="Freeform 9" id="9"/>
          <p:cNvSpPr/>
          <p:nvPr/>
        </p:nvSpPr>
        <p:spPr>
          <a:xfrm flipH="false" flipV="false" rot="0">
            <a:off x="1028700" y="2330659"/>
            <a:ext cx="6965132" cy="6711949"/>
          </a:xfrm>
          <a:custGeom>
            <a:avLst/>
            <a:gdLst/>
            <a:ahLst/>
            <a:cxnLst/>
            <a:rect r="r" b="b" t="t" l="l"/>
            <a:pathLst>
              <a:path h="6711949" w="6965132">
                <a:moveTo>
                  <a:pt x="0" y="0"/>
                </a:moveTo>
                <a:lnTo>
                  <a:pt x="6965132" y="0"/>
                </a:lnTo>
                <a:lnTo>
                  <a:pt x="6965132" y="6711949"/>
                </a:lnTo>
                <a:lnTo>
                  <a:pt x="0" y="6711949"/>
                </a:lnTo>
                <a:lnTo>
                  <a:pt x="0" y="0"/>
                </a:lnTo>
                <a:close/>
              </a:path>
            </a:pathLst>
          </a:custGeom>
          <a:blipFill>
            <a:blip r:embed="rId8"/>
            <a:stretch>
              <a:fillRect l="-194455" t="-3621" r="-436" b="-102939"/>
            </a:stretch>
          </a:blipFill>
        </p:spPr>
      </p:sp>
      <p:sp>
        <p:nvSpPr>
          <p:cNvPr name="TextBox 10" id="10"/>
          <p:cNvSpPr txBox="true"/>
          <p:nvPr/>
        </p:nvSpPr>
        <p:spPr>
          <a:xfrm rot="0">
            <a:off x="8277818" y="2736441"/>
            <a:ext cx="8490679" cy="5811132"/>
          </a:xfrm>
          <a:prstGeom prst="rect">
            <a:avLst/>
          </a:prstGeom>
        </p:spPr>
        <p:txBody>
          <a:bodyPr anchor="t" rtlCol="false" tIns="0" lIns="0" bIns="0" rIns="0">
            <a:spAutoFit/>
          </a:bodyPr>
          <a:lstStyle/>
          <a:p>
            <a:pPr algn="just">
              <a:lnSpc>
                <a:spcPts val="5792"/>
              </a:lnSpc>
            </a:pPr>
            <a:r>
              <a:rPr lang="en-US" sz="4455">
                <a:solidFill>
                  <a:srgbClr val="1B3D65"/>
                </a:solidFill>
                <a:latin typeface="Alice"/>
                <a:ea typeface="Alice"/>
                <a:cs typeface="Alice"/>
                <a:sym typeface="Alice"/>
              </a:rPr>
              <a:t>Histogram of Trades: Menunjukkan distribusi jumlah perdagangan. Seperti volume dan turnover, sebagian besar perdagangan terjadi pada nilai rendah (0 hingga 0.2), dengan frekuensi puncak mendekati 1400.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3164"/>
            <a:ext cx="18441471" cy="10373327"/>
          </a:xfrm>
          <a:custGeom>
            <a:avLst/>
            <a:gdLst/>
            <a:ahLst/>
            <a:cxnLst/>
            <a:rect r="r" b="b" t="t" l="l"/>
            <a:pathLst>
              <a:path h="10373327" w="18441471">
                <a:moveTo>
                  <a:pt x="0" y="0"/>
                </a:moveTo>
                <a:lnTo>
                  <a:pt x="18441471" y="0"/>
                </a:lnTo>
                <a:lnTo>
                  <a:pt x="18441471" y="10373328"/>
                </a:lnTo>
                <a:lnTo>
                  <a:pt x="0" y="10373328"/>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554844" y="9855617"/>
            <a:ext cx="18318705" cy="4118603"/>
          </a:xfrm>
          <a:custGeom>
            <a:avLst/>
            <a:gdLst/>
            <a:ahLst/>
            <a:cxnLst/>
            <a:rect r="r" b="b" t="t" l="l"/>
            <a:pathLst>
              <a:path h="4118603" w="18318705">
                <a:moveTo>
                  <a:pt x="0" y="0"/>
                </a:moveTo>
                <a:lnTo>
                  <a:pt x="18318705" y="0"/>
                </a:lnTo>
                <a:lnTo>
                  <a:pt x="18318705" y="4118603"/>
                </a:lnTo>
                <a:lnTo>
                  <a:pt x="0" y="411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133504" y="-9636846"/>
            <a:ext cx="3990288" cy="18318705"/>
            <a:chOff x="0" y="0"/>
            <a:chExt cx="1050940" cy="4824680"/>
          </a:xfrm>
        </p:grpSpPr>
        <p:sp>
          <p:nvSpPr>
            <p:cNvPr name="Freeform 5" id="5"/>
            <p:cNvSpPr/>
            <p:nvPr/>
          </p:nvSpPr>
          <p:spPr>
            <a:xfrm flipH="false" flipV="false" rot="0">
              <a:off x="0" y="0"/>
              <a:ext cx="1050940" cy="4824680"/>
            </a:xfrm>
            <a:custGeom>
              <a:avLst/>
              <a:gdLst/>
              <a:ahLst/>
              <a:cxnLst/>
              <a:rect r="r" b="b" t="t" l="l"/>
              <a:pathLst>
                <a:path h="4824680" w="1050940">
                  <a:moveTo>
                    <a:pt x="0" y="0"/>
                  </a:moveTo>
                  <a:lnTo>
                    <a:pt x="1050940" y="0"/>
                  </a:lnTo>
                  <a:lnTo>
                    <a:pt x="1050940" y="4824680"/>
                  </a:lnTo>
                  <a:lnTo>
                    <a:pt x="0" y="4824680"/>
                  </a:lnTo>
                  <a:close/>
                </a:path>
              </a:pathLst>
            </a:custGeom>
            <a:solidFill>
              <a:srgbClr val="1B3D65"/>
            </a:solidFill>
          </p:spPr>
        </p:sp>
        <p:sp>
          <p:nvSpPr>
            <p:cNvPr name="TextBox 6" id="6"/>
            <p:cNvSpPr txBox="true"/>
            <p:nvPr/>
          </p:nvSpPr>
          <p:spPr>
            <a:xfrm>
              <a:off x="0" y="-47625"/>
              <a:ext cx="1050940" cy="487230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810871" y="-262239"/>
            <a:ext cx="6635552"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Penjelasan</a:t>
            </a:r>
          </a:p>
        </p:txBody>
      </p:sp>
      <p:sp>
        <p:nvSpPr>
          <p:cNvPr name="Freeform 9" id="9"/>
          <p:cNvSpPr/>
          <p:nvPr/>
        </p:nvSpPr>
        <p:spPr>
          <a:xfrm flipH="false" flipV="false" rot="0">
            <a:off x="839541" y="2330659"/>
            <a:ext cx="6965132" cy="6711949"/>
          </a:xfrm>
          <a:custGeom>
            <a:avLst/>
            <a:gdLst/>
            <a:ahLst/>
            <a:cxnLst/>
            <a:rect r="r" b="b" t="t" l="l"/>
            <a:pathLst>
              <a:path h="6711949" w="6965132">
                <a:moveTo>
                  <a:pt x="0" y="0"/>
                </a:moveTo>
                <a:lnTo>
                  <a:pt x="6965132" y="0"/>
                </a:lnTo>
                <a:lnTo>
                  <a:pt x="6965132" y="6711949"/>
                </a:lnTo>
                <a:lnTo>
                  <a:pt x="0" y="6711949"/>
                </a:lnTo>
                <a:lnTo>
                  <a:pt x="0" y="0"/>
                </a:lnTo>
                <a:close/>
              </a:path>
            </a:pathLst>
          </a:custGeom>
          <a:blipFill>
            <a:blip r:embed="rId8"/>
            <a:stretch>
              <a:fillRect l="0" t="-106107" r="-194891" b="-452"/>
            </a:stretch>
          </a:blipFill>
        </p:spPr>
      </p:sp>
      <p:sp>
        <p:nvSpPr>
          <p:cNvPr name="TextBox 10" id="10"/>
          <p:cNvSpPr txBox="true"/>
          <p:nvPr/>
        </p:nvSpPr>
        <p:spPr>
          <a:xfrm rot="0">
            <a:off x="7804673" y="2703021"/>
            <a:ext cx="9737839" cy="4407464"/>
          </a:xfrm>
          <a:prstGeom prst="rect">
            <a:avLst/>
          </a:prstGeom>
        </p:spPr>
        <p:txBody>
          <a:bodyPr anchor="t" rtlCol="false" tIns="0" lIns="0" bIns="0" rIns="0">
            <a:spAutoFit/>
          </a:bodyPr>
          <a:lstStyle/>
          <a:p>
            <a:pPr algn="just">
              <a:lnSpc>
                <a:spcPts val="5836"/>
              </a:lnSpc>
            </a:pPr>
            <a:r>
              <a:rPr lang="en-US" sz="4489">
                <a:solidFill>
                  <a:srgbClr val="1B3D65"/>
                </a:solidFill>
                <a:latin typeface="Alice"/>
                <a:ea typeface="Alice"/>
                <a:cs typeface="Alice"/>
                <a:sym typeface="Alice"/>
              </a:rPr>
              <a:t>Histogram of Deliverable Volume: Menampilkan distribusi volume yang dapat diserahkan. Distribusi ini miring ke kiri dengan puncak frekuensi sekitar 1400 pada nilai rendah (0 hingga 0.2).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3164"/>
            <a:ext cx="18441471" cy="10373327"/>
          </a:xfrm>
          <a:custGeom>
            <a:avLst/>
            <a:gdLst/>
            <a:ahLst/>
            <a:cxnLst/>
            <a:rect r="r" b="b" t="t" l="l"/>
            <a:pathLst>
              <a:path h="10373327" w="18441471">
                <a:moveTo>
                  <a:pt x="0" y="0"/>
                </a:moveTo>
                <a:lnTo>
                  <a:pt x="18441471" y="0"/>
                </a:lnTo>
                <a:lnTo>
                  <a:pt x="18441471" y="10373328"/>
                </a:lnTo>
                <a:lnTo>
                  <a:pt x="0" y="10373328"/>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554844" y="9855617"/>
            <a:ext cx="18318705" cy="4118603"/>
          </a:xfrm>
          <a:custGeom>
            <a:avLst/>
            <a:gdLst/>
            <a:ahLst/>
            <a:cxnLst/>
            <a:rect r="r" b="b" t="t" l="l"/>
            <a:pathLst>
              <a:path h="4118603" w="18318705">
                <a:moveTo>
                  <a:pt x="0" y="0"/>
                </a:moveTo>
                <a:lnTo>
                  <a:pt x="18318705" y="0"/>
                </a:lnTo>
                <a:lnTo>
                  <a:pt x="18318705" y="4118603"/>
                </a:lnTo>
                <a:lnTo>
                  <a:pt x="0" y="411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133504" y="-9636846"/>
            <a:ext cx="3990288" cy="18318705"/>
            <a:chOff x="0" y="0"/>
            <a:chExt cx="1050940" cy="4824680"/>
          </a:xfrm>
        </p:grpSpPr>
        <p:sp>
          <p:nvSpPr>
            <p:cNvPr name="Freeform 5" id="5"/>
            <p:cNvSpPr/>
            <p:nvPr/>
          </p:nvSpPr>
          <p:spPr>
            <a:xfrm flipH="false" flipV="false" rot="0">
              <a:off x="0" y="0"/>
              <a:ext cx="1050940" cy="4824680"/>
            </a:xfrm>
            <a:custGeom>
              <a:avLst/>
              <a:gdLst/>
              <a:ahLst/>
              <a:cxnLst/>
              <a:rect r="r" b="b" t="t" l="l"/>
              <a:pathLst>
                <a:path h="4824680" w="1050940">
                  <a:moveTo>
                    <a:pt x="0" y="0"/>
                  </a:moveTo>
                  <a:lnTo>
                    <a:pt x="1050940" y="0"/>
                  </a:lnTo>
                  <a:lnTo>
                    <a:pt x="1050940" y="4824680"/>
                  </a:lnTo>
                  <a:lnTo>
                    <a:pt x="0" y="4824680"/>
                  </a:lnTo>
                  <a:close/>
                </a:path>
              </a:pathLst>
            </a:custGeom>
            <a:solidFill>
              <a:srgbClr val="1B3D65"/>
            </a:solidFill>
          </p:spPr>
        </p:sp>
        <p:sp>
          <p:nvSpPr>
            <p:cNvPr name="TextBox 6" id="6"/>
            <p:cNvSpPr txBox="true"/>
            <p:nvPr/>
          </p:nvSpPr>
          <p:spPr>
            <a:xfrm>
              <a:off x="0" y="-47625"/>
              <a:ext cx="1050940" cy="487230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810871" y="-262239"/>
            <a:ext cx="6635552"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Penjelasan</a:t>
            </a:r>
          </a:p>
        </p:txBody>
      </p:sp>
      <p:sp>
        <p:nvSpPr>
          <p:cNvPr name="Freeform 9" id="9"/>
          <p:cNvSpPr/>
          <p:nvPr/>
        </p:nvSpPr>
        <p:spPr>
          <a:xfrm flipH="false" flipV="false" rot="0">
            <a:off x="596486" y="2330659"/>
            <a:ext cx="6965132" cy="6711949"/>
          </a:xfrm>
          <a:custGeom>
            <a:avLst/>
            <a:gdLst/>
            <a:ahLst/>
            <a:cxnLst/>
            <a:rect r="r" b="b" t="t" l="l"/>
            <a:pathLst>
              <a:path h="6711949" w="6965132">
                <a:moveTo>
                  <a:pt x="0" y="0"/>
                </a:moveTo>
                <a:lnTo>
                  <a:pt x="6965132" y="0"/>
                </a:lnTo>
                <a:lnTo>
                  <a:pt x="6965132" y="6711949"/>
                </a:lnTo>
                <a:lnTo>
                  <a:pt x="0" y="6711949"/>
                </a:lnTo>
                <a:lnTo>
                  <a:pt x="0" y="0"/>
                </a:lnTo>
                <a:close/>
              </a:path>
            </a:pathLst>
          </a:custGeom>
          <a:blipFill>
            <a:blip r:embed="rId8"/>
            <a:stretch>
              <a:fillRect l="-99453" t="-105655" r="-95438" b="-905"/>
            </a:stretch>
          </a:blipFill>
        </p:spPr>
      </p:sp>
      <p:sp>
        <p:nvSpPr>
          <p:cNvPr name="TextBox 10" id="10"/>
          <p:cNvSpPr txBox="true"/>
          <p:nvPr/>
        </p:nvSpPr>
        <p:spPr>
          <a:xfrm rot="0">
            <a:off x="7561618" y="2740315"/>
            <a:ext cx="9697682" cy="5030631"/>
          </a:xfrm>
          <a:prstGeom prst="rect">
            <a:avLst/>
          </a:prstGeom>
        </p:spPr>
        <p:txBody>
          <a:bodyPr anchor="t" rtlCol="false" tIns="0" lIns="0" bIns="0" rIns="0">
            <a:spAutoFit/>
          </a:bodyPr>
          <a:lstStyle/>
          <a:p>
            <a:pPr algn="just">
              <a:lnSpc>
                <a:spcPts val="5017"/>
              </a:lnSpc>
            </a:pPr>
            <a:r>
              <a:rPr lang="en-US" sz="3859">
                <a:solidFill>
                  <a:srgbClr val="1B3D65"/>
                </a:solidFill>
                <a:latin typeface="Alice"/>
                <a:ea typeface="Alice"/>
                <a:cs typeface="Alice"/>
                <a:sym typeface="Alice"/>
              </a:rPr>
              <a:t>Histogram of % Deliverable: Menggambarkan distribusi persentase volume yang dapat diserahkan. Distribusi ini lebih merata dan menyerupai lonceng, dengan puncak frekuensi sekitar 200 pada rentang nilai 0.8 hingga 1.0, menunjukkan mayoritas data terkonsentrasi di persentase tinggi.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5400000">
            <a:off x="-480193" y="-3935823"/>
            <a:ext cx="5081986" cy="8229600"/>
            <a:chOff x="0" y="0"/>
            <a:chExt cx="6775981" cy="10972800"/>
          </a:xfrm>
        </p:grpSpPr>
        <p:sp>
          <p:nvSpPr>
            <p:cNvPr name="Freeform 4" id="4"/>
            <p:cNvSpPr/>
            <p:nvPr/>
          </p:nvSpPr>
          <p:spPr>
            <a:xfrm flipH="false" flipV="false" rot="0">
              <a:off x="0"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0581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grpSp>
        <p:nvGrpSpPr>
          <p:cNvPr name="Group 6" id="6"/>
          <p:cNvGrpSpPr/>
          <p:nvPr/>
        </p:nvGrpSpPr>
        <p:grpSpPr>
          <a:xfrm rot="0">
            <a:off x="-1700204" y="-221867"/>
            <a:ext cx="5457808" cy="12344400"/>
            <a:chOff x="0" y="0"/>
            <a:chExt cx="7277077" cy="16459200"/>
          </a:xfrm>
        </p:grpSpPr>
        <p:grpSp>
          <p:nvGrpSpPr>
            <p:cNvPr name="Group 7" id="7"/>
            <p:cNvGrpSpPr/>
            <p:nvPr/>
          </p:nvGrpSpPr>
          <p:grpSpPr>
            <a:xfrm rot="0">
              <a:off x="474894" y="0"/>
              <a:ext cx="5320384" cy="13716000"/>
              <a:chOff x="0" y="0"/>
              <a:chExt cx="1050940" cy="2709333"/>
            </a:xfrm>
          </p:grpSpPr>
          <p:sp>
            <p:nvSpPr>
              <p:cNvPr name="Freeform 8" id="8"/>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9" id="9"/>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sp>
        <p:nvSpPr>
          <p:cNvPr name="Freeform 13" id="13"/>
          <p:cNvSpPr/>
          <p:nvPr/>
        </p:nvSpPr>
        <p:spPr>
          <a:xfrm flipH="false" flipV="false" rot="0">
            <a:off x="1398390" y="293277"/>
            <a:ext cx="11282330" cy="6636288"/>
          </a:xfrm>
          <a:custGeom>
            <a:avLst/>
            <a:gdLst/>
            <a:ahLst/>
            <a:cxnLst/>
            <a:rect r="r" b="b" t="t" l="l"/>
            <a:pathLst>
              <a:path h="6636288" w="11282330">
                <a:moveTo>
                  <a:pt x="0" y="0"/>
                </a:moveTo>
                <a:lnTo>
                  <a:pt x="11282330" y="0"/>
                </a:lnTo>
                <a:lnTo>
                  <a:pt x="11282330" y="6636288"/>
                </a:lnTo>
                <a:lnTo>
                  <a:pt x="0" y="6636288"/>
                </a:lnTo>
                <a:lnTo>
                  <a:pt x="0" y="0"/>
                </a:lnTo>
                <a:close/>
              </a:path>
            </a:pathLst>
          </a:custGeom>
          <a:blipFill>
            <a:blip r:embed="rId6"/>
            <a:stretch>
              <a:fillRect l="0" t="0" r="-18231" b="0"/>
            </a:stretch>
          </a:blipFill>
        </p:spPr>
      </p:sp>
      <p:sp>
        <p:nvSpPr>
          <p:cNvPr name="Freeform 14" id="14"/>
          <p:cNvSpPr/>
          <p:nvPr/>
        </p:nvSpPr>
        <p:spPr>
          <a:xfrm flipH="false" flipV="false" rot="0">
            <a:off x="1398390" y="7536511"/>
            <a:ext cx="6743345" cy="1873151"/>
          </a:xfrm>
          <a:custGeom>
            <a:avLst/>
            <a:gdLst/>
            <a:ahLst/>
            <a:cxnLst/>
            <a:rect r="r" b="b" t="t" l="l"/>
            <a:pathLst>
              <a:path h="1873151" w="6743345">
                <a:moveTo>
                  <a:pt x="0" y="0"/>
                </a:moveTo>
                <a:lnTo>
                  <a:pt x="6743345" y="0"/>
                </a:lnTo>
                <a:lnTo>
                  <a:pt x="6743345" y="1873152"/>
                </a:lnTo>
                <a:lnTo>
                  <a:pt x="0" y="1873152"/>
                </a:lnTo>
                <a:lnTo>
                  <a:pt x="0" y="0"/>
                </a:lnTo>
                <a:close/>
              </a:path>
            </a:pathLst>
          </a:custGeom>
          <a:blipFill>
            <a:blip r:embed="rId7"/>
            <a:stretch>
              <a:fillRect l="0" t="0" r="0" b="0"/>
            </a:stretch>
          </a:blipFill>
        </p:spPr>
      </p:sp>
      <p:sp>
        <p:nvSpPr>
          <p:cNvPr name="TextBox 15" id="15"/>
          <p:cNvSpPr txBox="true"/>
          <p:nvPr/>
        </p:nvSpPr>
        <p:spPr>
          <a:xfrm rot="0">
            <a:off x="12935416" y="3227468"/>
            <a:ext cx="4605469" cy="2429252"/>
          </a:xfrm>
          <a:prstGeom prst="rect">
            <a:avLst/>
          </a:prstGeom>
        </p:spPr>
        <p:txBody>
          <a:bodyPr anchor="t" rtlCol="false" tIns="0" lIns="0" bIns="0" rIns="0">
            <a:spAutoFit/>
          </a:bodyPr>
          <a:lstStyle/>
          <a:p>
            <a:pPr algn="l">
              <a:lnSpc>
                <a:spcPts val="3861"/>
              </a:lnSpc>
            </a:pPr>
            <a:r>
              <a:rPr lang="en-US" sz="2970">
                <a:solidFill>
                  <a:srgbClr val="1B3D65"/>
                </a:solidFill>
                <a:latin typeface="Alice"/>
                <a:ea typeface="Alice"/>
                <a:cs typeface="Alice"/>
                <a:sym typeface="Alice"/>
              </a:rPr>
              <a:t>Berikut beberapa Variable X untuk mengetahui atau memprediksi target  (Variable Y) yang diketahui adalah Close</a:t>
            </a:r>
          </a:p>
        </p:txBody>
      </p:sp>
      <p:sp>
        <p:nvSpPr>
          <p:cNvPr name="TextBox 16" id="16"/>
          <p:cNvSpPr txBox="true"/>
          <p:nvPr/>
        </p:nvSpPr>
        <p:spPr>
          <a:xfrm rot="0">
            <a:off x="8607246" y="7195854"/>
            <a:ext cx="9227441" cy="2516367"/>
          </a:xfrm>
          <a:prstGeom prst="rect">
            <a:avLst/>
          </a:prstGeom>
        </p:spPr>
        <p:txBody>
          <a:bodyPr anchor="t" rtlCol="false" tIns="0" lIns="0" bIns="0" rIns="0">
            <a:spAutoFit/>
          </a:bodyPr>
          <a:lstStyle/>
          <a:p>
            <a:pPr algn="just">
              <a:lnSpc>
                <a:spcPts val="3326"/>
              </a:lnSpc>
            </a:pPr>
            <a:r>
              <a:rPr lang="en-US" sz="2558">
                <a:solidFill>
                  <a:srgbClr val="1B3D65"/>
                </a:solidFill>
                <a:latin typeface="Alice"/>
                <a:ea typeface="Alice"/>
                <a:cs typeface="Alice"/>
                <a:sym typeface="Alice"/>
              </a:rPr>
              <a:t> MAE, atau mean absolute error. dimana nilainya jika semakin kecil semakin Baik</a:t>
            </a:r>
          </a:p>
          <a:p>
            <a:pPr algn="just">
              <a:lnSpc>
                <a:spcPts val="3326"/>
              </a:lnSpc>
            </a:pPr>
            <a:r>
              <a:rPr lang="en-US" sz="2558">
                <a:solidFill>
                  <a:srgbClr val="1B3D65"/>
                </a:solidFill>
                <a:latin typeface="Alice"/>
                <a:ea typeface="Alice"/>
                <a:cs typeface="Alice"/>
                <a:sym typeface="Alice"/>
              </a:rPr>
              <a:t> MSE, atau mean squared error. Nilai ini memperbesar penalti untuk kesalahan besar. Nilai ini Masih cukup kecil → model cukup akurat.</a:t>
            </a:r>
          </a:p>
          <a:p>
            <a:pPr algn="just">
              <a:lnSpc>
                <a:spcPts val="3326"/>
              </a:lnSpc>
            </a:pPr>
            <a:r>
              <a:rPr lang="en-US" sz="2558">
                <a:solidFill>
                  <a:srgbClr val="1B3D65"/>
                </a:solidFill>
                <a:latin typeface="Alice"/>
                <a:ea typeface="Alice"/>
                <a:cs typeface="Alice"/>
                <a:sym typeface="Alice"/>
              </a:rPr>
              <a:t> R2, R² mendekati 1 menandakan model sangat baik.</a:t>
            </a:r>
          </a:p>
        </p:txBody>
      </p:sp>
      <p:sp>
        <p:nvSpPr>
          <p:cNvPr name="TextBox 17" id="17"/>
          <p:cNvSpPr txBox="true"/>
          <p:nvPr/>
        </p:nvSpPr>
        <p:spPr>
          <a:xfrm rot="0">
            <a:off x="12935416" y="1209675"/>
            <a:ext cx="5352584" cy="1755690"/>
          </a:xfrm>
          <a:prstGeom prst="rect">
            <a:avLst/>
          </a:prstGeom>
        </p:spPr>
        <p:txBody>
          <a:bodyPr anchor="t" rtlCol="false" tIns="0" lIns="0" bIns="0" rIns="0">
            <a:spAutoFit/>
          </a:bodyPr>
          <a:lstStyle/>
          <a:p>
            <a:pPr algn="l">
              <a:lnSpc>
                <a:spcPts val="6598"/>
              </a:lnSpc>
            </a:pPr>
            <a:r>
              <a:rPr lang="en-US" sz="7331" b="true">
                <a:solidFill>
                  <a:srgbClr val="1B3D65"/>
                </a:solidFill>
                <a:latin typeface="Arimo Bold"/>
                <a:ea typeface="Arimo Bold"/>
                <a:cs typeface="Arimo Bold"/>
                <a:sym typeface="Arimo Bold"/>
              </a:rPr>
              <a:t>Linear Regression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5400000">
            <a:off x="1389296" y="-5805312"/>
            <a:ext cx="5457808" cy="12344400"/>
            <a:chOff x="0" y="0"/>
            <a:chExt cx="7277077" cy="16459200"/>
          </a:xfrm>
        </p:grpSpPr>
        <p:grpSp>
          <p:nvGrpSpPr>
            <p:cNvPr name="Group 4" id="4"/>
            <p:cNvGrpSpPr/>
            <p:nvPr/>
          </p:nvGrpSpPr>
          <p:grpSpPr>
            <a:xfrm rot="0">
              <a:off x="474894" y="0"/>
              <a:ext cx="5320384" cy="13716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grpSp>
        <p:nvGrpSpPr>
          <p:cNvPr name="Group 10" id="10"/>
          <p:cNvGrpSpPr/>
          <p:nvPr/>
        </p:nvGrpSpPr>
        <p:grpSpPr>
          <a:xfrm rot="5400000">
            <a:off x="11371680" y="-5805312"/>
            <a:ext cx="5457808" cy="12344400"/>
            <a:chOff x="0" y="0"/>
            <a:chExt cx="7277077" cy="16459200"/>
          </a:xfrm>
        </p:grpSpPr>
        <p:grpSp>
          <p:nvGrpSpPr>
            <p:cNvPr name="Group 11" id="11"/>
            <p:cNvGrpSpPr/>
            <p:nvPr/>
          </p:nvGrpSpPr>
          <p:grpSpPr>
            <a:xfrm rot="0">
              <a:off x="474894" y="0"/>
              <a:ext cx="5320384" cy="13716000"/>
              <a:chOff x="0" y="0"/>
              <a:chExt cx="1050940" cy="2709333"/>
            </a:xfrm>
          </p:grpSpPr>
          <p:sp>
            <p:nvSpPr>
              <p:cNvPr name="Freeform 12" id="12"/>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13" id="13"/>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sp>
        <p:nvSpPr>
          <p:cNvPr name="Freeform 17" id="17"/>
          <p:cNvSpPr/>
          <p:nvPr/>
        </p:nvSpPr>
        <p:spPr>
          <a:xfrm flipH="false" flipV="false" rot="0">
            <a:off x="1028700" y="1028700"/>
            <a:ext cx="11701491" cy="8615223"/>
          </a:xfrm>
          <a:custGeom>
            <a:avLst/>
            <a:gdLst/>
            <a:ahLst/>
            <a:cxnLst/>
            <a:rect r="r" b="b" t="t" l="l"/>
            <a:pathLst>
              <a:path h="8615223" w="11701491">
                <a:moveTo>
                  <a:pt x="0" y="0"/>
                </a:moveTo>
                <a:lnTo>
                  <a:pt x="11701491" y="0"/>
                </a:lnTo>
                <a:lnTo>
                  <a:pt x="11701491" y="8615223"/>
                </a:lnTo>
                <a:lnTo>
                  <a:pt x="0" y="8615223"/>
                </a:lnTo>
                <a:lnTo>
                  <a:pt x="0" y="0"/>
                </a:lnTo>
                <a:close/>
              </a:path>
            </a:pathLst>
          </a:custGeom>
          <a:blipFill>
            <a:blip r:embed="rId6"/>
            <a:stretch>
              <a:fillRect l="0" t="0" r="0" b="0"/>
            </a:stretch>
          </a:blipFill>
        </p:spPr>
      </p:sp>
      <p:sp>
        <p:nvSpPr>
          <p:cNvPr name="Freeform 18" id="18"/>
          <p:cNvSpPr/>
          <p:nvPr/>
        </p:nvSpPr>
        <p:spPr>
          <a:xfrm flipH="false" flipV="false" rot="0">
            <a:off x="12118643" y="4189933"/>
            <a:ext cx="5949811" cy="1521511"/>
          </a:xfrm>
          <a:custGeom>
            <a:avLst/>
            <a:gdLst/>
            <a:ahLst/>
            <a:cxnLst/>
            <a:rect r="r" b="b" t="t" l="l"/>
            <a:pathLst>
              <a:path h="1521511" w="5949811">
                <a:moveTo>
                  <a:pt x="0" y="0"/>
                </a:moveTo>
                <a:lnTo>
                  <a:pt x="5949810" y="0"/>
                </a:lnTo>
                <a:lnTo>
                  <a:pt x="5949810" y="1521511"/>
                </a:lnTo>
                <a:lnTo>
                  <a:pt x="0" y="1521511"/>
                </a:lnTo>
                <a:lnTo>
                  <a:pt x="0" y="0"/>
                </a:lnTo>
                <a:close/>
              </a:path>
            </a:pathLst>
          </a:custGeom>
          <a:blipFill>
            <a:blip r:embed="rId7"/>
            <a:stretch>
              <a:fillRect l="-13734" t="-34458" r="-34954"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103560" y="3903535"/>
            <a:ext cx="2479929" cy="24799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r>
                <a:rPr lang="en-US" sz="1899">
                  <a:solidFill>
                    <a:srgbClr val="FFFFFF"/>
                  </a:solidFill>
                  <a:latin typeface="Arimo"/>
                  <a:ea typeface="Arimo"/>
                  <a:cs typeface="Arimo"/>
                  <a:sym typeface="Arimo"/>
                </a:rPr>
                <a:t>1</a:t>
              </a:r>
            </a:p>
          </p:txBody>
        </p:sp>
      </p:grpSp>
      <p:sp>
        <p:nvSpPr>
          <p:cNvPr name="Freeform 10" id="10"/>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l="0" t="-45114" r="0" b="-45114"/>
            </a:stretch>
          </a:blipFill>
        </p:spPr>
      </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3699695" y="236690"/>
            <a:ext cx="6065322" cy="1403044"/>
          </a:xfrm>
          <a:prstGeom prst="rect">
            <a:avLst/>
          </a:prstGeom>
        </p:spPr>
        <p:txBody>
          <a:bodyPr anchor="t" rtlCol="false" tIns="0" lIns="0" bIns="0" rIns="0">
            <a:spAutoFit/>
          </a:bodyPr>
          <a:lstStyle/>
          <a:p>
            <a:pPr algn="ctr">
              <a:lnSpc>
                <a:spcPts val="11273"/>
              </a:lnSpc>
              <a:spcBef>
                <a:spcPct val="0"/>
              </a:spcBef>
            </a:pPr>
            <a:r>
              <a:rPr lang="en-US" b="true" sz="8052">
                <a:solidFill>
                  <a:srgbClr val="1B3D65"/>
                </a:solidFill>
                <a:latin typeface="Arimo Bold"/>
                <a:ea typeface="Arimo Bold"/>
                <a:cs typeface="Arimo Bold"/>
                <a:sym typeface="Arimo Bold"/>
              </a:rPr>
              <a:t>Kesimpulan </a:t>
            </a:r>
          </a:p>
        </p:txBody>
      </p:sp>
      <p:grpSp>
        <p:nvGrpSpPr>
          <p:cNvPr name="Group 14" id="14"/>
          <p:cNvGrpSpPr/>
          <p:nvPr/>
        </p:nvGrpSpPr>
        <p:grpSpPr>
          <a:xfrm rot="0">
            <a:off x="3699695" y="2057400"/>
            <a:ext cx="13438696" cy="4955487"/>
            <a:chOff x="0" y="0"/>
            <a:chExt cx="3539410" cy="1305149"/>
          </a:xfrm>
        </p:grpSpPr>
        <p:sp>
          <p:nvSpPr>
            <p:cNvPr name="Freeform 15" id="15"/>
            <p:cNvSpPr/>
            <p:nvPr/>
          </p:nvSpPr>
          <p:spPr>
            <a:xfrm flipH="false" flipV="false" rot="0">
              <a:off x="0" y="0"/>
              <a:ext cx="3539410" cy="1305149"/>
            </a:xfrm>
            <a:custGeom>
              <a:avLst/>
              <a:gdLst/>
              <a:ahLst/>
              <a:cxnLst/>
              <a:rect r="r" b="b" t="t" l="l"/>
              <a:pathLst>
                <a:path h="1305149" w="3539410">
                  <a:moveTo>
                    <a:pt x="0" y="0"/>
                  </a:moveTo>
                  <a:lnTo>
                    <a:pt x="3539410" y="0"/>
                  </a:lnTo>
                  <a:lnTo>
                    <a:pt x="3539410" y="1305149"/>
                  </a:lnTo>
                  <a:lnTo>
                    <a:pt x="0" y="1305149"/>
                  </a:lnTo>
                  <a:close/>
                </a:path>
              </a:pathLst>
            </a:custGeom>
            <a:solidFill>
              <a:srgbClr val="FFFFFF"/>
            </a:solidFill>
            <a:ln w="76200" cap="sq">
              <a:solidFill>
                <a:srgbClr val="384C64"/>
              </a:solidFill>
              <a:prstDash val="solid"/>
              <a:miter/>
            </a:ln>
          </p:spPr>
        </p:sp>
        <p:sp>
          <p:nvSpPr>
            <p:cNvPr name="TextBox 16" id="16"/>
            <p:cNvSpPr txBox="true"/>
            <p:nvPr/>
          </p:nvSpPr>
          <p:spPr>
            <a:xfrm>
              <a:off x="0" y="-47625"/>
              <a:ext cx="3539410" cy="135277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4079052" y="2246906"/>
            <a:ext cx="12823655" cy="3925294"/>
          </a:xfrm>
          <a:prstGeom prst="rect">
            <a:avLst/>
          </a:prstGeom>
        </p:spPr>
        <p:txBody>
          <a:bodyPr anchor="t" rtlCol="false" tIns="0" lIns="0" bIns="0" rIns="0">
            <a:spAutoFit/>
          </a:bodyPr>
          <a:lstStyle/>
          <a:p>
            <a:pPr algn="just">
              <a:lnSpc>
                <a:spcPts val="5195"/>
              </a:lnSpc>
            </a:pPr>
            <a:r>
              <a:rPr lang="en-US" sz="3710">
                <a:solidFill>
                  <a:srgbClr val="1B3D65"/>
                </a:solidFill>
                <a:latin typeface="Alice"/>
                <a:ea typeface="Alice"/>
                <a:cs typeface="Alice"/>
                <a:sym typeface="Alice"/>
              </a:rPr>
              <a:t>Analisis ini menggunakan EDA untuk membersihkan dan memahami data saham yang fluktuatif. EDA membantu melihat pola, korelasi, dan outlier sebelum membangun model. Setelah pola hubungan antar variabel ditemukan, digunakan regresi linier sederhana karena hubungan antara harga pembukaan dan penutupan terbukti linier.</a:t>
            </a:r>
          </a:p>
        </p:txBody>
      </p:sp>
      <p:grpSp>
        <p:nvGrpSpPr>
          <p:cNvPr name="Group 18" id="18"/>
          <p:cNvGrpSpPr/>
          <p:nvPr/>
        </p:nvGrpSpPr>
        <p:grpSpPr>
          <a:xfrm rot="0">
            <a:off x="3699695" y="7279587"/>
            <a:ext cx="13438696" cy="4955487"/>
            <a:chOff x="0" y="0"/>
            <a:chExt cx="3539410" cy="1305149"/>
          </a:xfrm>
        </p:grpSpPr>
        <p:sp>
          <p:nvSpPr>
            <p:cNvPr name="Freeform 19" id="19"/>
            <p:cNvSpPr/>
            <p:nvPr/>
          </p:nvSpPr>
          <p:spPr>
            <a:xfrm flipH="false" flipV="false" rot="0">
              <a:off x="0" y="0"/>
              <a:ext cx="3539410" cy="1305149"/>
            </a:xfrm>
            <a:custGeom>
              <a:avLst/>
              <a:gdLst/>
              <a:ahLst/>
              <a:cxnLst/>
              <a:rect r="r" b="b" t="t" l="l"/>
              <a:pathLst>
                <a:path h="1305149" w="3539410">
                  <a:moveTo>
                    <a:pt x="0" y="0"/>
                  </a:moveTo>
                  <a:lnTo>
                    <a:pt x="3539410" y="0"/>
                  </a:lnTo>
                  <a:lnTo>
                    <a:pt x="3539410" y="1305149"/>
                  </a:lnTo>
                  <a:lnTo>
                    <a:pt x="0" y="1305149"/>
                  </a:lnTo>
                  <a:close/>
                </a:path>
              </a:pathLst>
            </a:custGeom>
            <a:solidFill>
              <a:srgbClr val="FFFFFF"/>
            </a:solidFill>
            <a:ln w="76200" cap="sq">
              <a:solidFill>
                <a:srgbClr val="384C64"/>
              </a:solidFill>
              <a:prstDash val="solid"/>
              <a:miter/>
            </a:ln>
          </p:spPr>
        </p:sp>
        <p:sp>
          <p:nvSpPr>
            <p:cNvPr name="TextBox 20" id="20"/>
            <p:cNvSpPr txBox="true"/>
            <p:nvPr/>
          </p:nvSpPr>
          <p:spPr>
            <a:xfrm>
              <a:off x="0" y="-47625"/>
              <a:ext cx="3539410" cy="1352774"/>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4007216" y="7470393"/>
            <a:ext cx="12823655" cy="1953619"/>
          </a:xfrm>
          <a:prstGeom prst="rect">
            <a:avLst/>
          </a:prstGeom>
        </p:spPr>
        <p:txBody>
          <a:bodyPr anchor="t" rtlCol="false" tIns="0" lIns="0" bIns="0" rIns="0">
            <a:spAutoFit/>
          </a:bodyPr>
          <a:lstStyle/>
          <a:p>
            <a:pPr algn="just">
              <a:lnSpc>
                <a:spcPts val="5195"/>
              </a:lnSpc>
            </a:pPr>
            <a:r>
              <a:rPr lang="en-US" sz="3710">
                <a:solidFill>
                  <a:srgbClr val="1B3D65"/>
                </a:solidFill>
                <a:latin typeface="Alice"/>
                <a:ea typeface="Alice"/>
                <a:cs typeface="Alice"/>
                <a:sym typeface="Alice"/>
              </a:rPr>
              <a:t>Kombinasi EDA dan linear regresi ini dipilih karena sederhana, efektif, dan mudah diinterpretasikan dalam memprediksi harga penutupan saham.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61355" y="7474062"/>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163057" y="-1028700"/>
            <a:ext cx="5457808" cy="12344400"/>
            <a:chOff x="0" y="0"/>
            <a:chExt cx="7277077" cy="16459200"/>
          </a:xfrm>
        </p:grpSpPr>
        <p:grpSp>
          <p:nvGrpSpPr>
            <p:cNvPr name="Group 5" id="5"/>
            <p:cNvGrpSpPr/>
            <p:nvPr/>
          </p:nvGrpSpPr>
          <p:grpSpPr>
            <a:xfrm rot="0">
              <a:off x="474894" y="0"/>
              <a:ext cx="5320384" cy="13716000"/>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1" id="11"/>
          <p:cNvSpPr/>
          <p:nvPr/>
        </p:nvSpPr>
        <p:spPr>
          <a:xfrm flipH="false" flipV="false" rot="0">
            <a:off x="-120869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10800000">
            <a:off x="-9853041" y="-683007"/>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5325980" y="-683007"/>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497141">
            <a:off x="2310376" y="1763421"/>
            <a:ext cx="2291438" cy="1953972"/>
          </a:xfrm>
          <a:custGeom>
            <a:avLst/>
            <a:gdLst/>
            <a:ahLst/>
            <a:cxnLst/>
            <a:rect r="r" b="b" t="t" l="l"/>
            <a:pathLst>
              <a:path h="1953972" w="2291438">
                <a:moveTo>
                  <a:pt x="0" y="0"/>
                </a:moveTo>
                <a:lnTo>
                  <a:pt x="2291438" y="0"/>
                </a:lnTo>
                <a:lnTo>
                  <a:pt x="2291438" y="1953972"/>
                </a:lnTo>
                <a:lnTo>
                  <a:pt x="0" y="19539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112582">
            <a:off x="13172013" y="7304328"/>
            <a:ext cx="2291438" cy="1953972"/>
          </a:xfrm>
          <a:custGeom>
            <a:avLst/>
            <a:gdLst/>
            <a:ahLst/>
            <a:cxnLst/>
            <a:rect r="r" b="b" t="t" l="l"/>
            <a:pathLst>
              <a:path h="1953972" w="2291438">
                <a:moveTo>
                  <a:pt x="2291438" y="1953972"/>
                </a:moveTo>
                <a:lnTo>
                  <a:pt x="0" y="1953972"/>
                </a:lnTo>
                <a:lnTo>
                  <a:pt x="0" y="0"/>
                </a:lnTo>
                <a:lnTo>
                  <a:pt x="2291438" y="0"/>
                </a:lnTo>
                <a:lnTo>
                  <a:pt x="2291438" y="195397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028700" y="7304328"/>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4362216" y="4416676"/>
            <a:ext cx="9410098" cy="2076311"/>
          </a:xfrm>
          <a:prstGeom prst="rect">
            <a:avLst/>
          </a:prstGeom>
        </p:spPr>
        <p:txBody>
          <a:bodyPr anchor="t" rtlCol="false" tIns="0" lIns="0" bIns="0" rIns="0">
            <a:spAutoFit/>
          </a:bodyPr>
          <a:lstStyle/>
          <a:p>
            <a:pPr algn="ctr">
              <a:lnSpc>
                <a:spcPts val="16517"/>
              </a:lnSpc>
              <a:spcBef>
                <a:spcPct val="0"/>
              </a:spcBef>
            </a:pPr>
            <a:r>
              <a:rPr lang="en-US" b="true" sz="11798">
                <a:solidFill>
                  <a:srgbClr val="FFFFFF"/>
                </a:solidFill>
                <a:latin typeface="Arimo Bold"/>
                <a:ea typeface="Arimo Bold"/>
                <a:cs typeface="Arimo Bold"/>
                <a:sym typeface="Arimo Bold"/>
              </a:rPr>
              <a:t>Terima Kasih</a:t>
            </a:r>
          </a:p>
        </p:txBody>
      </p:sp>
      <p:sp>
        <p:nvSpPr>
          <p:cNvPr name="Freeform 18" id="18"/>
          <p:cNvSpPr/>
          <p:nvPr/>
        </p:nvSpPr>
        <p:spPr>
          <a:xfrm flipH="true" flipV="true" rot="0">
            <a:off x="16608102" y="1028700"/>
            <a:ext cx="651198" cy="1846180"/>
          </a:xfrm>
          <a:custGeom>
            <a:avLst/>
            <a:gdLst/>
            <a:ahLst/>
            <a:cxnLst/>
            <a:rect r="r" b="b" t="t" l="l"/>
            <a:pathLst>
              <a:path h="1846180" w="651198">
                <a:moveTo>
                  <a:pt x="651198" y="1846180"/>
                </a:moveTo>
                <a:lnTo>
                  <a:pt x="0" y="1846180"/>
                </a:lnTo>
                <a:lnTo>
                  <a:pt x="0" y="0"/>
                </a:lnTo>
                <a:lnTo>
                  <a:pt x="651198" y="0"/>
                </a:lnTo>
                <a:lnTo>
                  <a:pt x="651198" y="184618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46763" y="0"/>
            <a:ext cx="3990288" cy="10287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6264796" y="50800"/>
            <a:ext cx="7388275"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Introduction</a:t>
            </a:r>
          </a:p>
        </p:txBody>
      </p:sp>
      <p:sp>
        <p:nvSpPr>
          <p:cNvPr name="Freeform 10" id="10"/>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48381" y="2039176"/>
            <a:ext cx="16230600" cy="1856850"/>
          </a:xfrm>
          <a:custGeom>
            <a:avLst/>
            <a:gdLst/>
            <a:ahLst/>
            <a:cxnLst/>
            <a:rect r="r" b="b" t="t" l="l"/>
            <a:pathLst>
              <a:path h="1856850" w="16230600">
                <a:moveTo>
                  <a:pt x="0" y="0"/>
                </a:moveTo>
                <a:lnTo>
                  <a:pt x="16230600" y="0"/>
                </a:lnTo>
                <a:lnTo>
                  <a:pt x="16230600" y="1856850"/>
                </a:lnTo>
                <a:lnTo>
                  <a:pt x="0" y="1856850"/>
                </a:lnTo>
                <a:lnTo>
                  <a:pt x="0" y="0"/>
                </a:lnTo>
                <a:close/>
              </a:path>
            </a:pathLst>
          </a:custGeom>
          <a:blipFill>
            <a:blip r:embed="rId8"/>
            <a:stretch>
              <a:fillRect l="0" t="-40199" r="0" b="-34619"/>
            </a:stretch>
          </a:blipFill>
        </p:spPr>
      </p:sp>
      <p:sp>
        <p:nvSpPr>
          <p:cNvPr name="Freeform 12" id="12"/>
          <p:cNvSpPr/>
          <p:nvPr/>
        </p:nvSpPr>
        <p:spPr>
          <a:xfrm flipH="false" flipV="false" rot="0">
            <a:off x="1348381" y="4114800"/>
            <a:ext cx="16230600" cy="2779490"/>
          </a:xfrm>
          <a:custGeom>
            <a:avLst/>
            <a:gdLst/>
            <a:ahLst/>
            <a:cxnLst/>
            <a:rect r="r" b="b" t="t" l="l"/>
            <a:pathLst>
              <a:path h="2779490" w="16230600">
                <a:moveTo>
                  <a:pt x="0" y="0"/>
                </a:moveTo>
                <a:lnTo>
                  <a:pt x="16230600" y="0"/>
                </a:lnTo>
                <a:lnTo>
                  <a:pt x="16230600" y="2779490"/>
                </a:lnTo>
                <a:lnTo>
                  <a:pt x="0" y="2779490"/>
                </a:lnTo>
                <a:lnTo>
                  <a:pt x="0" y="0"/>
                </a:lnTo>
                <a:close/>
              </a:path>
            </a:pathLst>
          </a:custGeom>
          <a:blipFill>
            <a:blip r:embed="rId9"/>
            <a:stretch>
              <a:fillRect l="0" t="0" r="0" b="0"/>
            </a:stretch>
          </a:blipFill>
        </p:spPr>
      </p:sp>
      <p:sp>
        <p:nvSpPr>
          <p:cNvPr name="TextBox 13" id="13"/>
          <p:cNvSpPr txBox="true"/>
          <p:nvPr/>
        </p:nvSpPr>
        <p:spPr>
          <a:xfrm rot="0">
            <a:off x="1348381" y="7108497"/>
            <a:ext cx="15910919" cy="3095030"/>
          </a:xfrm>
          <a:prstGeom prst="rect">
            <a:avLst/>
          </a:prstGeom>
        </p:spPr>
        <p:txBody>
          <a:bodyPr anchor="t" rtlCol="false" tIns="0" lIns="0" bIns="0" rIns="0">
            <a:spAutoFit/>
          </a:bodyPr>
          <a:lstStyle/>
          <a:p>
            <a:pPr algn="just">
              <a:lnSpc>
                <a:spcPts val="4935"/>
              </a:lnSpc>
            </a:pPr>
            <a:r>
              <a:rPr lang="en-US" sz="3796">
                <a:solidFill>
                  <a:srgbClr val="FFFFFF"/>
                </a:solidFill>
                <a:latin typeface="Alice Bold"/>
                <a:ea typeface="Alice Bold"/>
                <a:cs typeface="Alice Bold"/>
                <a:sym typeface="Alice Bold"/>
              </a:rPr>
              <a:t>APSEZ</a:t>
            </a:r>
            <a:r>
              <a:rPr lang="en-US" sz="3796">
                <a:solidFill>
                  <a:srgbClr val="FFFFFF"/>
                </a:solidFill>
                <a:latin typeface="Alice"/>
                <a:ea typeface="Alice"/>
                <a:cs typeface="Alice"/>
                <a:sym typeface="Alice"/>
              </a:rPr>
              <a:t> merupakan jaringan pelabuhan yang besar dengan KEK terbesar di India di Mundra. Bisnis Pelabuhan APSEZ merupakan bagian integral dari Bisnis Logistiknya dan merupakan operator pelabuhan swasta terbesar di India dengan kehadiran di 13 lokasi</a:t>
            </a:r>
          </a:p>
          <a:p>
            <a:pPr algn="just">
              <a:lnSpc>
                <a:spcPts val="493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040951" y="7076715"/>
            <a:ext cx="6873824" cy="1641573"/>
            <a:chOff x="0" y="0"/>
            <a:chExt cx="1810390" cy="432348"/>
          </a:xfrm>
        </p:grpSpPr>
        <p:sp>
          <p:nvSpPr>
            <p:cNvPr name="Freeform 5" id="5"/>
            <p:cNvSpPr/>
            <p:nvPr/>
          </p:nvSpPr>
          <p:spPr>
            <a:xfrm flipH="false" flipV="false" rot="0">
              <a:off x="0" y="0"/>
              <a:ext cx="1810390" cy="432348"/>
            </a:xfrm>
            <a:custGeom>
              <a:avLst/>
              <a:gdLst/>
              <a:ahLst/>
              <a:cxnLst/>
              <a:rect r="r" b="b" t="t" l="l"/>
              <a:pathLst>
                <a:path h="432348" w="1810390">
                  <a:moveTo>
                    <a:pt x="0" y="0"/>
                  </a:moveTo>
                  <a:lnTo>
                    <a:pt x="1810390" y="0"/>
                  </a:lnTo>
                  <a:lnTo>
                    <a:pt x="1810390" y="432348"/>
                  </a:lnTo>
                  <a:lnTo>
                    <a:pt x="0" y="432348"/>
                  </a:lnTo>
                  <a:close/>
                </a:path>
              </a:pathLst>
            </a:custGeom>
            <a:solidFill>
              <a:srgbClr val="FFFFFF"/>
            </a:solidFill>
            <a:ln w="76200" cap="sq">
              <a:solidFill>
                <a:srgbClr val="384C64"/>
              </a:solidFill>
              <a:prstDash val="solid"/>
              <a:miter/>
            </a:ln>
          </p:spPr>
        </p:sp>
        <p:sp>
          <p:nvSpPr>
            <p:cNvPr name="TextBox 6" id="6"/>
            <p:cNvSpPr txBox="true"/>
            <p:nvPr/>
          </p:nvSpPr>
          <p:spPr>
            <a:xfrm>
              <a:off x="0" y="-76200"/>
              <a:ext cx="1810390" cy="508548"/>
            </a:xfrm>
            <a:prstGeom prst="rect">
              <a:avLst/>
            </a:prstGeom>
          </p:spPr>
          <p:txBody>
            <a:bodyPr anchor="ctr" rtlCol="false" tIns="50800" lIns="50800" bIns="50800" rIns="50800"/>
            <a:lstStyle/>
            <a:p>
              <a:pPr algn="ctr">
                <a:lnSpc>
                  <a:spcPts val="5179"/>
                </a:lnSpc>
              </a:pPr>
              <a:r>
                <a:rPr lang="en-US" sz="3699">
                  <a:solidFill>
                    <a:srgbClr val="000000"/>
                  </a:solidFill>
                  <a:latin typeface="Alice"/>
                  <a:ea typeface="Alice"/>
                  <a:cs typeface="Alice"/>
                  <a:sym typeface="Alice"/>
                </a:rPr>
                <a:t>Banyak missing data pada kolom penting seperti Trades</a:t>
              </a:r>
            </a:p>
          </p:txBody>
        </p:sp>
      </p:grpSp>
      <p:grpSp>
        <p:nvGrpSpPr>
          <p:cNvPr name="Group 7" id="7"/>
          <p:cNvGrpSpPr/>
          <p:nvPr/>
        </p:nvGrpSpPr>
        <p:grpSpPr>
          <a:xfrm rot="0">
            <a:off x="-646763" y="0"/>
            <a:ext cx="3990288" cy="10287000"/>
            <a:chOff x="0" y="0"/>
            <a:chExt cx="1050940" cy="2709333"/>
          </a:xfrm>
        </p:grpSpPr>
        <p:sp>
          <p:nvSpPr>
            <p:cNvPr name="Freeform 8" id="8"/>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9" id="9"/>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3699695" y="7019315"/>
            <a:ext cx="6332621" cy="2238985"/>
            <a:chOff x="0" y="0"/>
            <a:chExt cx="1667851" cy="589692"/>
          </a:xfrm>
        </p:grpSpPr>
        <p:sp>
          <p:nvSpPr>
            <p:cNvPr name="Freeform 14" id="14"/>
            <p:cNvSpPr/>
            <p:nvPr/>
          </p:nvSpPr>
          <p:spPr>
            <a:xfrm flipH="false" flipV="false" rot="0">
              <a:off x="0" y="0"/>
              <a:ext cx="1667851" cy="589692"/>
            </a:xfrm>
            <a:custGeom>
              <a:avLst/>
              <a:gdLst/>
              <a:ahLst/>
              <a:cxnLst/>
              <a:rect r="r" b="b" t="t" l="l"/>
              <a:pathLst>
                <a:path h="589692" w="1667851">
                  <a:moveTo>
                    <a:pt x="0" y="0"/>
                  </a:moveTo>
                  <a:lnTo>
                    <a:pt x="1667851" y="0"/>
                  </a:lnTo>
                  <a:lnTo>
                    <a:pt x="1667851" y="589692"/>
                  </a:lnTo>
                  <a:lnTo>
                    <a:pt x="0" y="589692"/>
                  </a:lnTo>
                  <a:close/>
                </a:path>
              </a:pathLst>
            </a:custGeom>
            <a:solidFill>
              <a:srgbClr val="FFFFFF"/>
            </a:solidFill>
            <a:ln w="76200" cap="sq">
              <a:solidFill>
                <a:srgbClr val="384C64"/>
              </a:solidFill>
              <a:prstDash val="solid"/>
              <a:miter/>
            </a:ln>
          </p:spPr>
        </p:sp>
        <p:sp>
          <p:nvSpPr>
            <p:cNvPr name="TextBox 15" id="15"/>
            <p:cNvSpPr txBox="true"/>
            <p:nvPr/>
          </p:nvSpPr>
          <p:spPr>
            <a:xfrm>
              <a:off x="0" y="-76200"/>
              <a:ext cx="1667851" cy="665892"/>
            </a:xfrm>
            <a:prstGeom prst="rect">
              <a:avLst/>
            </a:prstGeom>
          </p:spPr>
          <p:txBody>
            <a:bodyPr anchor="ctr" rtlCol="false" tIns="50800" lIns="50800" bIns="50800" rIns="50800"/>
            <a:lstStyle/>
            <a:p>
              <a:pPr algn="ctr">
                <a:lnSpc>
                  <a:spcPts val="5040"/>
                </a:lnSpc>
              </a:pPr>
              <a:r>
                <a:rPr lang="en-US" sz="3600">
                  <a:solidFill>
                    <a:srgbClr val="000000"/>
                  </a:solidFill>
                  <a:latin typeface="Alice"/>
                  <a:ea typeface="Alice"/>
                  <a:cs typeface="Alice"/>
                  <a:sym typeface="Alice"/>
                </a:rPr>
                <a:t>Harga saham sangat fluktuatif dalam periode panjang (2007–2021)</a:t>
              </a:r>
            </a:p>
          </p:txBody>
        </p:sp>
      </p:grpSp>
      <p:grpSp>
        <p:nvGrpSpPr>
          <p:cNvPr name="Group 16" id="16"/>
          <p:cNvGrpSpPr/>
          <p:nvPr/>
        </p:nvGrpSpPr>
        <p:grpSpPr>
          <a:xfrm rot="0">
            <a:off x="5917802" y="2057400"/>
            <a:ext cx="1744007" cy="1276350"/>
            <a:chOff x="0" y="0"/>
            <a:chExt cx="459327" cy="336158"/>
          </a:xfrm>
        </p:grpSpPr>
        <p:sp>
          <p:nvSpPr>
            <p:cNvPr name="Freeform 17" id="17"/>
            <p:cNvSpPr/>
            <p:nvPr/>
          </p:nvSpPr>
          <p:spPr>
            <a:xfrm flipH="false" flipV="false" rot="0">
              <a:off x="0" y="0"/>
              <a:ext cx="459327" cy="336158"/>
            </a:xfrm>
            <a:custGeom>
              <a:avLst/>
              <a:gdLst/>
              <a:ahLst/>
              <a:cxnLst/>
              <a:rect r="r" b="b" t="t" l="l"/>
              <a:pathLst>
                <a:path h="336158" w="459327">
                  <a:moveTo>
                    <a:pt x="0" y="0"/>
                  </a:moveTo>
                  <a:lnTo>
                    <a:pt x="459327" y="0"/>
                  </a:lnTo>
                  <a:lnTo>
                    <a:pt x="459327" y="336158"/>
                  </a:lnTo>
                  <a:lnTo>
                    <a:pt x="0" y="336158"/>
                  </a:lnTo>
                  <a:close/>
                </a:path>
              </a:pathLst>
            </a:custGeom>
            <a:solidFill>
              <a:srgbClr val="1B3D65"/>
            </a:solidFill>
          </p:spPr>
        </p:sp>
        <p:sp>
          <p:nvSpPr>
            <p:cNvPr name="TextBox 18" id="18"/>
            <p:cNvSpPr txBox="true"/>
            <p:nvPr/>
          </p:nvSpPr>
          <p:spPr>
            <a:xfrm>
              <a:off x="0" y="-104775"/>
              <a:ext cx="459327" cy="440933"/>
            </a:xfrm>
            <a:prstGeom prst="rect">
              <a:avLst/>
            </a:prstGeom>
          </p:spPr>
          <p:txBody>
            <a:bodyPr anchor="ctr" rtlCol="false" tIns="50800" lIns="50800" bIns="50800" rIns="50800"/>
            <a:lstStyle/>
            <a:p>
              <a:pPr algn="ctr">
                <a:lnSpc>
                  <a:spcPts val="6019"/>
                </a:lnSpc>
              </a:pPr>
              <a:r>
                <a:rPr lang="en-US" b="true" sz="4299">
                  <a:solidFill>
                    <a:srgbClr val="FFFFFF"/>
                  </a:solidFill>
                  <a:latin typeface="Arimo Bold"/>
                  <a:ea typeface="Arimo Bold"/>
                  <a:cs typeface="Arimo Bold"/>
                  <a:sym typeface="Arimo Bold"/>
                </a:rPr>
                <a:t>1</a:t>
              </a:r>
            </a:p>
          </p:txBody>
        </p:sp>
      </p:grpSp>
      <p:sp>
        <p:nvSpPr>
          <p:cNvPr name="TextBox 19" id="19"/>
          <p:cNvSpPr txBox="true"/>
          <p:nvPr/>
        </p:nvSpPr>
        <p:spPr>
          <a:xfrm rot="0">
            <a:off x="5078416" y="50849"/>
            <a:ext cx="11150038" cy="1736627"/>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Rumusan Masalah</a:t>
            </a:r>
          </a:p>
        </p:txBody>
      </p:sp>
      <p:grpSp>
        <p:nvGrpSpPr>
          <p:cNvPr name="Group 20" id="20"/>
          <p:cNvGrpSpPr/>
          <p:nvPr/>
        </p:nvGrpSpPr>
        <p:grpSpPr>
          <a:xfrm rot="0">
            <a:off x="13682940" y="2055788"/>
            <a:ext cx="1589848" cy="1276350"/>
            <a:chOff x="0" y="0"/>
            <a:chExt cx="418725" cy="336158"/>
          </a:xfrm>
        </p:grpSpPr>
        <p:sp>
          <p:nvSpPr>
            <p:cNvPr name="Freeform 21" id="21"/>
            <p:cNvSpPr/>
            <p:nvPr/>
          </p:nvSpPr>
          <p:spPr>
            <a:xfrm flipH="false" flipV="false" rot="0">
              <a:off x="0" y="0"/>
              <a:ext cx="418725" cy="336158"/>
            </a:xfrm>
            <a:custGeom>
              <a:avLst/>
              <a:gdLst/>
              <a:ahLst/>
              <a:cxnLst/>
              <a:rect r="r" b="b" t="t" l="l"/>
              <a:pathLst>
                <a:path h="336158" w="418725">
                  <a:moveTo>
                    <a:pt x="0" y="0"/>
                  </a:moveTo>
                  <a:lnTo>
                    <a:pt x="418725" y="0"/>
                  </a:lnTo>
                  <a:lnTo>
                    <a:pt x="418725" y="336158"/>
                  </a:lnTo>
                  <a:lnTo>
                    <a:pt x="0" y="336158"/>
                  </a:lnTo>
                  <a:close/>
                </a:path>
              </a:pathLst>
            </a:custGeom>
            <a:solidFill>
              <a:srgbClr val="1B3D65"/>
            </a:solidFill>
          </p:spPr>
        </p:sp>
        <p:sp>
          <p:nvSpPr>
            <p:cNvPr name="TextBox 22" id="22"/>
            <p:cNvSpPr txBox="true"/>
            <p:nvPr/>
          </p:nvSpPr>
          <p:spPr>
            <a:xfrm>
              <a:off x="0" y="-104775"/>
              <a:ext cx="418725" cy="440933"/>
            </a:xfrm>
            <a:prstGeom prst="rect">
              <a:avLst/>
            </a:prstGeom>
          </p:spPr>
          <p:txBody>
            <a:bodyPr anchor="ctr" rtlCol="false" tIns="50800" lIns="50800" bIns="50800" rIns="50800"/>
            <a:lstStyle/>
            <a:p>
              <a:pPr algn="ctr">
                <a:lnSpc>
                  <a:spcPts val="6019"/>
                </a:lnSpc>
              </a:pPr>
              <a:r>
                <a:rPr lang="en-US" b="true" sz="4299">
                  <a:solidFill>
                    <a:srgbClr val="FFFFFF"/>
                  </a:solidFill>
                  <a:latin typeface="Arimo Bold"/>
                  <a:ea typeface="Arimo Bold"/>
                  <a:cs typeface="Arimo Bold"/>
                  <a:sym typeface="Arimo Bold"/>
                </a:rPr>
                <a:t>2</a:t>
              </a:r>
            </a:p>
          </p:txBody>
        </p:sp>
      </p:grpSp>
      <p:sp>
        <p:nvSpPr>
          <p:cNvPr name="Freeform 23" id="23"/>
          <p:cNvSpPr/>
          <p:nvPr/>
        </p:nvSpPr>
        <p:spPr>
          <a:xfrm flipH="false" flipV="false" rot="0">
            <a:off x="4727988" y="3756855"/>
            <a:ext cx="3857054" cy="3008502"/>
          </a:xfrm>
          <a:custGeom>
            <a:avLst/>
            <a:gdLst/>
            <a:ahLst/>
            <a:cxnLst/>
            <a:rect r="r" b="b" t="t" l="l"/>
            <a:pathLst>
              <a:path h="3008502" w="3857054">
                <a:moveTo>
                  <a:pt x="0" y="0"/>
                </a:moveTo>
                <a:lnTo>
                  <a:pt x="3857053" y="0"/>
                </a:lnTo>
                <a:lnTo>
                  <a:pt x="3857053" y="3008502"/>
                </a:lnTo>
                <a:lnTo>
                  <a:pt x="0" y="30085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12202076" y="3400425"/>
            <a:ext cx="4551575" cy="3476265"/>
          </a:xfrm>
          <a:custGeom>
            <a:avLst/>
            <a:gdLst/>
            <a:ahLst/>
            <a:cxnLst/>
            <a:rect r="r" b="b" t="t" l="l"/>
            <a:pathLst>
              <a:path h="3476265" w="4551575">
                <a:moveTo>
                  <a:pt x="0" y="0"/>
                </a:moveTo>
                <a:lnTo>
                  <a:pt x="4551575" y="0"/>
                </a:lnTo>
                <a:lnTo>
                  <a:pt x="4551575" y="3476265"/>
                </a:lnTo>
                <a:lnTo>
                  <a:pt x="0" y="34762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699695" y="7832343"/>
            <a:ext cx="12387651" cy="1857343"/>
            <a:chOff x="0" y="0"/>
            <a:chExt cx="3262591" cy="489177"/>
          </a:xfrm>
        </p:grpSpPr>
        <p:sp>
          <p:nvSpPr>
            <p:cNvPr name="Freeform 4" id="4"/>
            <p:cNvSpPr/>
            <p:nvPr/>
          </p:nvSpPr>
          <p:spPr>
            <a:xfrm flipH="false" flipV="false" rot="0">
              <a:off x="0" y="0"/>
              <a:ext cx="3262591" cy="489177"/>
            </a:xfrm>
            <a:custGeom>
              <a:avLst/>
              <a:gdLst/>
              <a:ahLst/>
              <a:cxnLst/>
              <a:rect r="r" b="b" t="t" l="l"/>
              <a:pathLst>
                <a:path h="489177" w="3262591">
                  <a:moveTo>
                    <a:pt x="0" y="0"/>
                  </a:moveTo>
                  <a:lnTo>
                    <a:pt x="3262591" y="0"/>
                  </a:lnTo>
                  <a:lnTo>
                    <a:pt x="3262591" y="489177"/>
                  </a:lnTo>
                  <a:lnTo>
                    <a:pt x="0" y="489177"/>
                  </a:lnTo>
                  <a:close/>
                </a:path>
              </a:pathLst>
            </a:custGeom>
            <a:solidFill>
              <a:srgbClr val="FFFFFF"/>
            </a:solidFill>
            <a:ln w="76200" cap="sq">
              <a:solidFill>
                <a:srgbClr val="384C64"/>
              </a:solidFill>
              <a:prstDash val="solid"/>
              <a:miter/>
            </a:ln>
          </p:spPr>
        </p:sp>
        <p:sp>
          <p:nvSpPr>
            <p:cNvPr name="TextBox 5" id="5"/>
            <p:cNvSpPr txBox="true"/>
            <p:nvPr/>
          </p:nvSpPr>
          <p:spPr>
            <a:xfrm>
              <a:off x="0" y="-47625"/>
              <a:ext cx="3262591" cy="5368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46763" y="0"/>
            <a:ext cx="3990288" cy="10287000"/>
            <a:chOff x="0" y="0"/>
            <a:chExt cx="1050940" cy="2709333"/>
          </a:xfrm>
        </p:grpSpPr>
        <p:sp>
          <p:nvSpPr>
            <p:cNvPr name="Freeform 7" id="7"/>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8" id="8"/>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l="0" t="-45114" r="0" b="-45114"/>
            </a:stretch>
          </a:blipFill>
        </p:spPr>
      </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3870159" y="1787525"/>
            <a:ext cx="13389141" cy="3820190"/>
            <a:chOff x="0" y="0"/>
            <a:chExt cx="3526358" cy="1006141"/>
          </a:xfrm>
        </p:grpSpPr>
        <p:sp>
          <p:nvSpPr>
            <p:cNvPr name="Freeform 14" id="14"/>
            <p:cNvSpPr/>
            <p:nvPr/>
          </p:nvSpPr>
          <p:spPr>
            <a:xfrm flipH="false" flipV="false" rot="0">
              <a:off x="0" y="0"/>
              <a:ext cx="3526358" cy="1006141"/>
            </a:xfrm>
            <a:custGeom>
              <a:avLst/>
              <a:gdLst/>
              <a:ahLst/>
              <a:cxnLst/>
              <a:rect r="r" b="b" t="t" l="l"/>
              <a:pathLst>
                <a:path h="1006141" w="3526358">
                  <a:moveTo>
                    <a:pt x="0" y="0"/>
                  </a:moveTo>
                  <a:lnTo>
                    <a:pt x="3526358" y="0"/>
                  </a:lnTo>
                  <a:lnTo>
                    <a:pt x="3526358" y="1006141"/>
                  </a:lnTo>
                  <a:lnTo>
                    <a:pt x="0" y="1006141"/>
                  </a:lnTo>
                  <a:close/>
                </a:path>
              </a:pathLst>
            </a:custGeom>
            <a:solidFill>
              <a:srgbClr val="FFFFFF"/>
            </a:solidFill>
            <a:ln w="76200" cap="sq">
              <a:solidFill>
                <a:srgbClr val="384C64"/>
              </a:solidFill>
              <a:prstDash val="solid"/>
              <a:miter/>
            </a:ln>
          </p:spPr>
        </p:sp>
        <p:sp>
          <p:nvSpPr>
            <p:cNvPr name="TextBox 15" id="15"/>
            <p:cNvSpPr txBox="true"/>
            <p:nvPr/>
          </p:nvSpPr>
          <p:spPr>
            <a:xfrm>
              <a:off x="0" y="-47625"/>
              <a:ext cx="3526358" cy="1053766"/>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4079052" y="1971675"/>
            <a:ext cx="12692443" cy="3772084"/>
          </a:xfrm>
          <a:prstGeom prst="rect">
            <a:avLst/>
          </a:prstGeom>
        </p:spPr>
        <p:txBody>
          <a:bodyPr anchor="t" rtlCol="false" tIns="0" lIns="0" bIns="0" rIns="0">
            <a:spAutoFit/>
          </a:bodyPr>
          <a:lstStyle/>
          <a:p>
            <a:pPr algn="just" marL="934244" indent="-467122" lvl="1">
              <a:lnSpc>
                <a:spcPts val="6058"/>
              </a:lnSpc>
              <a:buFont typeface="Arial"/>
              <a:buChar char="•"/>
            </a:pPr>
            <a:r>
              <a:rPr lang="en-US" sz="4327">
                <a:solidFill>
                  <a:srgbClr val="1B3D65"/>
                </a:solidFill>
                <a:latin typeface="Alice"/>
                <a:ea typeface="Alice"/>
                <a:cs typeface="Alice"/>
                <a:sym typeface="Alice"/>
              </a:rPr>
              <a:t>Membersihkan &amp; memahami data saham yang fluktuatif &amp; banyak missing dengan EDA.</a:t>
            </a:r>
          </a:p>
          <a:p>
            <a:pPr algn="just" marL="934244" indent="-467122" lvl="1">
              <a:lnSpc>
                <a:spcPts val="6058"/>
              </a:lnSpc>
              <a:buFont typeface="Arial"/>
              <a:buChar char="•"/>
            </a:pPr>
            <a:r>
              <a:rPr lang="en-US" sz="4327">
                <a:solidFill>
                  <a:srgbClr val="1B3D65"/>
                </a:solidFill>
                <a:latin typeface="Alice"/>
                <a:ea typeface="Alice"/>
                <a:cs typeface="Alice"/>
                <a:sym typeface="Alice"/>
              </a:rPr>
              <a:t>Mencoba menangkap pola &amp; membuat prediksi harga penutupan dengan regresi</a:t>
            </a:r>
          </a:p>
          <a:p>
            <a:pPr algn="just">
              <a:lnSpc>
                <a:spcPts val="6058"/>
              </a:lnSpc>
              <a:spcBef>
                <a:spcPct val="0"/>
              </a:spcBef>
            </a:pPr>
          </a:p>
        </p:txBody>
      </p:sp>
      <p:sp>
        <p:nvSpPr>
          <p:cNvPr name="TextBox 17" id="17"/>
          <p:cNvSpPr txBox="true"/>
          <p:nvPr/>
        </p:nvSpPr>
        <p:spPr>
          <a:xfrm rot="0">
            <a:off x="3870159" y="50800"/>
            <a:ext cx="3167807"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Goal </a:t>
            </a:r>
          </a:p>
        </p:txBody>
      </p:sp>
      <p:sp>
        <p:nvSpPr>
          <p:cNvPr name="TextBox 18" id="18"/>
          <p:cNvSpPr txBox="true"/>
          <p:nvPr/>
        </p:nvSpPr>
        <p:spPr>
          <a:xfrm rot="0">
            <a:off x="3434952" y="5953125"/>
            <a:ext cx="5709048"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Strategy</a:t>
            </a:r>
          </a:p>
        </p:txBody>
      </p:sp>
      <p:sp>
        <p:nvSpPr>
          <p:cNvPr name="TextBox 19" id="19"/>
          <p:cNvSpPr txBox="true"/>
          <p:nvPr/>
        </p:nvSpPr>
        <p:spPr>
          <a:xfrm rot="0">
            <a:off x="4724439" y="8128001"/>
            <a:ext cx="11057160" cy="1027761"/>
          </a:xfrm>
          <a:prstGeom prst="rect">
            <a:avLst/>
          </a:prstGeom>
        </p:spPr>
        <p:txBody>
          <a:bodyPr anchor="t" rtlCol="false" tIns="0" lIns="0" bIns="0" rIns="0">
            <a:spAutoFit/>
          </a:bodyPr>
          <a:lstStyle/>
          <a:p>
            <a:pPr algn="ctr">
              <a:lnSpc>
                <a:spcPts val="8319"/>
              </a:lnSpc>
              <a:spcBef>
                <a:spcPct val="0"/>
              </a:spcBef>
            </a:pPr>
            <a:r>
              <a:rPr lang="en-US" sz="5942">
                <a:solidFill>
                  <a:srgbClr val="1B3D65"/>
                </a:solidFill>
                <a:latin typeface="Alice"/>
                <a:ea typeface="Alice"/>
                <a:cs typeface="Alice"/>
                <a:sym typeface="Alice"/>
              </a:rPr>
              <a:t>EDA dengan model regresi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6763" y="-142875"/>
            <a:ext cx="5441467" cy="10287000"/>
            <a:chOff x="0" y="0"/>
            <a:chExt cx="1433143" cy="2709333"/>
          </a:xfrm>
        </p:grpSpPr>
        <p:sp>
          <p:nvSpPr>
            <p:cNvPr name="Freeform 3" id="3"/>
            <p:cNvSpPr/>
            <p:nvPr/>
          </p:nvSpPr>
          <p:spPr>
            <a:xfrm flipH="false" flipV="false" rot="0">
              <a:off x="0" y="0"/>
              <a:ext cx="1433144" cy="2709333"/>
            </a:xfrm>
            <a:custGeom>
              <a:avLst/>
              <a:gdLst/>
              <a:ahLst/>
              <a:cxnLst/>
              <a:rect r="r" b="b" t="t" l="l"/>
              <a:pathLst>
                <a:path h="2709333" w="1433144">
                  <a:moveTo>
                    <a:pt x="0" y="0"/>
                  </a:moveTo>
                  <a:lnTo>
                    <a:pt x="1433144" y="0"/>
                  </a:lnTo>
                  <a:lnTo>
                    <a:pt x="1433144" y="2709333"/>
                  </a:lnTo>
                  <a:lnTo>
                    <a:pt x="0" y="2709333"/>
                  </a:lnTo>
                  <a:close/>
                </a:path>
              </a:pathLst>
            </a:custGeom>
            <a:solidFill>
              <a:srgbClr val="1B3D65"/>
            </a:solidFill>
          </p:spPr>
        </p:sp>
        <p:sp>
          <p:nvSpPr>
            <p:cNvPr name="TextBox 4" id="4"/>
            <p:cNvSpPr txBox="true"/>
            <p:nvPr/>
          </p:nvSpPr>
          <p:spPr>
            <a:xfrm>
              <a:off x="0" y="-47625"/>
              <a:ext cx="1433143" cy="275695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02934" y="3971925"/>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2">
              <a:alphaModFix amt="41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2">
              <a:alphaModFix amt="41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8342792" y="50800"/>
            <a:ext cx="6422331"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Detail data</a:t>
            </a:r>
          </a:p>
        </p:txBody>
      </p:sp>
      <p:sp>
        <p:nvSpPr>
          <p:cNvPr name="Freeform 8" id="8"/>
          <p:cNvSpPr/>
          <p:nvPr/>
        </p:nvSpPr>
        <p:spPr>
          <a:xfrm flipH="false" flipV="false" rot="0">
            <a:off x="7821994" y="1895475"/>
            <a:ext cx="9459310" cy="8229600"/>
          </a:xfrm>
          <a:custGeom>
            <a:avLst/>
            <a:gdLst/>
            <a:ahLst/>
            <a:cxnLst/>
            <a:rect r="r" b="b" t="t" l="l"/>
            <a:pathLst>
              <a:path h="8229600" w="9459310">
                <a:moveTo>
                  <a:pt x="0" y="0"/>
                </a:moveTo>
                <a:lnTo>
                  <a:pt x="9459310" y="0"/>
                </a:lnTo>
                <a:lnTo>
                  <a:pt x="9459310" y="8229600"/>
                </a:lnTo>
                <a:lnTo>
                  <a:pt x="0" y="8229600"/>
                </a:lnTo>
                <a:lnTo>
                  <a:pt x="0" y="0"/>
                </a:lnTo>
                <a:close/>
              </a:path>
            </a:pathLst>
          </a:custGeom>
          <a:blipFill>
            <a:blip r:embed="rId4"/>
            <a:stretch>
              <a:fillRect l="0" t="0" r="0" b="0"/>
            </a:stretch>
          </a:blipFill>
        </p:spPr>
      </p:sp>
      <p:sp>
        <p:nvSpPr>
          <p:cNvPr name="AutoShape 9" id="9"/>
          <p:cNvSpPr/>
          <p:nvPr/>
        </p:nvSpPr>
        <p:spPr>
          <a:xfrm>
            <a:off x="4877807" y="3502767"/>
            <a:ext cx="2174350" cy="0"/>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498988" y="2625439"/>
            <a:ext cx="4180792" cy="1708079"/>
          </a:xfrm>
          <a:prstGeom prst="rect">
            <a:avLst/>
          </a:prstGeom>
        </p:spPr>
        <p:txBody>
          <a:bodyPr anchor="t" rtlCol="false" tIns="0" lIns="0" bIns="0" rIns="0">
            <a:spAutoFit/>
          </a:bodyPr>
          <a:lstStyle/>
          <a:p>
            <a:pPr algn="just">
              <a:lnSpc>
                <a:spcPts val="4557"/>
              </a:lnSpc>
            </a:pPr>
            <a:r>
              <a:rPr lang="en-US" sz="3505">
                <a:solidFill>
                  <a:srgbClr val="FFFFFF"/>
                </a:solidFill>
                <a:latin typeface="Alice"/>
                <a:ea typeface="Alice"/>
                <a:cs typeface="Alice"/>
                <a:sym typeface="Alice"/>
              </a:rPr>
              <a:t>bersifat kategorial, yang berisi waktu dan jenis saham</a:t>
            </a:r>
          </a:p>
        </p:txBody>
      </p:sp>
      <p:sp>
        <p:nvSpPr>
          <p:cNvPr name="TextBox 11" id="11"/>
          <p:cNvSpPr txBox="true"/>
          <p:nvPr/>
        </p:nvSpPr>
        <p:spPr>
          <a:xfrm rot="0">
            <a:off x="393856" y="4899646"/>
            <a:ext cx="4304974" cy="1578858"/>
          </a:xfrm>
          <a:prstGeom prst="rect">
            <a:avLst/>
          </a:prstGeom>
        </p:spPr>
        <p:txBody>
          <a:bodyPr anchor="t" rtlCol="false" tIns="0" lIns="0" bIns="0" rIns="0">
            <a:spAutoFit/>
          </a:bodyPr>
          <a:lstStyle/>
          <a:p>
            <a:pPr algn="just">
              <a:lnSpc>
                <a:spcPts val="4134"/>
              </a:lnSpc>
            </a:pPr>
            <a:r>
              <a:rPr lang="en-US" sz="3180">
                <a:solidFill>
                  <a:srgbClr val="FFFFFF"/>
                </a:solidFill>
                <a:latin typeface="Alice"/>
                <a:ea typeface="Alice"/>
                <a:cs typeface="Alice"/>
                <a:sym typeface="Alice"/>
              </a:rPr>
              <a:t>harga saham, buka, harga tinggi, rendah dan penutupan.</a:t>
            </a:r>
          </a:p>
        </p:txBody>
      </p:sp>
      <p:sp>
        <p:nvSpPr>
          <p:cNvPr name="TextBox 12" id="12"/>
          <p:cNvSpPr txBox="true"/>
          <p:nvPr/>
        </p:nvSpPr>
        <p:spPr>
          <a:xfrm rot="0">
            <a:off x="0" y="7041566"/>
            <a:ext cx="4877807" cy="582883"/>
          </a:xfrm>
          <a:prstGeom prst="rect">
            <a:avLst/>
          </a:prstGeom>
        </p:spPr>
        <p:txBody>
          <a:bodyPr anchor="t" rtlCol="false" tIns="0" lIns="0" bIns="0" rIns="0">
            <a:spAutoFit/>
          </a:bodyPr>
          <a:lstStyle/>
          <a:p>
            <a:pPr algn="ctr">
              <a:lnSpc>
                <a:spcPts val="4684"/>
              </a:lnSpc>
            </a:pPr>
            <a:r>
              <a:rPr lang="en-US" sz="3603">
                <a:solidFill>
                  <a:srgbClr val="FFFFFF"/>
                </a:solidFill>
                <a:latin typeface="Alice"/>
                <a:ea typeface="Alice"/>
                <a:cs typeface="Alice"/>
                <a:sym typeface="Alice"/>
              </a:rPr>
              <a:t>aktifitas jual beli</a:t>
            </a:r>
          </a:p>
        </p:txBody>
      </p:sp>
      <p:sp>
        <p:nvSpPr>
          <p:cNvPr name="AutoShape 13" id="13"/>
          <p:cNvSpPr/>
          <p:nvPr/>
        </p:nvSpPr>
        <p:spPr>
          <a:xfrm flipH="true">
            <a:off x="7052157" y="3006090"/>
            <a:ext cx="0" cy="821902"/>
          </a:xfrm>
          <a:prstGeom prst="line">
            <a:avLst/>
          </a:prstGeom>
          <a:ln cap="flat" w="38100">
            <a:solidFill>
              <a:srgbClr val="000000"/>
            </a:solidFill>
            <a:prstDash val="solid"/>
            <a:headEnd type="none" len="sm" w="sm"/>
            <a:tailEnd type="none" len="sm" w="sm"/>
          </a:ln>
        </p:spPr>
      </p:sp>
      <p:sp>
        <p:nvSpPr>
          <p:cNvPr name="AutoShape 14" id="14"/>
          <p:cNvSpPr/>
          <p:nvPr/>
        </p:nvSpPr>
        <p:spPr>
          <a:xfrm>
            <a:off x="7052157" y="2987040"/>
            <a:ext cx="1054133" cy="19050"/>
          </a:xfrm>
          <a:prstGeom prst="line">
            <a:avLst/>
          </a:prstGeom>
          <a:ln cap="flat" w="38100">
            <a:solidFill>
              <a:srgbClr val="000000"/>
            </a:solidFill>
            <a:prstDash val="solid"/>
            <a:headEnd type="none" len="sm" w="sm"/>
            <a:tailEnd type="none" len="sm" w="sm"/>
          </a:ln>
        </p:spPr>
      </p:sp>
      <p:sp>
        <p:nvSpPr>
          <p:cNvPr name="AutoShape 15" id="15"/>
          <p:cNvSpPr/>
          <p:nvPr/>
        </p:nvSpPr>
        <p:spPr>
          <a:xfrm>
            <a:off x="7052502" y="3847039"/>
            <a:ext cx="1054133" cy="19050"/>
          </a:xfrm>
          <a:prstGeom prst="line">
            <a:avLst/>
          </a:prstGeom>
          <a:ln cap="flat" w="38100">
            <a:solidFill>
              <a:srgbClr val="000000"/>
            </a:solidFill>
            <a:prstDash val="solid"/>
            <a:headEnd type="none" len="sm" w="sm"/>
            <a:tailEnd type="none" len="sm" w="sm"/>
          </a:ln>
        </p:spPr>
      </p:sp>
      <p:sp>
        <p:nvSpPr>
          <p:cNvPr name="AutoShape 16" id="16"/>
          <p:cNvSpPr/>
          <p:nvPr/>
        </p:nvSpPr>
        <p:spPr>
          <a:xfrm>
            <a:off x="4877807" y="5708668"/>
            <a:ext cx="2174350" cy="0"/>
          </a:xfrm>
          <a:prstGeom prst="line">
            <a:avLst/>
          </a:prstGeom>
          <a:ln cap="flat" w="38100">
            <a:solidFill>
              <a:srgbClr val="000000"/>
            </a:solidFill>
            <a:prstDash val="solid"/>
            <a:headEnd type="none" len="sm" w="sm"/>
            <a:tailEnd type="none" len="sm" w="sm"/>
          </a:ln>
        </p:spPr>
      </p:sp>
      <p:sp>
        <p:nvSpPr>
          <p:cNvPr name="AutoShape 17" id="17"/>
          <p:cNvSpPr/>
          <p:nvPr/>
        </p:nvSpPr>
        <p:spPr>
          <a:xfrm>
            <a:off x="7052157" y="4601787"/>
            <a:ext cx="0" cy="1574374"/>
          </a:xfrm>
          <a:prstGeom prst="line">
            <a:avLst/>
          </a:prstGeom>
          <a:ln cap="flat" w="38100">
            <a:solidFill>
              <a:srgbClr val="000000"/>
            </a:solidFill>
            <a:prstDash val="solid"/>
            <a:headEnd type="none" len="sm" w="sm"/>
            <a:tailEnd type="none" len="sm" w="sm"/>
          </a:ln>
        </p:spPr>
      </p:sp>
      <p:sp>
        <p:nvSpPr>
          <p:cNvPr name="AutoShape 18" id="18"/>
          <p:cNvSpPr/>
          <p:nvPr/>
        </p:nvSpPr>
        <p:spPr>
          <a:xfrm>
            <a:off x="7052157" y="4582737"/>
            <a:ext cx="1054133" cy="19050"/>
          </a:xfrm>
          <a:prstGeom prst="line">
            <a:avLst/>
          </a:prstGeom>
          <a:ln cap="flat" w="38100">
            <a:solidFill>
              <a:srgbClr val="000000"/>
            </a:solidFill>
            <a:prstDash val="solid"/>
            <a:headEnd type="none" len="sm" w="sm"/>
            <a:tailEnd type="none" len="sm" w="sm"/>
          </a:ln>
        </p:spPr>
      </p:sp>
      <p:sp>
        <p:nvSpPr>
          <p:cNvPr name="AutoShape 19" id="19"/>
          <p:cNvSpPr/>
          <p:nvPr/>
        </p:nvSpPr>
        <p:spPr>
          <a:xfrm>
            <a:off x="7052502" y="6157110"/>
            <a:ext cx="1054133" cy="19050"/>
          </a:xfrm>
          <a:prstGeom prst="line">
            <a:avLst/>
          </a:prstGeom>
          <a:ln cap="flat" w="38100">
            <a:solidFill>
              <a:srgbClr val="000000"/>
            </a:solidFill>
            <a:prstDash val="solid"/>
            <a:headEnd type="none" len="sm" w="sm"/>
            <a:tailEnd type="none" len="sm" w="sm"/>
          </a:ln>
        </p:spPr>
      </p:sp>
      <p:sp>
        <p:nvSpPr>
          <p:cNvPr name="AutoShape 20" id="20"/>
          <p:cNvSpPr/>
          <p:nvPr/>
        </p:nvSpPr>
        <p:spPr>
          <a:xfrm>
            <a:off x="4593855" y="7403872"/>
            <a:ext cx="2174350" cy="0"/>
          </a:xfrm>
          <a:prstGeom prst="line">
            <a:avLst/>
          </a:prstGeom>
          <a:ln cap="flat" w="38100">
            <a:solidFill>
              <a:srgbClr val="000000"/>
            </a:solidFill>
            <a:prstDash val="solid"/>
            <a:headEnd type="none" len="sm" w="sm"/>
            <a:tailEnd type="none" len="sm" w="sm"/>
          </a:ln>
        </p:spPr>
      </p:sp>
      <p:sp>
        <p:nvSpPr>
          <p:cNvPr name="AutoShape 21" id="21"/>
          <p:cNvSpPr/>
          <p:nvPr/>
        </p:nvSpPr>
        <p:spPr>
          <a:xfrm>
            <a:off x="6767861" y="6966729"/>
            <a:ext cx="0" cy="893336"/>
          </a:xfrm>
          <a:prstGeom prst="line">
            <a:avLst/>
          </a:prstGeom>
          <a:ln cap="flat" w="38100">
            <a:solidFill>
              <a:srgbClr val="000000"/>
            </a:solidFill>
            <a:prstDash val="solid"/>
            <a:headEnd type="none" len="sm" w="sm"/>
            <a:tailEnd type="none" len="sm" w="sm"/>
          </a:ln>
        </p:spPr>
      </p:sp>
      <p:sp>
        <p:nvSpPr>
          <p:cNvPr name="AutoShape 22" id="22"/>
          <p:cNvSpPr/>
          <p:nvPr/>
        </p:nvSpPr>
        <p:spPr>
          <a:xfrm>
            <a:off x="6767861" y="6947679"/>
            <a:ext cx="1338429" cy="19050"/>
          </a:xfrm>
          <a:prstGeom prst="line">
            <a:avLst/>
          </a:prstGeom>
          <a:ln cap="flat" w="38100">
            <a:solidFill>
              <a:srgbClr val="000000"/>
            </a:solidFill>
            <a:prstDash val="solid"/>
            <a:headEnd type="none" len="sm" w="sm"/>
            <a:tailEnd type="none" len="sm" w="sm"/>
          </a:ln>
        </p:spPr>
      </p:sp>
      <p:sp>
        <p:nvSpPr>
          <p:cNvPr name="AutoShape 23" id="23"/>
          <p:cNvSpPr/>
          <p:nvPr/>
        </p:nvSpPr>
        <p:spPr>
          <a:xfrm>
            <a:off x="6768205" y="7841015"/>
            <a:ext cx="1338085"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2078" y="-43164"/>
            <a:ext cx="18441471" cy="10373327"/>
          </a:xfrm>
          <a:custGeom>
            <a:avLst/>
            <a:gdLst/>
            <a:ahLst/>
            <a:cxnLst/>
            <a:rect r="r" b="b" t="t" l="l"/>
            <a:pathLst>
              <a:path h="10373327" w="18441471">
                <a:moveTo>
                  <a:pt x="0" y="0"/>
                </a:moveTo>
                <a:lnTo>
                  <a:pt x="18441471" y="0"/>
                </a:lnTo>
                <a:lnTo>
                  <a:pt x="18441471" y="10373328"/>
                </a:lnTo>
                <a:lnTo>
                  <a:pt x="0" y="10373328"/>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0" y="7546593"/>
            <a:ext cx="18318705" cy="4118603"/>
          </a:xfrm>
          <a:custGeom>
            <a:avLst/>
            <a:gdLst/>
            <a:ahLst/>
            <a:cxnLst/>
            <a:rect r="r" b="b" t="t" l="l"/>
            <a:pathLst>
              <a:path h="4118603" w="18318705">
                <a:moveTo>
                  <a:pt x="0" y="0"/>
                </a:moveTo>
                <a:lnTo>
                  <a:pt x="18318705" y="0"/>
                </a:lnTo>
                <a:lnTo>
                  <a:pt x="18318705" y="4118603"/>
                </a:lnTo>
                <a:lnTo>
                  <a:pt x="0" y="411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955187" y="-11143924"/>
            <a:ext cx="3990288" cy="22287847"/>
            <a:chOff x="0" y="0"/>
            <a:chExt cx="1050940" cy="5870050"/>
          </a:xfrm>
        </p:grpSpPr>
        <p:sp>
          <p:nvSpPr>
            <p:cNvPr name="Freeform 5" id="5"/>
            <p:cNvSpPr/>
            <p:nvPr/>
          </p:nvSpPr>
          <p:spPr>
            <a:xfrm flipH="false" flipV="false" rot="0">
              <a:off x="0" y="0"/>
              <a:ext cx="1050940" cy="5870050"/>
            </a:xfrm>
            <a:custGeom>
              <a:avLst/>
              <a:gdLst/>
              <a:ahLst/>
              <a:cxnLst/>
              <a:rect r="r" b="b" t="t" l="l"/>
              <a:pathLst>
                <a:path h="5870050" w="1050940">
                  <a:moveTo>
                    <a:pt x="0" y="0"/>
                  </a:moveTo>
                  <a:lnTo>
                    <a:pt x="1050940" y="0"/>
                  </a:lnTo>
                  <a:lnTo>
                    <a:pt x="1050940" y="5870050"/>
                  </a:lnTo>
                  <a:lnTo>
                    <a:pt x="0" y="5870050"/>
                  </a:lnTo>
                  <a:close/>
                </a:path>
              </a:pathLst>
            </a:custGeom>
            <a:solidFill>
              <a:srgbClr val="1B3D65"/>
            </a:solidFill>
          </p:spPr>
        </p:sp>
        <p:sp>
          <p:nvSpPr>
            <p:cNvPr name="TextBox 6" id="6"/>
            <p:cNvSpPr txBox="true"/>
            <p:nvPr/>
          </p:nvSpPr>
          <p:spPr>
            <a:xfrm>
              <a:off x="0" y="-47625"/>
              <a:ext cx="1050940" cy="59176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7821983" y="50800"/>
            <a:ext cx="2674739"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EDA</a:t>
            </a:r>
          </a:p>
        </p:txBody>
      </p:sp>
      <p:sp>
        <p:nvSpPr>
          <p:cNvPr name="Freeform 9" id="9"/>
          <p:cNvSpPr/>
          <p:nvPr/>
        </p:nvSpPr>
        <p:spPr>
          <a:xfrm flipH="false" flipV="false" rot="0">
            <a:off x="83021" y="3185861"/>
            <a:ext cx="7738962" cy="5491298"/>
          </a:xfrm>
          <a:custGeom>
            <a:avLst/>
            <a:gdLst/>
            <a:ahLst/>
            <a:cxnLst/>
            <a:rect r="r" b="b" t="t" l="l"/>
            <a:pathLst>
              <a:path h="5491298" w="7738962">
                <a:moveTo>
                  <a:pt x="0" y="0"/>
                </a:moveTo>
                <a:lnTo>
                  <a:pt x="7738962" y="0"/>
                </a:lnTo>
                <a:lnTo>
                  <a:pt x="7738962" y="5491298"/>
                </a:lnTo>
                <a:lnTo>
                  <a:pt x="0" y="5491298"/>
                </a:lnTo>
                <a:lnTo>
                  <a:pt x="0" y="0"/>
                </a:lnTo>
                <a:close/>
              </a:path>
            </a:pathLst>
          </a:custGeom>
          <a:blipFill>
            <a:blip r:embed="rId8"/>
            <a:stretch>
              <a:fillRect l="0" t="0" r="0" b="0"/>
            </a:stretch>
          </a:blipFill>
        </p:spPr>
      </p:sp>
      <p:sp>
        <p:nvSpPr>
          <p:cNvPr name="Freeform 10" id="10"/>
          <p:cNvSpPr/>
          <p:nvPr/>
        </p:nvSpPr>
        <p:spPr>
          <a:xfrm flipH="false" flipV="false" rot="0">
            <a:off x="8100443" y="2299846"/>
            <a:ext cx="9863859" cy="6715398"/>
          </a:xfrm>
          <a:custGeom>
            <a:avLst/>
            <a:gdLst/>
            <a:ahLst/>
            <a:cxnLst/>
            <a:rect r="r" b="b" t="t" l="l"/>
            <a:pathLst>
              <a:path h="6715398" w="9863859">
                <a:moveTo>
                  <a:pt x="0" y="0"/>
                </a:moveTo>
                <a:lnTo>
                  <a:pt x="9863859" y="0"/>
                </a:lnTo>
                <a:lnTo>
                  <a:pt x="9863859" y="6715399"/>
                </a:lnTo>
                <a:lnTo>
                  <a:pt x="0" y="6715399"/>
                </a:lnTo>
                <a:lnTo>
                  <a:pt x="0" y="0"/>
                </a:lnTo>
                <a:close/>
              </a:path>
            </a:pathLst>
          </a:custGeom>
          <a:blipFill>
            <a:blip r:embed="rId9"/>
            <a:stretch>
              <a:fillRect l="-2470" t="0" r="-247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2078" y="-43164"/>
            <a:ext cx="18441471" cy="10373327"/>
          </a:xfrm>
          <a:custGeom>
            <a:avLst/>
            <a:gdLst/>
            <a:ahLst/>
            <a:cxnLst/>
            <a:rect r="r" b="b" t="t" l="l"/>
            <a:pathLst>
              <a:path h="10373327" w="18441471">
                <a:moveTo>
                  <a:pt x="0" y="0"/>
                </a:moveTo>
                <a:lnTo>
                  <a:pt x="18441471" y="0"/>
                </a:lnTo>
                <a:lnTo>
                  <a:pt x="18441471" y="10373328"/>
                </a:lnTo>
                <a:lnTo>
                  <a:pt x="0" y="10373328"/>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705" y="8225797"/>
            <a:ext cx="18318705" cy="4118603"/>
          </a:xfrm>
          <a:custGeom>
            <a:avLst/>
            <a:gdLst/>
            <a:ahLst/>
            <a:cxnLst/>
            <a:rect r="r" b="b" t="t" l="l"/>
            <a:pathLst>
              <a:path h="4118603" w="18318705">
                <a:moveTo>
                  <a:pt x="0" y="0"/>
                </a:moveTo>
                <a:lnTo>
                  <a:pt x="18318705" y="0"/>
                </a:lnTo>
                <a:lnTo>
                  <a:pt x="18318705" y="4118603"/>
                </a:lnTo>
                <a:lnTo>
                  <a:pt x="0" y="411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955187" y="-11143924"/>
            <a:ext cx="3990288" cy="22287847"/>
            <a:chOff x="0" y="0"/>
            <a:chExt cx="1050940" cy="5870050"/>
          </a:xfrm>
        </p:grpSpPr>
        <p:sp>
          <p:nvSpPr>
            <p:cNvPr name="Freeform 5" id="5"/>
            <p:cNvSpPr/>
            <p:nvPr/>
          </p:nvSpPr>
          <p:spPr>
            <a:xfrm flipH="false" flipV="false" rot="0">
              <a:off x="0" y="0"/>
              <a:ext cx="1050940" cy="5870050"/>
            </a:xfrm>
            <a:custGeom>
              <a:avLst/>
              <a:gdLst/>
              <a:ahLst/>
              <a:cxnLst/>
              <a:rect r="r" b="b" t="t" l="l"/>
              <a:pathLst>
                <a:path h="5870050" w="1050940">
                  <a:moveTo>
                    <a:pt x="0" y="0"/>
                  </a:moveTo>
                  <a:lnTo>
                    <a:pt x="1050940" y="0"/>
                  </a:lnTo>
                  <a:lnTo>
                    <a:pt x="1050940" y="5870050"/>
                  </a:lnTo>
                  <a:lnTo>
                    <a:pt x="0" y="5870050"/>
                  </a:lnTo>
                  <a:close/>
                </a:path>
              </a:pathLst>
            </a:custGeom>
            <a:solidFill>
              <a:srgbClr val="1B3D65"/>
            </a:solidFill>
          </p:spPr>
        </p:sp>
        <p:sp>
          <p:nvSpPr>
            <p:cNvPr name="TextBox 6" id="6"/>
            <p:cNvSpPr txBox="true"/>
            <p:nvPr/>
          </p:nvSpPr>
          <p:spPr>
            <a:xfrm>
              <a:off x="0" y="-47625"/>
              <a:ext cx="1050940" cy="591767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432078" y="2169106"/>
            <a:ext cx="7389905" cy="7505358"/>
            <a:chOff x="0" y="0"/>
            <a:chExt cx="1946312" cy="1976720"/>
          </a:xfrm>
        </p:grpSpPr>
        <p:sp>
          <p:nvSpPr>
            <p:cNvPr name="Freeform 9" id="9"/>
            <p:cNvSpPr/>
            <p:nvPr/>
          </p:nvSpPr>
          <p:spPr>
            <a:xfrm flipH="false" flipV="false" rot="0">
              <a:off x="0" y="0"/>
              <a:ext cx="1946312" cy="1976720"/>
            </a:xfrm>
            <a:custGeom>
              <a:avLst/>
              <a:gdLst/>
              <a:ahLst/>
              <a:cxnLst/>
              <a:rect r="r" b="b" t="t" l="l"/>
              <a:pathLst>
                <a:path h="1976720" w="1946312">
                  <a:moveTo>
                    <a:pt x="0" y="0"/>
                  </a:moveTo>
                  <a:lnTo>
                    <a:pt x="1946312" y="0"/>
                  </a:lnTo>
                  <a:lnTo>
                    <a:pt x="1946312" y="1976720"/>
                  </a:lnTo>
                  <a:lnTo>
                    <a:pt x="0" y="1976720"/>
                  </a:lnTo>
                  <a:close/>
                </a:path>
              </a:pathLst>
            </a:custGeom>
            <a:solidFill>
              <a:srgbClr val="FFFFFF"/>
            </a:solidFill>
            <a:ln w="76200" cap="sq">
              <a:solidFill>
                <a:srgbClr val="384C64"/>
              </a:solidFill>
              <a:prstDash val="solid"/>
              <a:miter/>
            </a:ln>
          </p:spPr>
        </p:sp>
        <p:sp>
          <p:nvSpPr>
            <p:cNvPr name="TextBox 10" id="10"/>
            <p:cNvSpPr txBox="true"/>
            <p:nvPr/>
          </p:nvSpPr>
          <p:spPr>
            <a:xfrm>
              <a:off x="0" y="-47625"/>
              <a:ext cx="1946312" cy="202434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7821983" y="50800"/>
            <a:ext cx="2674739"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EDA</a:t>
            </a:r>
          </a:p>
        </p:txBody>
      </p:sp>
      <p:sp>
        <p:nvSpPr>
          <p:cNvPr name="TextBox 12" id="12"/>
          <p:cNvSpPr txBox="true"/>
          <p:nvPr/>
        </p:nvSpPr>
        <p:spPr>
          <a:xfrm rot="0">
            <a:off x="721793" y="2437893"/>
            <a:ext cx="6714517" cy="5791707"/>
          </a:xfrm>
          <a:prstGeom prst="rect">
            <a:avLst/>
          </a:prstGeom>
        </p:spPr>
        <p:txBody>
          <a:bodyPr anchor="t" rtlCol="false" tIns="0" lIns="0" bIns="0" rIns="0">
            <a:spAutoFit/>
          </a:bodyPr>
          <a:lstStyle/>
          <a:p>
            <a:pPr algn="just">
              <a:lnSpc>
                <a:spcPts val="3541"/>
              </a:lnSpc>
            </a:pPr>
            <a:r>
              <a:rPr lang="en-US" sz="2724">
                <a:solidFill>
                  <a:srgbClr val="1B3D65"/>
                </a:solidFill>
                <a:latin typeface="Alice"/>
                <a:ea typeface="Alice"/>
                <a:cs typeface="Alice"/>
                <a:sym typeface="Alice"/>
              </a:rPr>
              <a:t>Harga (seri harga) sangat saling berkaitan—sangat redundant satu sama lain.</a:t>
            </a:r>
          </a:p>
          <a:p>
            <a:pPr algn="just">
              <a:lnSpc>
                <a:spcPts val="3541"/>
              </a:lnSpc>
            </a:pPr>
          </a:p>
          <a:p>
            <a:pPr algn="just">
              <a:lnSpc>
                <a:spcPts val="3541"/>
              </a:lnSpc>
            </a:pPr>
            <a:r>
              <a:rPr lang="en-US" sz="2724">
                <a:solidFill>
                  <a:srgbClr val="1B3D65"/>
                </a:solidFill>
                <a:latin typeface="Alice"/>
                <a:ea typeface="Alice"/>
                <a:cs typeface="Alice"/>
                <a:sym typeface="Alice"/>
              </a:rPr>
              <a:t>Volume, turnover, dan jumlah transaksi bergerak bersama—indikator likuiditas pasar signifikan.</a:t>
            </a:r>
          </a:p>
          <a:p>
            <a:pPr algn="just">
              <a:lnSpc>
                <a:spcPts val="3541"/>
              </a:lnSpc>
            </a:pPr>
          </a:p>
          <a:p>
            <a:pPr algn="just">
              <a:lnSpc>
                <a:spcPts val="3541"/>
              </a:lnSpc>
            </a:pPr>
            <a:r>
              <a:rPr lang="en-US" sz="2724">
                <a:solidFill>
                  <a:srgbClr val="1B3D65"/>
                </a:solidFill>
                <a:latin typeface="Alice"/>
                <a:ea typeface="Alice"/>
                <a:cs typeface="Alice"/>
                <a:sym typeface="Alice"/>
              </a:rPr>
              <a:t>Deliverable volume meningkat saat aktivitas tinggi, tapi persentase deliverable cenderung turun sedikit saat pasar ramai.</a:t>
            </a:r>
          </a:p>
          <a:p>
            <a:pPr algn="just">
              <a:lnSpc>
                <a:spcPts val="3541"/>
              </a:lnSpc>
            </a:pPr>
          </a:p>
          <a:p>
            <a:pPr algn="just">
              <a:lnSpc>
                <a:spcPts val="3541"/>
              </a:lnSpc>
            </a:pPr>
            <a:r>
              <a:rPr lang="en-US" sz="2724">
                <a:solidFill>
                  <a:srgbClr val="1B3D65"/>
                </a:solidFill>
                <a:latin typeface="Alice"/>
                <a:ea typeface="Alice"/>
                <a:cs typeface="Alice"/>
                <a:sym typeface="Alice"/>
              </a:rPr>
              <a:t>% Deliverable relatif independen—tidak terlalu dipengaruhi oleh lonjakan aktivitas.</a:t>
            </a:r>
          </a:p>
        </p:txBody>
      </p:sp>
      <p:sp>
        <p:nvSpPr>
          <p:cNvPr name="Freeform 13" id="13"/>
          <p:cNvSpPr/>
          <p:nvPr/>
        </p:nvSpPr>
        <p:spPr>
          <a:xfrm flipH="false" flipV="false" rot="0">
            <a:off x="8087969" y="2169106"/>
            <a:ext cx="9778969" cy="7505358"/>
          </a:xfrm>
          <a:custGeom>
            <a:avLst/>
            <a:gdLst/>
            <a:ahLst/>
            <a:cxnLst/>
            <a:rect r="r" b="b" t="t" l="l"/>
            <a:pathLst>
              <a:path h="7505358" w="9778969">
                <a:moveTo>
                  <a:pt x="0" y="0"/>
                </a:moveTo>
                <a:lnTo>
                  <a:pt x="9778969" y="0"/>
                </a:lnTo>
                <a:lnTo>
                  <a:pt x="9778969" y="7505358"/>
                </a:lnTo>
                <a:lnTo>
                  <a:pt x="0" y="7505358"/>
                </a:lnTo>
                <a:lnTo>
                  <a:pt x="0" y="0"/>
                </a:lnTo>
                <a:close/>
              </a:path>
            </a:pathLst>
          </a:custGeom>
          <a:blipFill>
            <a:blip r:embed="rId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632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5400000">
            <a:off x="7985569" y="-11707142"/>
            <a:ext cx="3990288" cy="22287847"/>
            <a:chOff x="0" y="0"/>
            <a:chExt cx="1050940" cy="5870050"/>
          </a:xfrm>
        </p:grpSpPr>
        <p:sp>
          <p:nvSpPr>
            <p:cNvPr name="Freeform 4" id="4"/>
            <p:cNvSpPr/>
            <p:nvPr/>
          </p:nvSpPr>
          <p:spPr>
            <a:xfrm flipH="false" flipV="false" rot="0">
              <a:off x="0" y="0"/>
              <a:ext cx="1050940" cy="5870050"/>
            </a:xfrm>
            <a:custGeom>
              <a:avLst/>
              <a:gdLst/>
              <a:ahLst/>
              <a:cxnLst/>
              <a:rect r="r" b="b" t="t" l="l"/>
              <a:pathLst>
                <a:path h="5870050" w="1050940">
                  <a:moveTo>
                    <a:pt x="0" y="0"/>
                  </a:moveTo>
                  <a:lnTo>
                    <a:pt x="1050940" y="0"/>
                  </a:lnTo>
                  <a:lnTo>
                    <a:pt x="1050940" y="5870050"/>
                  </a:lnTo>
                  <a:lnTo>
                    <a:pt x="0" y="5870050"/>
                  </a:lnTo>
                  <a:close/>
                </a:path>
              </a:pathLst>
            </a:custGeom>
            <a:solidFill>
              <a:srgbClr val="1B3D65"/>
            </a:solidFill>
          </p:spPr>
        </p:sp>
        <p:sp>
          <p:nvSpPr>
            <p:cNvPr name="TextBox 5" id="5"/>
            <p:cNvSpPr txBox="true"/>
            <p:nvPr/>
          </p:nvSpPr>
          <p:spPr>
            <a:xfrm>
              <a:off x="0" y="-47625"/>
              <a:ext cx="1050940" cy="591767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7806630" y="-305402"/>
            <a:ext cx="2674739"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EDA</a:t>
            </a:r>
          </a:p>
        </p:txBody>
      </p:sp>
      <p:sp>
        <p:nvSpPr>
          <p:cNvPr name="Freeform 8" id="8"/>
          <p:cNvSpPr/>
          <p:nvPr/>
        </p:nvSpPr>
        <p:spPr>
          <a:xfrm flipH="false" flipV="false" rot="0">
            <a:off x="816027" y="1431926"/>
            <a:ext cx="11924706" cy="7230093"/>
          </a:xfrm>
          <a:custGeom>
            <a:avLst/>
            <a:gdLst/>
            <a:ahLst/>
            <a:cxnLst/>
            <a:rect r="r" b="b" t="t" l="l"/>
            <a:pathLst>
              <a:path h="7230093" w="11924706">
                <a:moveTo>
                  <a:pt x="0" y="0"/>
                </a:moveTo>
                <a:lnTo>
                  <a:pt x="11924706" y="0"/>
                </a:lnTo>
                <a:lnTo>
                  <a:pt x="11924706" y="7230093"/>
                </a:lnTo>
                <a:lnTo>
                  <a:pt x="0" y="7230093"/>
                </a:lnTo>
                <a:lnTo>
                  <a:pt x="0" y="0"/>
                </a:lnTo>
                <a:close/>
              </a:path>
            </a:pathLst>
          </a:custGeom>
          <a:blipFill>
            <a:blip r:embed="rId6"/>
            <a:stretch>
              <a:fillRect l="0" t="-5091" r="0" b="-4175"/>
            </a:stretch>
          </a:blipFill>
        </p:spPr>
      </p:sp>
      <p:sp>
        <p:nvSpPr>
          <p:cNvPr name="Freeform 9" id="9"/>
          <p:cNvSpPr/>
          <p:nvPr/>
        </p:nvSpPr>
        <p:spPr>
          <a:xfrm flipH="false" flipV="false" rot="0">
            <a:off x="13751991" y="1431926"/>
            <a:ext cx="3246039" cy="6926275"/>
          </a:xfrm>
          <a:custGeom>
            <a:avLst/>
            <a:gdLst/>
            <a:ahLst/>
            <a:cxnLst/>
            <a:rect r="r" b="b" t="t" l="l"/>
            <a:pathLst>
              <a:path h="6926275" w="3246039">
                <a:moveTo>
                  <a:pt x="0" y="0"/>
                </a:moveTo>
                <a:lnTo>
                  <a:pt x="3246039" y="0"/>
                </a:lnTo>
                <a:lnTo>
                  <a:pt x="3246039" y="6926274"/>
                </a:lnTo>
                <a:lnTo>
                  <a:pt x="0" y="6926274"/>
                </a:lnTo>
                <a:lnTo>
                  <a:pt x="0" y="0"/>
                </a:lnTo>
                <a:close/>
              </a:path>
            </a:pathLst>
          </a:custGeom>
          <a:blipFill>
            <a:blip r:embed="rId7"/>
            <a:stretch>
              <a:fillRect l="0" t="-5342" r="0" b="0"/>
            </a:stretch>
          </a:blipFill>
        </p:spPr>
      </p:sp>
      <p:grpSp>
        <p:nvGrpSpPr>
          <p:cNvPr name="Group 10" id="10"/>
          <p:cNvGrpSpPr/>
          <p:nvPr/>
        </p:nvGrpSpPr>
        <p:grpSpPr>
          <a:xfrm rot="0">
            <a:off x="180114" y="8811105"/>
            <a:ext cx="17927771" cy="1475895"/>
            <a:chOff x="0" y="0"/>
            <a:chExt cx="4721717" cy="388713"/>
          </a:xfrm>
        </p:grpSpPr>
        <p:sp>
          <p:nvSpPr>
            <p:cNvPr name="Freeform 11" id="11"/>
            <p:cNvSpPr/>
            <p:nvPr/>
          </p:nvSpPr>
          <p:spPr>
            <a:xfrm flipH="false" flipV="false" rot="0">
              <a:off x="0" y="0"/>
              <a:ext cx="4721718" cy="388713"/>
            </a:xfrm>
            <a:custGeom>
              <a:avLst/>
              <a:gdLst/>
              <a:ahLst/>
              <a:cxnLst/>
              <a:rect r="r" b="b" t="t" l="l"/>
              <a:pathLst>
                <a:path h="388713" w="4721718">
                  <a:moveTo>
                    <a:pt x="0" y="0"/>
                  </a:moveTo>
                  <a:lnTo>
                    <a:pt x="4721718" y="0"/>
                  </a:lnTo>
                  <a:lnTo>
                    <a:pt x="4721718" y="388713"/>
                  </a:lnTo>
                  <a:lnTo>
                    <a:pt x="0" y="388713"/>
                  </a:lnTo>
                  <a:close/>
                </a:path>
              </a:pathLst>
            </a:custGeom>
            <a:solidFill>
              <a:srgbClr val="FFFFFF"/>
            </a:solidFill>
            <a:ln w="76200" cap="sq">
              <a:solidFill>
                <a:srgbClr val="384C64"/>
              </a:solidFill>
              <a:prstDash val="solid"/>
              <a:miter/>
            </a:ln>
          </p:spPr>
        </p:sp>
        <p:sp>
          <p:nvSpPr>
            <p:cNvPr name="TextBox 12" id="12"/>
            <p:cNvSpPr txBox="true"/>
            <p:nvPr/>
          </p:nvSpPr>
          <p:spPr>
            <a:xfrm>
              <a:off x="0" y="-47625"/>
              <a:ext cx="4721717" cy="436338"/>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483933" y="8942705"/>
            <a:ext cx="17321221" cy="1056759"/>
          </a:xfrm>
          <a:prstGeom prst="rect">
            <a:avLst/>
          </a:prstGeom>
        </p:spPr>
        <p:txBody>
          <a:bodyPr anchor="t" rtlCol="false" tIns="0" lIns="0" bIns="0" rIns="0">
            <a:spAutoFit/>
          </a:bodyPr>
          <a:lstStyle/>
          <a:p>
            <a:pPr algn="just">
              <a:lnSpc>
                <a:spcPts val="4194"/>
              </a:lnSpc>
            </a:pPr>
            <a:r>
              <a:rPr lang="en-US" sz="3226">
                <a:solidFill>
                  <a:srgbClr val="1B3D65"/>
                </a:solidFill>
                <a:latin typeface="Alice"/>
                <a:ea typeface="Alice"/>
                <a:cs typeface="Alice"/>
                <a:sym typeface="Alice"/>
              </a:rPr>
              <a:t>Memperlihatkan bahwa harga (“Open”, “High”, “Low”, “Last”, “Close”, dan “VWAP”) mayoritas berada di rentang 200–400, dengan distribusi skewed ke kanan dan beberapa nilai ekstrem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3164"/>
            <a:ext cx="18441471" cy="10373327"/>
          </a:xfrm>
          <a:custGeom>
            <a:avLst/>
            <a:gdLst/>
            <a:ahLst/>
            <a:cxnLst/>
            <a:rect r="r" b="b" t="t" l="l"/>
            <a:pathLst>
              <a:path h="10373327" w="18441471">
                <a:moveTo>
                  <a:pt x="0" y="0"/>
                </a:moveTo>
                <a:lnTo>
                  <a:pt x="18441471" y="0"/>
                </a:lnTo>
                <a:lnTo>
                  <a:pt x="18441471" y="10373328"/>
                </a:lnTo>
                <a:lnTo>
                  <a:pt x="0" y="10373328"/>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554844" y="9855617"/>
            <a:ext cx="18318705" cy="4118603"/>
          </a:xfrm>
          <a:custGeom>
            <a:avLst/>
            <a:gdLst/>
            <a:ahLst/>
            <a:cxnLst/>
            <a:rect r="r" b="b" t="t" l="l"/>
            <a:pathLst>
              <a:path h="4118603" w="18318705">
                <a:moveTo>
                  <a:pt x="0" y="0"/>
                </a:moveTo>
                <a:lnTo>
                  <a:pt x="18318705" y="0"/>
                </a:lnTo>
                <a:lnTo>
                  <a:pt x="18318705" y="4118603"/>
                </a:lnTo>
                <a:lnTo>
                  <a:pt x="0" y="4118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133504" y="-9636846"/>
            <a:ext cx="3990288" cy="18318705"/>
            <a:chOff x="0" y="0"/>
            <a:chExt cx="1050940" cy="4824680"/>
          </a:xfrm>
        </p:grpSpPr>
        <p:sp>
          <p:nvSpPr>
            <p:cNvPr name="Freeform 5" id="5"/>
            <p:cNvSpPr/>
            <p:nvPr/>
          </p:nvSpPr>
          <p:spPr>
            <a:xfrm flipH="false" flipV="false" rot="0">
              <a:off x="0" y="0"/>
              <a:ext cx="1050940" cy="4824680"/>
            </a:xfrm>
            <a:custGeom>
              <a:avLst/>
              <a:gdLst/>
              <a:ahLst/>
              <a:cxnLst/>
              <a:rect r="r" b="b" t="t" l="l"/>
              <a:pathLst>
                <a:path h="4824680" w="1050940">
                  <a:moveTo>
                    <a:pt x="0" y="0"/>
                  </a:moveTo>
                  <a:lnTo>
                    <a:pt x="1050940" y="0"/>
                  </a:lnTo>
                  <a:lnTo>
                    <a:pt x="1050940" y="4824680"/>
                  </a:lnTo>
                  <a:lnTo>
                    <a:pt x="0" y="4824680"/>
                  </a:lnTo>
                  <a:close/>
                </a:path>
              </a:pathLst>
            </a:custGeom>
            <a:solidFill>
              <a:srgbClr val="1B3D65"/>
            </a:solidFill>
          </p:spPr>
        </p:sp>
        <p:sp>
          <p:nvSpPr>
            <p:cNvPr name="TextBox 6" id="6"/>
            <p:cNvSpPr txBox="true"/>
            <p:nvPr/>
          </p:nvSpPr>
          <p:spPr>
            <a:xfrm>
              <a:off x="0" y="-47625"/>
              <a:ext cx="1050940" cy="487230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810871" y="-262239"/>
            <a:ext cx="6635552"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Penjelasan</a:t>
            </a:r>
          </a:p>
        </p:txBody>
      </p:sp>
      <p:sp>
        <p:nvSpPr>
          <p:cNvPr name="Freeform 9" id="9"/>
          <p:cNvSpPr/>
          <p:nvPr/>
        </p:nvSpPr>
        <p:spPr>
          <a:xfrm flipH="false" flipV="false" rot="0">
            <a:off x="1295270" y="2293900"/>
            <a:ext cx="6965132" cy="6711949"/>
          </a:xfrm>
          <a:custGeom>
            <a:avLst/>
            <a:gdLst/>
            <a:ahLst/>
            <a:cxnLst/>
            <a:rect r="r" b="b" t="t" l="l"/>
            <a:pathLst>
              <a:path h="6711949" w="6965132">
                <a:moveTo>
                  <a:pt x="0" y="0"/>
                </a:moveTo>
                <a:lnTo>
                  <a:pt x="6965132" y="0"/>
                </a:lnTo>
                <a:lnTo>
                  <a:pt x="6965132" y="6711950"/>
                </a:lnTo>
                <a:lnTo>
                  <a:pt x="0" y="6711950"/>
                </a:lnTo>
                <a:lnTo>
                  <a:pt x="0" y="0"/>
                </a:lnTo>
                <a:close/>
              </a:path>
            </a:pathLst>
          </a:custGeom>
          <a:blipFill>
            <a:blip r:embed="rId8"/>
            <a:stretch>
              <a:fillRect l="0" t="0" r="-194891" b="-106560"/>
            </a:stretch>
          </a:blipFill>
        </p:spPr>
      </p:sp>
      <p:sp>
        <p:nvSpPr>
          <p:cNvPr name="TextBox 10" id="10"/>
          <p:cNvSpPr txBox="true"/>
          <p:nvPr/>
        </p:nvSpPr>
        <p:spPr>
          <a:xfrm rot="0">
            <a:off x="8559347" y="2941850"/>
            <a:ext cx="8414133" cy="5287750"/>
          </a:xfrm>
          <a:prstGeom prst="rect">
            <a:avLst/>
          </a:prstGeom>
        </p:spPr>
        <p:txBody>
          <a:bodyPr anchor="t" rtlCol="false" tIns="0" lIns="0" bIns="0" rIns="0">
            <a:spAutoFit/>
          </a:bodyPr>
          <a:lstStyle/>
          <a:p>
            <a:pPr algn="just">
              <a:lnSpc>
                <a:spcPts val="6013"/>
              </a:lnSpc>
            </a:pPr>
            <a:r>
              <a:rPr lang="en-US" sz="4626">
                <a:solidFill>
                  <a:srgbClr val="1B3D65"/>
                </a:solidFill>
                <a:latin typeface="Alice"/>
                <a:ea typeface="Alice"/>
                <a:cs typeface="Alice"/>
                <a:sym typeface="Alice"/>
              </a:rPr>
              <a:t>Histogram of Volume: Menunjukkan distribusi frekuensi volume perdagangan. Sebagian besar volume berada di rentang nilai rendah (sekitar 0 hingga 0.2), dengan frekuensi tertinggi mendekati 2000.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DAGtVBVEUec</dc:identifier>
  <dcterms:modified xsi:type="dcterms:W3CDTF">2011-08-01T06:04:30Z</dcterms:modified>
  <cp:revision>1</cp:revision>
  <dc:title>KEL.6</dc:title>
</cp:coreProperties>
</file>