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64" r:id="rId9"/>
    <p:sldId id="268" r:id="rId10"/>
    <p:sldId id="269" r:id="rId11"/>
    <p:sldId id="265"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Montserrat SemiBold" pitchFamily="2" charset="0"/>
      <p:regular r:id="rId23"/>
      <p:bold r:id="rId24"/>
      <p:italic r:id="rId25"/>
      <p:boldItalic r:id="rId26"/>
    </p:embeddedFont>
    <p:embeddedFont>
      <p:font typeface="Poppins" panose="000008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KT/SnTCHZQnoEsYxehsWGTUvc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95403D-4E6C-4E2F-84BE-A32BE76EBDD0}">
  <a:tblStyle styleId="{5095403D-4E6C-4E2F-84BE-A32BE76EBDD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15" autoAdjust="0"/>
  </p:normalViewPr>
  <p:slideViewPr>
    <p:cSldViewPr snapToGrid="0">
      <p:cViewPr varScale="1">
        <p:scale>
          <a:sx n="66" d="100"/>
          <a:sy n="66"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31696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6679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681031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4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01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Padi Merupakan salah satu tanaman pokok sebagai kebutuhan pangan primer di Indonesia. Tingkat konsumsi umum masyarakat Indonesia yang cenderung tinggi dari tingkat konsumsi bahan pokok lainnya.</a:t>
            </a:r>
            <a:endParaRPr/>
          </a:p>
          <a:p>
            <a:pPr marL="171450" lvl="0" indent="-184150" algn="l" rtl="0">
              <a:spcBef>
                <a:spcPts val="0"/>
              </a:spcBef>
              <a:spcAft>
                <a:spcPts val="0"/>
              </a:spcAft>
              <a:buSzPts val="1400"/>
              <a:buChar char="-"/>
            </a:pPr>
            <a:r>
              <a:rPr lang="en-US"/>
              <a:t>“Dialah yang telah menurunkan air (hujan) dari langit untuk kamu, sebagiannya menjadi minuman dan sebagiannya (menyuburkan) tumbuhan, padanya kamu menggembalakan ternakmu.?”</a:t>
            </a:r>
            <a:endParaRPr/>
          </a:p>
          <a:p>
            <a:pPr marL="171450" lvl="0" indent="-184150" algn="l" rtl="0">
              <a:spcBef>
                <a:spcPts val="0"/>
              </a:spcBef>
              <a:spcAft>
                <a:spcPts val="0"/>
              </a:spcAft>
              <a:buSzPts val="1400"/>
              <a:buChar char="-"/>
            </a:pPr>
            <a:r>
              <a:rPr lang="en-US"/>
              <a:t>“Wahai manusia! Sungguh, telah datang kepadamu pelajaran (Al- Qur'an) dari Tuhanmu, penyembuh bagi penyakit yang ada dalam dada dan petunjuk serta rahmat bagi orang yang beriman.”</a:t>
            </a:r>
            <a:endParaRPr/>
          </a:p>
          <a:p>
            <a:pPr marL="171450" lvl="0" indent="-184150" algn="l" rtl="0">
              <a:spcBef>
                <a:spcPts val="0"/>
              </a:spcBef>
              <a:spcAft>
                <a:spcPts val="0"/>
              </a:spcAft>
              <a:buSzPts val="1400"/>
              <a:buChar char="-"/>
            </a:pPr>
            <a:r>
              <a:rPr lang="en-US"/>
              <a:t>Ayat diatas menjelaskan bahwasannya Allah SWT telah menurunkan ilmu kepada umat manusia, untuk itu kita patut untuk mempelajarinya apa yang telah diberi oleh Allah SWT sehingga dapat menjadi penyembuh dari penyakit yang ada.</a:t>
            </a:r>
            <a:endParaRPr/>
          </a:p>
          <a:p>
            <a:pPr marL="171450" lvl="0" indent="-95250" algn="l" rtl="0">
              <a:spcBef>
                <a:spcPts val="0"/>
              </a:spcBef>
              <a:spcAft>
                <a:spcPts val="0"/>
              </a:spcAft>
              <a:buClr>
                <a:schemeClr val="dk1"/>
              </a:buClr>
              <a:buSzPts val="1200"/>
              <a:buFont typeface="Calibri"/>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866914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a:t>
            </a: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1771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99824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16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Penelitian ini berisi pengenalan otomatis pada penyakit daun padi menggunakan visi komputer dan pembelajaran mesin.</a:t>
            </a:r>
            <a:endParaRPr/>
          </a:p>
          <a:p>
            <a:pPr marL="171450" lvl="0" indent="-171450" algn="l" rtl="0">
              <a:spcBef>
                <a:spcPts val="0"/>
              </a:spcBef>
              <a:spcAft>
                <a:spcPts val="0"/>
              </a:spcAft>
              <a:buClr>
                <a:schemeClr val="dk1"/>
              </a:buClr>
              <a:buSzPts val="1200"/>
              <a:buFont typeface="Calibri"/>
              <a:buChar char="-"/>
            </a:pPr>
            <a:r>
              <a:rPr lang="en-US"/>
              <a:t>Penelitian ini berisi tentang pengaplikasian deteksi penyakit daun padi menggunakan metode Convolutional Neural Network (CNN).</a:t>
            </a:r>
            <a:endParaRPr/>
          </a:p>
          <a:p>
            <a:pPr marL="171450" lvl="0" indent="-171450" algn="l" rtl="0">
              <a:spcBef>
                <a:spcPts val="0"/>
              </a:spcBef>
              <a:spcAft>
                <a:spcPts val="0"/>
              </a:spcAft>
              <a:buClr>
                <a:schemeClr val="dk1"/>
              </a:buClr>
              <a:buSzPts val="1200"/>
              <a:buFont typeface="Calibri"/>
              <a:buChar char="-"/>
            </a:pPr>
            <a:r>
              <a:rPr lang="en-US"/>
              <a:t>Pada penelitian ini peneliti mengusulkan metode segmentasi semantic dengan segnet berbasis Fully Convolutional Network.</a:t>
            </a:r>
            <a:endParaRPr/>
          </a:p>
          <a:p>
            <a:pPr marL="171450" lvl="0" indent="-184150" algn="l" rtl="0">
              <a:spcBef>
                <a:spcPts val="0"/>
              </a:spcBef>
              <a:spcAft>
                <a:spcPts val="0"/>
              </a:spcAft>
              <a:buSzPts val="1400"/>
              <a:buChar char="-"/>
            </a:pPr>
            <a:r>
              <a:rPr lang="en-US"/>
              <a:t>Penelitian ini berisi tentang implementasi metode deep learning untuk mendeteksi penyakit pada tanaman untuk membantu merencanakan berbagai prosedur pengendalian penyakit.</a:t>
            </a:r>
            <a:endParaRPr/>
          </a:p>
          <a:p>
            <a:pPr marL="0" lvl="0" indent="0" algn="l" rtl="0">
              <a:spcBef>
                <a:spcPts val="0"/>
              </a:spcBef>
              <a:spcAft>
                <a:spcPts val="0"/>
              </a:spcAft>
              <a:buNone/>
            </a:pP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36464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r>
              <a:rPr lang="en-US"/>
              <a:t> Improvisasinya apa ?</a:t>
            </a:r>
            <a:endParaRPr/>
          </a:p>
        </p:txBody>
      </p:sp>
      <p:sp>
        <p:nvSpPr>
          <p:cNvPr id="142" name="Google Shape;14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04008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Fully convolutional networks for semantic segmentation (2014)</a:t>
            </a:r>
            <a:endParaRPr/>
          </a:p>
          <a:p>
            <a:pPr marL="0" marR="0" lvl="0" indent="0" algn="l" rtl="0">
              <a:lnSpc>
                <a:spcPct val="100000"/>
              </a:lnSpc>
              <a:spcBef>
                <a:spcPts val="0"/>
              </a:spcBef>
              <a:spcAft>
                <a:spcPts val="0"/>
              </a:spcAft>
              <a:buClr>
                <a:schemeClr val="dk1"/>
              </a:buClr>
              <a:buSzPts val="1200"/>
              <a:buFont typeface="Calibri"/>
              <a:buNone/>
            </a:pPr>
            <a:r>
              <a:rPr lang="en-US"/>
              <a:t>U-Net: Convolutional Networks for Biomedical Image Segmentation (2015)</a:t>
            </a:r>
            <a:endParaRPr/>
          </a:p>
          <a:p>
            <a:pPr marL="0" lvl="0" indent="0" algn="l" rtl="0">
              <a:spcBef>
                <a:spcPts val="0"/>
              </a:spcBef>
              <a:spcAft>
                <a:spcPts val="0"/>
              </a:spcAft>
              <a:buNone/>
            </a:pPr>
            <a:endParaRPr/>
          </a:p>
        </p:txBody>
      </p:sp>
      <p:sp>
        <p:nvSpPr>
          <p:cNvPr id="150" name="Google Shape;1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045144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Fully convolutional networks for semantic segmentation (2014)</a:t>
            </a:r>
            <a:endParaRPr dirty="0"/>
          </a:p>
          <a:p>
            <a:pPr marL="0" marR="0" lvl="0" indent="0" algn="l" rtl="0">
              <a:lnSpc>
                <a:spcPct val="100000"/>
              </a:lnSpc>
              <a:spcBef>
                <a:spcPts val="0"/>
              </a:spcBef>
              <a:spcAft>
                <a:spcPts val="0"/>
              </a:spcAft>
              <a:buClr>
                <a:schemeClr val="dk1"/>
              </a:buClr>
              <a:buSzPts val="1200"/>
              <a:buFont typeface="Calibri"/>
              <a:buNone/>
            </a:pPr>
            <a:r>
              <a:rPr lang="en-US" dirty="0"/>
              <a:t>U-Net: Convolutional Networks for Biomedical Image Segmentation (2015)</a:t>
            </a:r>
            <a:endParaRPr dirty="0"/>
          </a:p>
          <a:p>
            <a:pPr marL="0" lvl="0" indent="0" algn="l" rtl="0">
              <a:spcBef>
                <a:spcPts val="0"/>
              </a:spcBef>
              <a:spcAft>
                <a:spcPts val="0"/>
              </a:spcAft>
              <a:buNone/>
            </a:pPr>
            <a:endParaRPr dirty="0"/>
          </a:p>
        </p:txBody>
      </p:sp>
      <p:sp>
        <p:nvSpPr>
          <p:cNvPr id="150" name="Google Shape;1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05735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4678932" y="1597106"/>
            <a:ext cx="6498852" cy="1215895"/>
          </a:xfrm>
          <a:prstGeom prst="rect">
            <a:avLst/>
          </a:prstGeom>
          <a:noFill/>
          <a:ln>
            <a:noFill/>
          </a:ln>
        </p:spPr>
        <p:txBody>
          <a:bodyPr spcFirstLastPara="1" wrap="square" lIns="91425" tIns="45700" rIns="91425" bIns="45700" anchor="b" anchorCtr="0">
            <a:normAutofit/>
          </a:bodyPr>
          <a:lstStyle/>
          <a:p>
            <a:pPr lvl="0">
              <a:buSzPts val="2400"/>
            </a:pPr>
            <a:r>
              <a:rPr lang="en-US" sz="2400" b="1" dirty="0" err="1">
                <a:latin typeface="Georgia"/>
                <a:ea typeface="Georgia"/>
                <a:cs typeface="Georgia"/>
                <a:sym typeface="Georgia"/>
              </a:rPr>
              <a:t>Aplikasi</a:t>
            </a:r>
            <a:r>
              <a:rPr lang="en-US" sz="2400" b="1" dirty="0">
                <a:latin typeface="Georgia"/>
                <a:ea typeface="Georgia"/>
                <a:cs typeface="Georgia"/>
                <a:sym typeface="Georgia"/>
              </a:rPr>
              <a:t> </a:t>
            </a:r>
            <a:r>
              <a:rPr lang="en-US" sz="2400" b="1" i="1" dirty="0">
                <a:latin typeface="Georgia"/>
                <a:ea typeface="Georgia"/>
                <a:cs typeface="Georgia"/>
                <a:sym typeface="Georgia"/>
              </a:rPr>
              <a:t>Augmented Reality </a:t>
            </a:r>
            <a:r>
              <a:rPr lang="en-US" sz="2400" b="1" dirty="0">
                <a:latin typeface="Georgia"/>
                <a:ea typeface="Georgia"/>
                <a:cs typeface="Georgia"/>
                <a:sym typeface="Georgia"/>
              </a:rPr>
              <a:t>Berbasis Android </a:t>
            </a:r>
            <a:r>
              <a:rPr lang="en-US" sz="2400" b="1" dirty="0" err="1">
                <a:latin typeface="Georgia"/>
                <a:ea typeface="Georgia"/>
                <a:cs typeface="Georgia"/>
                <a:sym typeface="Georgia"/>
              </a:rPr>
              <a:t>sebagai</a:t>
            </a:r>
            <a:r>
              <a:rPr lang="en-US" sz="2400" b="1" dirty="0">
                <a:latin typeface="Georgia"/>
                <a:ea typeface="Georgia"/>
                <a:cs typeface="Georgia"/>
                <a:sym typeface="Georgia"/>
              </a:rPr>
              <a:t> </a:t>
            </a:r>
            <a:r>
              <a:rPr lang="en-US" sz="2400" b="1" dirty="0" err="1">
                <a:latin typeface="Georgia"/>
                <a:ea typeface="Georgia"/>
                <a:cs typeface="Georgia"/>
                <a:sym typeface="Georgia"/>
              </a:rPr>
              <a:t>Strategi</a:t>
            </a:r>
            <a:r>
              <a:rPr lang="en-US" sz="2400" b="1" dirty="0">
                <a:latin typeface="Georgia"/>
                <a:ea typeface="Georgia"/>
                <a:cs typeface="Georgia"/>
                <a:sym typeface="Georgia"/>
              </a:rPr>
              <a:t> </a:t>
            </a:r>
            <a:r>
              <a:rPr lang="en-US" sz="2400" b="1" dirty="0" err="1">
                <a:latin typeface="Georgia"/>
                <a:ea typeface="Georgia"/>
                <a:cs typeface="Georgia"/>
                <a:sym typeface="Georgia"/>
              </a:rPr>
              <a:t>Pemasaran</a:t>
            </a:r>
            <a:r>
              <a:rPr lang="en-US" sz="2400" b="1" dirty="0">
                <a:latin typeface="Georgia"/>
                <a:ea typeface="Georgia"/>
                <a:cs typeface="Georgia"/>
                <a:sym typeface="Georgia"/>
              </a:rPr>
              <a:t> </a:t>
            </a:r>
            <a:r>
              <a:rPr lang="en-US" sz="2400" b="1" dirty="0" err="1">
                <a:latin typeface="Georgia"/>
                <a:ea typeface="Georgia"/>
                <a:cs typeface="Georgia"/>
                <a:sym typeface="Georgia"/>
              </a:rPr>
              <a:t>Penempatan</a:t>
            </a:r>
            <a:r>
              <a:rPr lang="en-US" sz="2400" b="1" dirty="0">
                <a:latin typeface="Georgia"/>
                <a:ea typeface="Georgia"/>
                <a:cs typeface="Georgia"/>
                <a:sym typeface="Georgia"/>
              </a:rPr>
              <a:t> </a:t>
            </a:r>
            <a:r>
              <a:rPr lang="en-US" sz="2400" b="1" i="1" dirty="0">
                <a:latin typeface="Georgia"/>
                <a:ea typeface="Georgia"/>
                <a:cs typeface="Georgia"/>
                <a:sym typeface="Georgia"/>
              </a:rPr>
              <a:t>Furniture</a:t>
            </a:r>
            <a:r>
              <a:rPr lang="en-US" sz="2400" b="1" dirty="0">
                <a:latin typeface="Georgia"/>
                <a:ea typeface="Georgia"/>
                <a:cs typeface="Georgia"/>
                <a:sym typeface="Georgia"/>
              </a:rPr>
              <a:t> </a:t>
            </a:r>
            <a:r>
              <a:rPr lang="en-US" sz="2400" b="1" dirty="0" err="1">
                <a:latin typeface="Georgia"/>
                <a:ea typeface="Georgia"/>
                <a:cs typeface="Georgia"/>
                <a:sym typeface="Georgia"/>
              </a:rPr>
              <a:t>secara</a:t>
            </a:r>
            <a:r>
              <a:rPr lang="en-US" sz="2400" b="1" dirty="0">
                <a:latin typeface="Georgia"/>
                <a:ea typeface="Georgia"/>
                <a:cs typeface="Georgia"/>
                <a:sym typeface="Georgia"/>
              </a:rPr>
              <a:t> virtual</a:t>
            </a:r>
            <a:endParaRPr sz="2400" dirty="0">
              <a:latin typeface="Georgia"/>
              <a:ea typeface="Georgia"/>
              <a:cs typeface="Georgia"/>
              <a:sym typeface="Georgia"/>
            </a:endParaRPr>
          </a:p>
        </p:txBody>
      </p:sp>
      <p:sp>
        <p:nvSpPr>
          <p:cNvPr id="89" name="Google Shape;89;p1"/>
          <p:cNvSpPr txBox="1">
            <a:spLocks noGrp="1"/>
          </p:cNvSpPr>
          <p:nvPr>
            <p:ph type="subTitle" idx="1"/>
          </p:nvPr>
        </p:nvSpPr>
        <p:spPr>
          <a:xfrm>
            <a:off x="5029192" y="1005437"/>
            <a:ext cx="5761971" cy="75701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400"/>
              <a:buNone/>
            </a:pPr>
            <a:r>
              <a:rPr lang="en-US" sz="1400" dirty="0">
                <a:latin typeface="Montserrat SemiBold"/>
                <a:ea typeface="Montserrat SemiBold"/>
                <a:cs typeface="Montserrat SemiBold"/>
                <a:sym typeface="Montserrat SemiBold"/>
              </a:rPr>
              <a:t>Seminar Proposal </a:t>
            </a:r>
            <a:r>
              <a:rPr lang="en-US" sz="1400" dirty="0" err="1">
                <a:latin typeface="Montserrat SemiBold"/>
                <a:ea typeface="Montserrat SemiBold"/>
                <a:cs typeface="Montserrat SemiBold"/>
                <a:sym typeface="Montserrat SemiBold"/>
              </a:rPr>
              <a:t>Skripsi</a:t>
            </a:r>
            <a:endParaRPr sz="1400" dirty="0">
              <a:latin typeface="Montserrat SemiBold"/>
              <a:ea typeface="Montserrat SemiBold"/>
              <a:cs typeface="Montserrat SemiBold"/>
              <a:sym typeface="Montserrat SemiBold"/>
            </a:endParaRPr>
          </a:p>
        </p:txBody>
      </p:sp>
      <p:sp>
        <p:nvSpPr>
          <p:cNvPr id="90" name="Google Shape;90;p1"/>
          <p:cNvSpPr txBox="1"/>
          <p:nvPr/>
        </p:nvSpPr>
        <p:spPr>
          <a:xfrm>
            <a:off x="4935189" y="3085032"/>
            <a:ext cx="5986338" cy="88425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b="0" i="0" u="none" strike="noStrike" cap="none" dirty="0">
                <a:solidFill>
                  <a:schemeClr val="dk1"/>
                </a:solidFill>
                <a:latin typeface="Times New Roman" panose="02020603050405020304" pitchFamily="18" charset="0"/>
                <a:ea typeface="Montserrat SemiBold"/>
                <a:cs typeface="Times New Roman" panose="02020603050405020304" pitchFamily="18" charset="0"/>
                <a:sym typeface="Montserrat SemiBold"/>
              </a:rPr>
              <a:t>Muhammad Azzam Azhari </a:t>
            </a:r>
            <a:r>
              <a:rPr lang="en-US" b="0" i="0" u="none" strike="noStrike" cap="none" dirty="0" err="1">
                <a:solidFill>
                  <a:schemeClr val="dk1"/>
                </a:solidFill>
                <a:latin typeface="Times New Roman" panose="02020603050405020304" pitchFamily="18" charset="0"/>
                <a:ea typeface="Montserrat SemiBold"/>
                <a:cs typeface="Times New Roman" panose="02020603050405020304" pitchFamily="18" charset="0"/>
                <a:sym typeface="Montserrat SemiBold"/>
              </a:rPr>
              <a:t>Madali</a:t>
            </a:r>
            <a:endParaRPr lang="en-US" b="0" i="0" u="none" strike="noStrike" cap="none" dirty="0">
              <a:solidFill>
                <a:schemeClr val="dk1"/>
              </a:solidFill>
              <a:latin typeface="Times New Roman" panose="02020603050405020304" pitchFamily="18" charset="0"/>
              <a:ea typeface="Montserrat SemiBold"/>
              <a:cs typeface="Times New Roman" panose="02020603050405020304" pitchFamily="18" charset="0"/>
              <a:sym typeface="Montserrat SemiBold"/>
            </a:endParaRPr>
          </a:p>
          <a:p>
            <a:pPr marL="0" marR="0" lvl="0" indent="0" algn="ctr" rtl="0">
              <a:lnSpc>
                <a:spcPct val="90000"/>
              </a:lnSpc>
              <a:spcBef>
                <a:spcPts val="0"/>
              </a:spcBef>
              <a:spcAft>
                <a:spcPts val="0"/>
              </a:spcAft>
              <a:buClr>
                <a:schemeClr val="dk1"/>
              </a:buClr>
              <a:buSzPts val="2000"/>
              <a:buFont typeface="Arial"/>
              <a:buNone/>
            </a:pPr>
            <a:endParaRPr lang="en-US" dirty="0">
              <a:solidFill>
                <a:schemeClr val="dk1"/>
              </a:solidFill>
              <a:latin typeface="Times New Roman" panose="02020603050405020304" pitchFamily="18" charset="0"/>
              <a:ea typeface="Montserrat SemiBold"/>
              <a:cs typeface="Times New Roman" panose="02020603050405020304" pitchFamily="18" charset="0"/>
              <a:sym typeface="Montserrat SemiBold"/>
            </a:endParaRPr>
          </a:p>
          <a:p>
            <a:pPr marL="0" marR="0" lvl="0" indent="0" algn="ctr" rtl="0">
              <a:lnSpc>
                <a:spcPct val="90000"/>
              </a:lnSpc>
              <a:spcBef>
                <a:spcPts val="0"/>
              </a:spcBef>
              <a:spcAft>
                <a:spcPts val="0"/>
              </a:spcAft>
              <a:buClr>
                <a:schemeClr val="dk1"/>
              </a:buClr>
              <a:buSzPts val="2000"/>
              <a:buFont typeface="Arial"/>
              <a:buNone/>
            </a:pPr>
            <a:r>
              <a:rPr lang="en-US" dirty="0">
                <a:solidFill>
                  <a:schemeClr val="dk1"/>
                </a:solidFill>
                <a:latin typeface="Times New Roman" panose="02020603050405020304" pitchFamily="18" charset="0"/>
                <a:cs typeface="Times New Roman" panose="02020603050405020304" pitchFamily="18" charset="0"/>
                <a:sym typeface="Montserrat SemiBold"/>
              </a:rPr>
              <a:t>412020611033</a:t>
            </a:r>
            <a:endParaRPr lang="en-US" dirty="0">
              <a:latin typeface="Times New Roman" panose="02020603050405020304" pitchFamily="18" charset="0"/>
              <a:cs typeface="Times New Roman" panose="02020603050405020304" pitchFamily="18" charset="0"/>
            </a:endParaRPr>
          </a:p>
          <a:p>
            <a:pPr marL="0" marR="0" lvl="0" indent="0" algn="ctr" rtl="0">
              <a:lnSpc>
                <a:spcPct val="90000"/>
              </a:lnSpc>
              <a:spcBef>
                <a:spcPts val="1000"/>
              </a:spcBef>
              <a:spcAft>
                <a:spcPts val="0"/>
              </a:spcAft>
              <a:buClr>
                <a:schemeClr val="dk1"/>
              </a:buClr>
              <a:buSzPts val="2000"/>
              <a:buFont typeface="Arial"/>
              <a:buNone/>
            </a:pPr>
            <a:r>
              <a:rPr lang="en-US" dirty="0">
                <a:solidFill>
                  <a:schemeClr val="dk1"/>
                </a:solidFill>
                <a:latin typeface="Times New Roman" panose="02020603050405020304" pitchFamily="18" charset="0"/>
                <a:cs typeface="Times New Roman" panose="02020603050405020304" pitchFamily="18" charset="0"/>
                <a:sym typeface="Montserrat SemiBold"/>
              </a:rPr>
              <a:t>Teknik </a:t>
            </a:r>
            <a:r>
              <a:rPr lang="en-US" dirty="0" err="1">
                <a:solidFill>
                  <a:schemeClr val="dk1"/>
                </a:solidFill>
                <a:latin typeface="Times New Roman" panose="02020603050405020304" pitchFamily="18" charset="0"/>
                <a:cs typeface="Times New Roman" panose="02020603050405020304" pitchFamily="18" charset="0"/>
                <a:sym typeface="Montserrat SemiBold"/>
              </a:rPr>
              <a:t>Informatika</a:t>
            </a:r>
            <a:endParaRPr dirty="0">
              <a:latin typeface="Times New Roman" panose="02020603050405020304" pitchFamily="18" charset="0"/>
              <a:cs typeface="Times New Roman" panose="02020603050405020304" pitchFamily="18" charset="0"/>
            </a:endParaRPr>
          </a:p>
        </p:txBody>
      </p:sp>
      <p:sp>
        <p:nvSpPr>
          <p:cNvPr id="91" name="Google Shape;91;p1"/>
          <p:cNvSpPr txBox="1"/>
          <p:nvPr/>
        </p:nvSpPr>
        <p:spPr>
          <a:xfrm>
            <a:off x="5029196" y="4513351"/>
            <a:ext cx="5761971" cy="1030384"/>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2000" b="0" i="0" u="none" strike="noStrike" cap="none" dirty="0">
                <a:solidFill>
                  <a:schemeClr val="dk1"/>
                </a:solidFill>
                <a:latin typeface="Montserrat SemiBold"/>
                <a:ea typeface="Montserrat SemiBold"/>
                <a:cs typeface="Montserrat SemiBold"/>
                <a:sym typeface="Montserrat SemiBold"/>
              </a:rPr>
              <a:t>Program </a:t>
            </a:r>
            <a:r>
              <a:rPr lang="en-US" sz="2000" b="0" i="0" u="none" strike="noStrike" cap="none" dirty="0" err="1">
                <a:solidFill>
                  <a:schemeClr val="dk1"/>
                </a:solidFill>
                <a:latin typeface="Montserrat SemiBold"/>
                <a:ea typeface="Montserrat SemiBold"/>
                <a:cs typeface="Montserrat SemiBold"/>
                <a:sym typeface="Montserrat SemiBold"/>
              </a:rPr>
              <a:t>Studi</a:t>
            </a:r>
            <a:r>
              <a:rPr lang="en-US" sz="2000" b="0" i="0" u="none" strike="noStrike" cap="none" dirty="0">
                <a:solidFill>
                  <a:schemeClr val="dk1"/>
                </a:solidFill>
                <a:latin typeface="Montserrat SemiBold"/>
                <a:ea typeface="Montserrat SemiBold"/>
                <a:cs typeface="Montserrat SemiBold"/>
                <a:sym typeface="Montserrat SemiBold"/>
              </a:rPr>
              <a:t> Teknik </a:t>
            </a:r>
            <a:r>
              <a:rPr lang="en-US" sz="2000" b="0" i="0" u="none" strike="noStrike" cap="none" dirty="0" err="1">
                <a:solidFill>
                  <a:schemeClr val="dk1"/>
                </a:solidFill>
                <a:latin typeface="Montserrat SemiBold"/>
                <a:ea typeface="Montserrat SemiBold"/>
                <a:cs typeface="Montserrat SemiBold"/>
                <a:sym typeface="Montserrat SemiBold"/>
              </a:rPr>
              <a:t>Informatika</a:t>
            </a:r>
            <a:endParaRPr sz="2000" b="0" i="0" u="none" strike="noStrike" cap="none" dirty="0">
              <a:solidFill>
                <a:schemeClr val="dk1"/>
              </a:solidFill>
              <a:latin typeface="Montserrat SemiBold"/>
              <a:ea typeface="Montserrat SemiBold"/>
              <a:cs typeface="Montserrat SemiBold"/>
              <a:sym typeface="Montserrat SemiBold"/>
            </a:endParaRPr>
          </a:p>
          <a:p>
            <a:pPr marL="0" marR="0" lvl="0" indent="0" algn="ctr" rtl="0">
              <a:lnSpc>
                <a:spcPct val="90000"/>
              </a:lnSpc>
              <a:spcBef>
                <a:spcPts val="1000"/>
              </a:spcBef>
              <a:spcAft>
                <a:spcPts val="0"/>
              </a:spcAft>
              <a:buClr>
                <a:schemeClr val="dk1"/>
              </a:buClr>
              <a:buSzPct val="100000"/>
              <a:buFont typeface="Arial"/>
              <a:buNone/>
            </a:pPr>
            <a:r>
              <a:rPr lang="en-US" sz="2000" b="0" i="0" u="none" strike="noStrike" cap="none" dirty="0" err="1">
                <a:solidFill>
                  <a:schemeClr val="dk1"/>
                </a:solidFill>
                <a:latin typeface="Montserrat SemiBold"/>
                <a:ea typeface="Montserrat SemiBold"/>
                <a:cs typeface="Montserrat SemiBold"/>
                <a:sym typeface="Montserrat SemiBold"/>
              </a:rPr>
              <a:t>Fakultas</a:t>
            </a:r>
            <a:r>
              <a:rPr lang="en-US" sz="2000" b="0" i="0" u="none" strike="noStrike" cap="none" dirty="0">
                <a:solidFill>
                  <a:schemeClr val="dk1"/>
                </a:solidFill>
                <a:latin typeface="Montserrat SemiBold"/>
                <a:ea typeface="Montserrat SemiBold"/>
                <a:cs typeface="Montserrat SemiBold"/>
                <a:sym typeface="Montserrat SemiBold"/>
              </a:rPr>
              <a:t> </a:t>
            </a:r>
            <a:r>
              <a:rPr lang="en-US" sz="2000" b="0" i="0" u="none" strike="noStrike" cap="none" dirty="0" err="1">
                <a:solidFill>
                  <a:schemeClr val="dk1"/>
                </a:solidFill>
                <a:latin typeface="Montserrat SemiBold"/>
                <a:ea typeface="Montserrat SemiBold"/>
                <a:cs typeface="Montserrat SemiBold"/>
                <a:sym typeface="Montserrat SemiBold"/>
              </a:rPr>
              <a:t>Sain</a:t>
            </a:r>
            <a:r>
              <a:rPr lang="en-US" sz="2000" b="0" i="0" u="none" strike="noStrike" cap="none" dirty="0">
                <a:solidFill>
                  <a:schemeClr val="dk1"/>
                </a:solidFill>
                <a:latin typeface="Montserrat SemiBold"/>
                <a:ea typeface="Montserrat SemiBold"/>
                <a:cs typeface="Montserrat SemiBold"/>
                <a:sym typeface="Montserrat SemiBold"/>
              </a:rPr>
              <a:t> dan Teknologi</a:t>
            </a:r>
            <a:endParaRPr sz="2000" b="0" i="0" u="none" strike="noStrike" cap="none" dirty="0">
              <a:solidFill>
                <a:schemeClr val="dk1"/>
              </a:solidFill>
              <a:latin typeface="Montserrat SemiBold"/>
              <a:ea typeface="Montserrat SemiBold"/>
              <a:cs typeface="Montserrat SemiBold"/>
              <a:sym typeface="Montserrat SemiBold"/>
            </a:endParaRPr>
          </a:p>
          <a:p>
            <a:pPr marL="0" marR="0" lvl="0" indent="0" algn="ctr" rtl="0">
              <a:lnSpc>
                <a:spcPct val="90000"/>
              </a:lnSpc>
              <a:spcBef>
                <a:spcPts val="1000"/>
              </a:spcBef>
              <a:spcAft>
                <a:spcPts val="0"/>
              </a:spcAft>
              <a:buClr>
                <a:schemeClr val="dk1"/>
              </a:buClr>
              <a:buSzPct val="100000"/>
              <a:buFont typeface="Arial"/>
              <a:buNone/>
            </a:pPr>
            <a:r>
              <a:rPr lang="en-US" sz="2000" b="0" i="0" u="none" strike="noStrike" cap="none" dirty="0" err="1">
                <a:solidFill>
                  <a:schemeClr val="dk1"/>
                </a:solidFill>
                <a:latin typeface="Montserrat SemiBold"/>
                <a:ea typeface="Montserrat SemiBold"/>
                <a:cs typeface="Montserrat SemiBold"/>
                <a:sym typeface="Montserrat SemiBold"/>
              </a:rPr>
              <a:t>Universitas</a:t>
            </a:r>
            <a:r>
              <a:rPr lang="en-US" sz="2000" b="0" i="0" u="none" strike="noStrike" cap="none" dirty="0">
                <a:solidFill>
                  <a:schemeClr val="dk1"/>
                </a:solidFill>
                <a:latin typeface="Montserrat SemiBold"/>
                <a:ea typeface="Montserrat SemiBold"/>
                <a:cs typeface="Montserrat SemiBold"/>
                <a:sym typeface="Montserrat SemiBold"/>
              </a:rPr>
              <a:t> Darussalam </a:t>
            </a:r>
            <a:r>
              <a:rPr lang="en-US" sz="2000" b="0" i="0" u="none" strike="noStrike" cap="none" dirty="0" err="1">
                <a:solidFill>
                  <a:schemeClr val="dk1"/>
                </a:solidFill>
                <a:latin typeface="Montserrat SemiBold"/>
                <a:ea typeface="Montserrat SemiBold"/>
                <a:cs typeface="Montserrat SemiBold"/>
                <a:sym typeface="Montserrat SemiBold"/>
              </a:rPr>
              <a:t>Gontor</a:t>
            </a:r>
            <a:endParaRPr sz="2000" b="0" i="0" u="none" strike="noStrike" cap="none" dirty="0">
              <a:solidFill>
                <a:schemeClr val="dk1"/>
              </a:solidFill>
              <a:latin typeface="Montserrat SemiBold"/>
              <a:ea typeface="Montserrat SemiBold"/>
              <a:cs typeface="Montserrat SemiBold"/>
              <a:sym typeface="Montserrat SemiBold"/>
            </a:endParaRPr>
          </a:p>
          <a:p>
            <a:pPr marL="0" marR="0" lvl="0" indent="0" algn="ctr" rtl="0">
              <a:lnSpc>
                <a:spcPct val="90000"/>
              </a:lnSpc>
              <a:spcBef>
                <a:spcPts val="1000"/>
              </a:spcBef>
              <a:spcAft>
                <a:spcPts val="0"/>
              </a:spcAft>
              <a:buClr>
                <a:schemeClr val="dk1"/>
              </a:buClr>
              <a:buSzPct val="100000"/>
              <a:buFont typeface="Arial"/>
              <a:buNone/>
            </a:pPr>
            <a:endParaRPr sz="2000" b="0" i="0" u="none" strike="noStrike" cap="none" dirty="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3" name="Google Shape;153;p9"/>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9</a:t>
            </a:r>
            <a:endParaRPr dirty="0"/>
          </a:p>
        </p:txBody>
      </p:sp>
      <p:sp>
        <p:nvSpPr>
          <p:cNvPr id="154" name="Google Shape;154;p9"/>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err="1">
                <a:latin typeface="Times New Roman" panose="02020603050405020304" pitchFamily="18" charset="0"/>
                <a:cs typeface="Times New Roman" panose="02020603050405020304" pitchFamily="18" charset="0"/>
              </a:rPr>
              <a:t>Perancangan</a:t>
            </a:r>
            <a:r>
              <a:rPr lang="en-US" dirty="0">
                <a:latin typeface="Times New Roman" panose="02020603050405020304" pitchFamily="18" charset="0"/>
                <a:cs typeface="Times New Roman" panose="02020603050405020304" pitchFamily="18" charset="0"/>
              </a:rPr>
              <a:t> Desain User Interface</a:t>
            </a:r>
            <a:endParaRPr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Google Shape;105;p3"/>
          <p:cNvSpPr txBox="1">
            <a:spLocks noGrp="1"/>
          </p:cNvSpPr>
          <p:nvPr>
            <p:ph type="body" idx="1"/>
          </p:nvPr>
        </p:nvSpPr>
        <p:spPr>
          <a:xfrm>
            <a:off x="6244040" y="1690688"/>
            <a:ext cx="5253693" cy="440109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Splash Screen,(1)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Beranda</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 AR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Kamera</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28600" lvl="0" indent="-228600">
              <a:spcBef>
                <a:spcPts val="0"/>
              </a:spcBef>
              <a:buSzPts val="2800"/>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Pada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desain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user interface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berikut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tiga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buah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gambar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yaitu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pertama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splash screen, lalu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setelahnya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tampilan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beranda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berisikan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perkenalan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Furniture App ini, dan juga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dilengkapi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dengan navbar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bawah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berisikan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tombol</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yaitu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Beranda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Furniture,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Lainnya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Lalu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yang terakhir,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disana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tampilan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Kamera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AE8591D-FAFF-497E-BAB3-CC3D8A7E59B3}"/>
              </a:ext>
            </a:extLst>
          </p:cNvPr>
          <p:cNvPicPr>
            <a:picLocks noChangeAspect="1"/>
          </p:cNvPicPr>
          <p:nvPr/>
        </p:nvPicPr>
        <p:blipFill>
          <a:blip r:embed="rId4"/>
          <a:stretch>
            <a:fillRect/>
          </a:stretch>
        </p:blipFill>
        <p:spPr>
          <a:xfrm>
            <a:off x="775569" y="1824601"/>
            <a:ext cx="1678030" cy="3630268"/>
          </a:xfrm>
          <a:prstGeom prst="rect">
            <a:avLst/>
          </a:prstGeom>
        </p:spPr>
      </p:pic>
      <p:pic>
        <p:nvPicPr>
          <p:cNvPr id="10" name="Picture 9">
            <a:extLst>
              <a:ext uri="{FF2B5EF4-FFF2-40B4-BE49-F238E27FC236}">
                <a16:creationId xmlns:a16="http://schemas.microsoft.com/office/drawing/2014/main" id="{E601B931-FF2A-4A6C-B534-BBE6D4D18389}"/>
              </a:ext>
            </a:extLst>
          </p:cNvPr>
          <p:cNvPicPr>
            <a:picLocks noChangeAspect="1"/>
          </p:cNvPicPr>
          <p:nvPr/>
        </p:nvPicPr>
        <p:blipFill>
          <a:blip r:embed="rId5"/>
          <a:stretch>
            <a:fillRect/>
          </a:stretch>
        </p:blipFill>
        <p:spPr>
          <a:xfrm>
            <a:off x="2523666" y="1826583"/>
            <a:ext cx="1677114" cy="3628286"/>
          </a:xfrm>
          <a:prstGeom prst="rect">
            <a:avLst/>
          </a:prstGeom>
        </p:spPr>
      </p:pic>
      <p:pic>
        <p:nvPicPr>
          <p:cNvPr id="12" name="Picture 11">
            <a:extLst>
              <a:ext uri="{FF2B5EF4-FFF2-40B4-BE49-F238E27FC236}">
                <a16:creationId xmlns:a16="http://schemas.microsoft.com/office/drawing/2014/main" id="{96B806D6-38CB-4E9B-B41A-1B6EB55B2057}"/>
              </a:ext>
            </a:extLst>
          </p:cNvPr>
          <p:cNvPicPr>
            <a:picLocks noChangeAspect="1"/>
          </p:cNvPicPr>
          <p:nvPr/>
        </p:nvPicPr>
        <p:blipFill>
          <a:blip r:embed="rId6"/>
          <a:stretch>
            <a:fillRect/>
          </a:stretch>
        </p:blipFill>
        <p:spPr>
          <a:xfrm>
            <a:off x="4270848" y="1824602"/>
            <a:ext cx="1677114" cy="3628286"/>
          </a:xfrm>
          <a:prstGeom prst="rect">
            <a:avLst/>
          </a:prstGeom>
        </p:spPr>
      </p:pic>
    </p:spTree>
    <p:extLst>
      <p:ext uri="{BB962C8B-B14F-4D97-AF65-F5344CB8AC3E}">
        <p14:creationId xmlns:p14="http://schemas.microsoft.com/office/powerpoint/2010/main" val="309590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10"/>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10</a:t>
            </a:r>
            <a:endParaRPr dirty="0"/>
          </a:p>
        </p:txBody>
      </p:sp>
      <p:sp>
        <p:nvSpPr>
          <p:cNvPr id="160" name="Google Shape;160;p10"/>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latin typeface="Times New Roman" panose="02020603050405020304" pitchFamily="18" charset="0"/>
                <a:cs typeface="Times New Roman" panose="02020603050405020304" pitchFamily="18" charset="0"/>
              </a:rPr>
              <a:t>Estimasi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Pengerjaan</a:t>
            </a:r>
            <a:endParaRPr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DA50CFC8-EC3E-452F-B585-068370BBAA4A}"/>
              </a:ext>
            </a:extLst>
          </p:cNvPr>
          <p:cNvGraphicFramePr>
            <a:graphicFrameLocks noGrp="1"/>
          </p:cNvGraphicFramePr>
          <p:nvPr>
            <p:extLst>
              <p:ext uri="{D42A27DB-BD31-4B8C-83A1-F6EECF244321}">
                <p14:modId xmlns:p14="http://schemas.microsoft.com/office/powerpoint/2010/main" val="32081710"/>
              </p:ext>
            </p:extLst>
          </p:nvPr>
        </p:nvGraphicFramePr>
        <p:xfrm>
          <a:off x="838200" y="1690688"/>
          <a:ext cx="10055770" cy="3939672"/>
        </p:xfrm>
        <a:graphic>
          <a:graphicData uri="http://schemas.openxmlformats.org/drawingml/2006/table">
            <a:tbl>
              <a:tblPr>
                <a:tableStyleId>{5095403D-4E6C-4E2F-84BE-A32BE76EBDD0}</a:tableStyleId>
              </a:tblPr>
              <a:tblGrid>
                <a:gridCol w="791190">
                  <a:extLst>
                    <a:ext uri="{9D8B030D-6E8A-4147-A177-3AD203B41FA5}">
                      <a16:colId xmlns:a16="http://schemas.microsoft.com/office/drawing/2014/main" val="3794437947"/>
                    </a:ext>
                  </a:extLst>
                </a:gridCol>
                <a:gridCol w="2664524">
                  <a:extLst>
                    <a:ext uri="{9D8B030D-6E8A-4147-A177-3AD203B41FA5}">
                      <a16:colId xmlns:a16="http://schemas.microsoft.com/office/drawing/2014/main" val="3107192502"/>
                    </a:ext>
                  </a:extLst>
                </a:gridCol>
                <a:gridCol w="1225068">
                  <a:extLst>
                    <a:ext uri="{9D8B030D-6E8A-4147-A177-3AD203B41FA5}">
                      <a16:colId xmlns:a16="http://schemas.microsoft.com/office/drawing/2014/main" val="4138202840"/>
                    </a:ext>
                  </a:extLst>
                </a:gridCol>
                <a:gridCol w="1347575">
                  <a:extLst>
                    <a:ext uri="{9D8B030D-6E8A-4147-A177-3AD203B41FA5}">
                      <a16:colId xmlns:a16="http://schemas.microsoft.com/office/drawing/2014/main" val="1816809866"/>
                    </a:ext>
                  </a:extLst>
                </a:gridCol>
                <a:gridCol w="1301635">
                  <a:extLst>
                    <a:ext uri="{9D8B030D-6E8A-4147-A177-3AD203B41FA5}">
                      <a16:colId xmlns:a16="http://schemas.microsoft.com/office/drawing/2014/main" val="2214239910"/>
                    </a:ext>
                  </a:extLst>
                </a:gridCol>
                <a:gridCol w="1362889">
                  <a:extLst>
                    <a:ext uri="{9D8B030D-6E8A-4147-A177-3AD203B41FA5}">
                      <a16:colId xmlns:a16="http://schemas.microsoft.com/office/drawing/2014/main" val="1445915351"/>
                    </a:ext>
                  </a:extLst>
                </a:gridCol>
                <a:gridCol w="1362889">
                  <a:extLst>
                    <a:ext uri="{9D8B030D-6E8A-4147-A177-3AD203B41FA5}">
                      <a16:colId xmlns:a16="http://schemas.microsoft.com/office/drawing/2014/main" val="3240907995"/>
                    </a:ext>
                  </a:extLst>
                </a:gridCol>
              </a:tblGrid>
              <a:tr h="492459">
                <a:tc rowSpan="2">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NO</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rowSpan="2">
                  <a:txBody>
                    <a:bodyPr/>
                    <a:lstStyle/>
                    <a:p>
                      <a:pPr algn="ctr" fontAlgn="ctr"/>
                      <a:r>
                        <a:rPr lang="en-US" sz="1800" b="1" u="none" strike="noStrike" dirty="0" err="1">
                          <a:effectLst/>
                          <a:latin typeface="Times New Roman" panose="02020603050405020304" pitchFamily="18" charset="0"/>
                          <a:cs typeface="Times New Roman" panose="02020603050405020304" pitchFamily="18" charset="0"/>
                        </a:rPr>
                        <a:t>Jenis</a:t>
                      </a:r>
                      <a:r>
                        <a:rPr lang="en-US" sz="1800" b="1" u="none" strike="noStrike" dirty="0">
                          <a:effectLst/>
                          <a:latin typeface="Times New Roman" panose="02020603050405020304" pitchFamily="18" charset="0"/>
                          <a:cs typeface="Times New Roman" panose="02020603050405020304" pitchFamily="18" charset="0"/>
                        </a:rPr>
                        <a:t> </a:t>
                      </a:r>
                      <a:r>
                        <a:rPr lang="en-US" sz="1800" b="1" u="none" strike="noStrike" dirty="0" err="1">
                          <a:effectLst/>
                          <a:latin typeface="Times New Roman" panose="02020603050405020304" pitchFamily="18" charset="0"/>
                          <a:cs typeface="Times New Roman" panose="02020603050405020304" pitchFamily="18" charset="0"/>
                        </a:rPr>
                        <a:t>Kegiatan</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gridSpan="5">
                  <a:txBody>
                    <a:bodyPr/>
                    <a:lstStyle/>
                    <a:p>
                      <a:pPr algn="ctr" fontAlgn="b"/>
                      <a:r>
                        <a:rPr lang="en-US" sz="1800" b="1"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Bulan</a:t>
                      </a:r>
                      <a:endParaRPr lang="en-US" sz="1800" b="1"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3562696"/>
                  </a:ext>
                </a:extLst>
              </a:tr>
              <a:tr h="492459">
                <a:tc vMerge="1">
                  <a:txBody>
                    <a:bodyPr/>
                    <a:lstStyle/>
                    <a:p>
                      <a:endParaRPr lang="en-US"/>
                    </a:p>
                  </a:txBody>
                  <a:tcPr/>
                </a:tc>
                <a:tc vMerge="1">
                  <a:txBody>
                    <a:bodyPr/>
                    <a:lstStyle/>
                    <a:p>
                      <a:endParaRPr lang="en-US"/>
                    </a:p>
                  </a:txBody>
                  <a:tcPr/>
                </a:tc>
                <a:tc>
                  <a:txBody>
                    <a:bodyPr/>
                    <a:lstStyle/>
                    <a:p>
                      <a:pPr algn="ctr" fontAlgn="b"/>
                      <a:r>
                        <a:rPr lang="en-US" sz="1600" b="1" u="none" strike="noStrike" dirty="0" err="1">
                          <a:effectLst/>
                          <a:latin typeface="Times New Roman" panose="02020603050405020304" pitchFamily="18" charset="0"/>
                          <a:cs typeface="Times New Roman" panose="02020603050405020304" pitchFamily="18" charset="0"/>
                        </a:rPr>
                        <a:t>Desember</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1" u="none" strike="noStrike" dirty="0" err="1">
                          <a:effectLst/>
                          <a:latin typeface="Times New Roman" panose="02020603050405020304" pitchFamily="18" charset="0"/>
                          <a:cs typeface="Times New Roman" panose="02020603050405020304" pitchFamily="18" charset="0"/>
                        </a:rPr>
                        <a:t>Januari</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1" u="none" strike="noStrike" dirty="0" err="1">
                          <a:effectLst/>
                          <a:latin typeface="Times New Roman" panose="02020603050405020304" pitchFamily="18" charset="0"/>
                          <a:cs typeface="Times New Roman" panose="02020603050405020304" pitchFamily="18" charset="0"/>
                        </a:rPr>
                        <a:t>Februari</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1" u="none" strike="noStrike" dirty="0" err="1">
                          <a:effectLst/>
                          <a:latin typeface="Times New Roman" panose="02020603050405020304" pitchFamily="18" charset="0"/>
                          <a:cs typeface="Times New Roman" panose="02020603050405020304" pitchFamily="18" charset="0"/>
                        </a:rPr>
                        <a:t>Maret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April</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720591259"/>
                  </a:ext>
                </a:extLst>
              </a:tr>
              <a:tr h="492459">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Pengumpulan</a:t>
                      </a:r>
                      <a:r>
                        <a:rPr lang="en-US" sz="1800" u="none" strike="noStrike" dirty="0">
                          <a:effectLst/>
                          <a:latin typeface="Times New Roman" panose="02020603050405020304" pitchFamily="18" charset="0"/>
                          <a:cs typeface="Times New Roman" panose="02020603050405020304" pitchFamily="18" charset="0"/>
                        </a:rPr>
                        <a:t> Data</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highlight>
                            <a:srgbClr val="FFFF00"/>
                          </a:highligh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31030500"/>
                  </a:ext>
                </a:extLst>
              </a:tr>
              <a:tr h="492459">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Analisis</a:t>
                      </a:r>
                      <a:r>
                        <a:rPr lang="en-US" sz="1800" u="none" strike="noStrike" dirty="0">
                          <a:effectLst/>
                          <a:latin typeface="Times New Roman" panose="02020603050405020304" pitchFamily="18" charset="0"/>
                          <a:cs typeface="Times New Roman" panose="02020603050405020304" pitchFamily="18" charset="0"/>
                        </a:rPr>
                        <a:t> </a:t>
                      </a:r>
                      <a:r>
                        <a:rPr lang="en-US" sz="1800" u="none" strike="noStrike" dirty="0" err="1">
                          <a:effectLst/>
                          <a:latin typeface="Times New Roman" panose="02020603050405020304" pitchFamily="18" charset="0"/>
                          <a:cs typeface="Times New Roman" panose="02020603050405020304" pitchFamily="18" charset="0"/>
                        </a:rPr>
                        <a:t>Kebutuhan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highlight>
                            <a:srgbClr val="FFFF00"/>
                          </a:highligh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689049940"/>
                  </a:ext>
                </a:extLst>
              </a:tr>
              <a:tr h="492459">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Perancangan</a:t>
                      </a:r>
                      <a:r>
                        <a:rPr lang="en-US" sz="1800" u="none" strike="noStrike" dirty="0">
                          <a:effectLst/>
                          <a:latin typeface="Times New Roman" panose="02020603050405020304" pitchFamily="18" charset="0"/>
                          <a:cs typeface="Times New Roman" panose="02020603050405020304" pitchFamily="18" charset="0"/>
                        </a:rPr>
                        <a:t> Model</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890775119"/>
                  </a:ext>
                </a:extLst>
              </a:tr>
              <a:tr h="492459">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Implementasi</a:t>
                      </a:r>
                      <a:r>
                        <a:rPr lang="en-US" sz="1800" u="none" strike="noStrike" dirty="0">
                          <a:effectLst/>
                          <a:latin typeface="Times New Roman" panose="02020603050405020304" pitchFamily="18" charset="0"/>
                          <a:cs typeface="Times New Roman" panose="02020603050405020304" pitchFamily="18" charset="0"/>
                        </a:rPr>
                        <a:t> </a:t>
                      </a:r>
                      <a:r>
                        <a:rPr lang="en-US" sz="1800" u="none" strike="noStrike" dirty="0" err="1">
                          <a:effectLst/>
                          <a:latin typeface="Times New Roman" panose="02020603050405020304" pitchFamily="18" charset="0"/>
                          <a:cs typeface="Times New Roman" panose="02020603050405020304" pitchFamily="18" charset="0"/>
                        </a:rPr>
                        <a:t>Sistem</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853557398"/>
                  </a:ext>
                </a:extLst>
              </a:tr>
              <a:tr h="492459">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Tahap</a:t>
                      </a:r>
                      <a:r>
                        <a:rPr lang="en-US" sz="1800" u="none" strike="noStrike" dirty="0">
                          <a:effectLst/>
                          <a:latin typeface="Times New Roman" panose="02020603050405020304" pitchFamily="18" charset="0"/>
                          <a:cs typeface="Times New Roman" panose="02020603050405020304" pitchFamily="18" charset="0"/>
                        </a:rPr>
                        <a:t> </a:t>
                      </a:r>
                      <a:r>
                        <a:rPr lang="en-US" sz="1800" u="none" strike="noStrike" dirty="0" err="1">
                          <a:effectLst/>
                          <a:latin typeface="Times New Roman" panose="02020603050405020304" pitchFamily="18" charset="0"/>
                          <a:cs typeface="Times New Roman" panose="02020603050405020304" pitchFamily="18" charset="0"/>
                        </a:rPr>
                        <a:t>Pengujian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73203649"/>
                  </a:ext>
                </a:extLst>
              </a:tr>
              <a:tr h="492459">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800" u="none" strike="noStrike" dirty="0" err="1">
                          <a:effectLst/>
                          <a:latin typeface="Times New Roman" panose="02020603050405020304" pitchFamily="18" charset="0"/>
                          <a:cs typeface="Times New Roman" panose="02020603050405020304" pitchFamily="18" charset="0"/>
                        </a:rPr>
                        <a:t>Pemeliharaan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chemeClr val="accent1"/>
                    </a:solidFill>
                  </a:tcPr>
                </a:tc>
                <a:extLst>
                  <a:ext uri="{0D108BD9-81ED-4DB2-BD59-A6C34878D82A}">
                    <a16:rowId xmlns:a16="http://schemas.microsoft.com/office/drawing/2014/main" val="37822792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2" name="Google Shape;182;p12"/>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11</a:t>
            </a:r>
            <a:endParaRPr dirty="0"/>
          </a:p>
        </p:txBody>
      </p:sp>
      <p:sp>
        <p:nvSpPr>
          <p:cNvPr id="183" name="Google Shape;183;p12"/>
          <p:cNvSpPr txBox="1">
            <a:spLocks noGrp="1"/>
          </p:cNvSpPr>
          <p:nvPr>
            <p:ph type="title"/>
          </p:nvPr>
        </p:nvSpPr>
        <p:spPr>
          <a:xfrm>
            <a:off x="3851488" y="3019556"/>
            <a:ext cx="4029195" cy="81888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err="1">
                <a:latin typeface="Times New Roman" panose="02020603050405020304" pitchFamily="18" charset="0"/>
                <a:cs typeface="Times New Roman" panose="02020603050405020304" pitchFamily="18" charset="0"/>
              </a:rPr>
              <a:t>Terima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Kasih</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Google Shape;183;p12"/>
          <p:cNvSpPr txBox="1">
            <a:spLocks/>
          </p:cNvSpPr>
          <p:nvPr/>
        </p:nvSpPr>
        <p:spPr>
          <a:xfrm>
            <a:off x="838200" y="484248"/>
            <a:ext cx="7806179" cy="110483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dirty="0" err="1">
                <a:latin typeface="Times New Roman" panose="02020603050405020304" pitchFamily="18" charset="0"/>
                <a:cs typeface="Times New Roman" panose="02020603050405020304" pitchFamily="18" charset="0"/>
              </a:rPr>
              <a:t>Penutup</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indent="-228600">
              <a:buSzPts val="2800"/>
            </a:pPr>
            <a:r>
              <a:rPr lang="en-US" sz="2400" dirty="0">
                <a:latin typeface="Times New Roman" panose="02020603050405020304" pitchFamily="18" charset="0"/>
                <a:cs typeface="Times New Roman" panose="02020603050405020304" pitchFamily="18" charset="0"/>
              </a:rPr>
              <a:t>Salah </a:t>
            </a:r>
            <a:r>
              <a:rPr lang="en-US" sz="2400" dirty="0" err="1">
                <a:latin typeface="Times New Roman" panose="02020603050405020304" pitchFamily="18" charset="0"/>
                <a:cs typeface="Times New Roman" panose="02020603050405020304" pitchFamily="18" charset="0"/>
              </a:rPr>
              <a:t>satu</a:t>
            </a:r>
            <a:r>
              <a:rPr lang="en-US" sz="2400" dirty="0">
                <a:latin typeface="Times New Roman" panose="02020603050405020304" pitchFamily="18" charset="0"/>
                <a:cs typeface="Times New Roman" panose="02020603050405020304" pitchFamily="18" charset="0"/>
              </a:rPr>
              <a:t> trend </a:t>
            </a:r>
            <a:r>
              <a:rPr lang="en-US" sz="2400" dirty="0" err="1">
                <a:latin typeface="Times New Roman" panose="02020603050405020304" pitchFamily="18" charset="0"/>
                <a:cs typeface="Times New Roman" panose="02020603050405020304" pitchFamily="18" charset="0"/>
              </a:rPr>
              <a:t>pemasaran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terkini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pemanfaatan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teknologi</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Augmented Reality </a:t>
            </a:r>
            <a:r>
              <a:rPr lang="en-US" sz="2400" dirty="0">
                <a:latin typeface="Times New Roman" panose="02020603050405020304" pitchFamily="18" charset="0"/>
                <a:cs typeface="Times New Roman" panose="02020603050405020304" pitchFamily="18" charset="0"/>
              </a:rPr>
              <a:t>(AR) yang </a:t>
            </a:r>
            <a:r>
              <a:rPr lang="en-US" sz="2400" dirty="0" err="1">
                <a:latin typeface="Times New Roman" panose="02020603050405020304" pitchFamily="18" charset="0"/>
                <a:cs typeface="Times New Roman" panose="02020603050405020304" pitchFamily="18" charset="0"/>
              </a:rPr>
              <a:t>memiliki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potensi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besar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mengubah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berinteraksi</a:t>
            </a:r>
            <a:r>
              <a:rPr lang="en-US" sz="2400" dirty="0">
                <a:latin typeface="Times New Roman" panose="02020603050405020304" pitchFamily="18" charset="0"/>
                <a:cs typeface="Times New Roman" panose="02020603050405020304" pitchFamily="18" charset="0"/>
              </a:rPr>
              <a:t> dengan </a:t>
            </a:r>
            <a:r>
              <a:rPr lang="en-US" sz="2400" dirty="0" err="1">
                <a:latin typeface="Times New Roman" panose="02020603050405020304" pitchFamily="18" charset="0"/>
                <a:cs typeface="Times New Roman" panose="02020603050405020304" pitchFamily="18" charset="0"/>
              </a:rPr>
              <a:t>produk</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layanan</a:t>
            </a:r>
            <a:r>
              <a:rPr lang="en-US" sz="2400" dirty="0">
                <a:latin typeface="Times New Roman" panose="02020603050405020304" pitchFamily="18" charset="0"/>
                <a:cs typeface="Times New Roman" panose="02020603050405020304" pitchFamily="18" charset="0"/>
              </a:rPr>
              <a:t>. Teknologi AR </a:t>
            </a:r>
            <a:r>
              <a:rPr lang="en-US" sz="2400" dirty="0" err="1">
                <a:latin typeface="Times New Roman" panose="02020603050405020304" pitchFamily="18" charset="0"/>
                <a:cs typeface="Times New Roman" panose="02020603050405020304" pitchFamily="18" charset="0"/>
              </a:rPr>
              <a:t>memungkinkan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pengguna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mengalami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penggabungan</a:t>
            </a:r>
            <a:r>
              <a:rPr lang="en-US" sz="2400" dirty="0">
                <a:latin typeface="Times New Roman" panose="02020603050405020304" pitchFamily="18" charset="0"/>
                <a:cs typeface="Times New Roman" panose="02020603050405020304" pitchFamily="18" charset="0"/>
              </a:rPr>
              <a:t> dunia </a:t>
            </a:r>
            <a:r>
              <a:rPr lang="en-US" sz="2400" dirty="0" err="1">
                <a:latin typeface="Times New Roman" panose="02020603050405020304" pitchFamily="18" charset="0"/>
                <a:cs typeface="Times New Roman" panose="02020603050405020304" pitchFamily="18" charset="0"/>
              </a:rPr>
              <a:t>fisik</a:t>
            </a:r>
            <a:r>
              <a:rPr lang="en-US" sz="2400" dirty="0">
                <a:latin typeface="Times New Roman" panose="02020603050405020304" pitchFamily="18" charset="0"/>
                <a:cs typeface="Times New Roman" panose="02020603050405020304" pitchFamily="18" charset="0"/>
              </a:rPr>
              <a:t> dan virtual, </a:t>
            </a:r>
            <a:r>
              <a:rPr lang="en-US" sz="2400" dirty="0" err="1">
                <a:latin typeface="Times New Roman" panose="02020603050405020304" pitchFamily="18" charset="0"/>
                <a:cs typeface="Times New Roman" panose="02020603050405020304" pitchFamily="18" charset="0"/>
              </a:rPr>
              <a:t>menciptakan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pengalaman</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lebih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menarik</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interaktif</a:t>
            </a:r>
            <a:r>
              <a:rPr lang="en-US" sz="2400" dirty="0">
                <a:latin typeface="Times New Roman" panose="02020603050405020304" pitchFamily="18" charset="0"/>
                <a:cs typeface="Times New Roman" panose="02020603050405020304" pitchFamily="18" charset="0"/>
              </a:rPr>
              <a:t>.</a:t>
            </a:r>
          </a:p>
          <a:p>
            <a:pPr marL="228600" indent="-228600">
              <a:buSzPts val="2800"/>
            </a:pPr>
            <a:r>
              <a:rPr lang="en-US" sz="2400" dirty="0" err="1">
                <a:latin typeface="Times New Roman" panose="02020603050405020304" pitchFamily="18" charset="0"/>
                <a:cs typeface="Times New Roman" panose="02020603050405020304" pitchFamily="18" charset="0"/>
              </a:rPr>
              <a:t>Kurangnya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informasi</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percaya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terhadap</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furniture</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pelanggan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beli</a:t>
            </a:r>
            <a:r>
              <a:rPr lang="en-US" sz="2400" dirty="0">
                <a:latin typeface="Times New Roman" panose="02020603050405020304" pitchFamily="18" charset="0"/>
                <a:cs typeface="Times New Roman" panose="02020603050405020304" pitchFamily="18" charset="0"/>
              </a:rPr>
              <a:t>. </a:t>
            </a:r>
          </a:p>
          <a:p>
            <a:pPr marL="228600" indent="-228600">
              <a:buSzPts val="2800"/>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Oleh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karena</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itu,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penelitian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ini</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bertujuan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untuk</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mengembangkan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aplikasi</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Augmented Reality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agar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memberikan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pengalaman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yang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lebih</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realistis</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dan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membantu</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calon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pembeli</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membuat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keputusan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yang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lebih</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dalam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membeli</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furniture</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98" name="Google Shape;98;p2"/>
          <p:cNvSpPr txBox="1"/>
          <p:nvPr/>
        </p:nvSpPr>
        <p:spPr>
          <a:xfrm>
            <a:off x="11416430" y="6374530"/>
            <a:ext cx="6881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Montserrat SemiBold"/>
                <a:ea typeface="Montserrat SemiBold"/>
                <a:cs typeface="Montserrat SemiBold"/>
                <a:sym typeface="Montserrat SemiBold"/>
              </a:rPr>
              <a:t>1</a:t>
            </a:r>
            <a:endParaRPr/>
          </a:p>
        </p:txBody>
      </p:sp>
      <p:sp>
        <p:nvSpPr>
          <p:cNvPr id="99" name="Google Shape;99;p2"/>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latin typeface="Times New Roman" panose="02020603050405020304" pitchFamily="18" charset="0"/>
                <a:cs typeface="Times New Roman" panose="02020603050405020304" pitchFamily="18" charset="0"/>
              </a:rPr>
              <a:t>Latar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Belakang</a:t>
            </a:r>
            <a:endParaRPr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4" name="Google Shape;114;p4"/>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2</a:t>
            </a:r>
            <a:endParaRPr dirty="0"/>
          </a:p>
        </p:txBody>
      </p:sp>
      <p:sp>
        <p:nvSpPr>
          <p:cNvPr id="115" name="Google Shape;115;p4"/>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latin typeface="Times New Roman" panose="02020603050405020304" pitchFamily="18" charset="0"/>
                <a:cs typeface="Times New Roman" panose="02020603050405020304" pitchFamily="18" charset="0"/>
              </a:rPr>
              <a:t>Rumusan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Masalah</a:t>
            </a:r>
            <a:endParaRPr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C39794E-2B98-F3FB-9F28-28CEBF671B89}"/>
              </a:ext>
            </a:extLst>
          </p:cNvPr>
          <p:cNvSpPr txBox="1"/>
          <p:nvPr/>
        </p:nvSpPr>
        <p:spPr>
          <a:xfrm>
            <a:off x="838200" y="1995055"/>
            <a:ext cx="10055772"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Bagaimana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implementasi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aplikasi</a:t>
            </a:r>
            <a:r>
              <a:rPr lang="en-US" sz="2400" dirty="0">
                <a:latin typeface="Times New Roman" panose="02020603050405020304" pitchFamily="18" charset="0"/>
                <a:ea typeface="Calibri" panose="020F0502020204030204" pitchFamily="34" charset="0"/>
                <a:cs typeface="Times New Roman" panose="02020603050405020304" pitchFamily="18" charset="0"/>
              </a:rPr>
              <a:t> Augmented Reality (AR) berbasis Android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dapat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meningkatkan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pengalaman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belanja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pelanggan</a:t>
            </a:r>
            <a:r>
              <a:rPr lang="en-US" sz="2400" dirty="0">
                <a:latin typeface="Times New Roman" panose="02020603050405020304" pitchFamily="18" charset="0"/>
                <a:ea typeface="Calibri" panose="020F0502020204030204" pitchFamily="34" charset="0"/>
                <a:cs typeface="Times New Roman" panose="02020603050405020304" pitchFamily="18" charset="0"/>
              </a:rPr>
              <a:t> dalam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memilih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furniture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untuk</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ruangan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mereka</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Bagaimana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persepsi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konsumen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terhadap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kegunaan</a:t>
            </a:r>
            <a:r>
              <a:rPr lang="en-US" sz="2400" dirty="0">
                <a:latin typeface="Times New Roman" panose="02020603050405020304" pitchFamily="18" charset="0"/>
                <a:ea typeface="Calibri" panose="020F0502020204030204" pitchFamily="34" charset="0"/>
                <a:cs typeface="Times New Roman" panose="02020603050405020304" pitchFamily="18" charset="0"/>
              </a:rPr>
              <a:t> dan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keefektifan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aplikasi</a:t>
            </a:r>
            <a:r>
              <a:rPr lang="en-US" sz="2400" dirty="0">
                <a:latin typeface="Times New Roman" panose="02020603050405020304" pitchFamily="18" charset="0"/>
                <a:ea typeface="Calibri" panose="020F0502020204030204" pitchFamily="34" charset="0"/>
                <a:cs typeface="Times New Roman" panose="02020603050405020304" pitchFamily="18" charset="0"/>
              </a:rPr>
              <a:t> Augmented Reality (AR) berbasis Android dalam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membantu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mereka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membuat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keputusan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pembelian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furniture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2" name="Google Shape;122;p5"/>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3</a:t>
            </a:r>
            <a:endParaRPr dirty="0"/>
          </a:p>
        </p:txBody>
      </p:sp>
      <p:sp>
        <p:nvSpPr>
          <p:cNvPr id="123" name="Google Shape;123;p5"/>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latin typeface="Times New Roman" panose="02020603050405020304" pitchFamily="18" charset="0"/>
                <a:cs typeface="Times New Roman" panose="02020603050405020304" pitchFamily="18" charset="0"/>
              </a:rPr>
              <a:t>Batasan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Masalah</a:t>
            </a:r>
            <a:endParaRPr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Google Shape;123;p5"/>
          <p:cNvSpPr txBox="1">
            <a:spLocks/>
          </p:cNvSpPr>
          <p:nvPr/>
        </p:nvSpPr>
        <p:spPr>
          <a:xfrm flipV="1">
            <a:off x="5194109" y="5732060"/>
            <a:ext cx="3515781" cy="105321"/>
          </a:xfrm>
          <a:prstGeom prst="rect">
            <a:avLst/>
          </a:prstGeom>
          <a:noFill/>
          <a:ln>
            <a:noFill/>
          </a:ln>
        </p:spPr>
        <p:txBody>
          <a:bodyPr spcFirstLastPara="1" wrap="square" lIns="91425" tIns="45700" rIns="91425" bIns="45700" anchor="ctr" anchorCtr="0">
            <a:normAutofit fontScale="25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endParaRPr lang="en-US" sz="1800" b="1" dirty="0">
              <a:solidFill>
                <a:schemeClr val="tx1">
                  <a:lumMod val="85000"/>
                  <a:lumOff val="15000"/>
                </a:schemeClr>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498E57FB-7379-48A4-A4D2-0E3A1A04F28B}"/>
              </a:ext>
            </a:extLst>
          </p:cNvPr>
          <p:cNvSpPr txBox="1"/>
          <p:nvPr/>
        </p:nvSpPr>
        <p:spPr>
          <a:xfrm>
            <a:off x="838200" y="1995055"/>
            <a:ext cx="10055772"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Penelitian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ini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akan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terbatas</a:t>
            </a:r>
            <a:r>
              <a:rPr lang="en-US" sz="2400" dirty="0">
                <a:latin typeface="Times New Roman" panose="02020603050405020304" pitchFamily="18" charset="0"/>
                <a:ea typeface="Calibri" panose="020F0502020204030204" pitchFamily="34" charset="0"/>
                <a:cs typeface="Times New Roman" panose="02020603050405020304" pitchFamily="18" charset="0"/>
              </a:rPr>
              <a:t> pada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industri</a:t>
            </a:r>
            <a:r>
              <a:rPr lang="en-US" sz="2400" dirty="0">
                <a:latin typeface="Times New Roman" panose="02020603050405020304" pitchFamily="18" charset="0"/>
                <a:ea typeface="Calibri" panose="020F0502020204030204" pitchFamily="34" charset="0"/>
                <a:cs typeface="Times New Roman" panose="02020603050405020304" pitchFamily="18" charset="0"/>
              </a:rPr>
              <a:t> furniture,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khususnya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perabot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rumah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tangga</a:t>
            </a:r>
            <a:r>
              <a:rPr lang="en-US" sz="2400" dirty="0">
                <a:latin typeface="Times New Roman" panose="02020603050405020304" pitchFamily="18" charset="0"/>
                <a:ea typeface="Calibri" panose="020F0502020204030204" pitchFamily="34" charset="0"/>
                <a:cs typeface="Times New Roman" panose="02020603050405020304" pitchFamily="18" charset="0"/>
              </a:rPr>
              <a:t> (Sofa).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Tidak</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mempertimbangkan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industri</a:t>
            </a:r>
            <a:r>
              <a:rPr lang="en-US" sz="2400" dirty="0">
                <a:latin typeface="Times New Roman" panose="02020603050405020304" pitchFamily="18" charset="0"/>
                <a:ea typeface="Calibri" panose="020F0502020204030204" pitchFamily="34" charset="0"/>
                <a:cs typeface="Times New Roman" panose="02020603050405020304" pitchFamily="18" charset="0"/>
              </a:rPr>
              <a:t> furniture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komersial</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industri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lainnya</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Penelitian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ini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akan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membahas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penggunaan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teknologi</a:t>
            </a:r>
            <a:r>
              <a:rPr lang="en-US" sz="2400" dirty="0">
                <a:latin typeface="Times New Roman" panose="02020603050405020304" pitchFamily="18" charset="0"/>
                <a:ea typeface="Calibri" panose="020F0502020204030204" pitchFamily="34" charset="0"/>
                <a:cs typeface="Times New Roman" panose="02020603050405020304" pitchFamily="18" charset="0"/>
              </a:rPr>
              <a:t> AR dalam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konteks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penempatan</a:t>
            </a:r>
            <a:r>
              <a:rPr lang="en-US" sz="2400" dirty="0">
                <a:latin typeface="Times New Roman" panose="02020603050405020304" pitchFamily="18" charset="0"/>
                <a:ea typeface="Calibri" panose="020F0502020204030204" pitchFamily="34" charset="0"/>
                <a:cs typeface="Times New Roman" panose="02020603050405020304" pitchFamily="18" charset="0"/>
              </a:rPr>
              <a:t> furniture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secara</a:t>
            </a:r>
            <a:r>
              <a:rPr lang="en-US" sz="2400" dirty="0">
                <a:latin typeface="Times New Roman" panose="02020603050405020304" pitchFamily="18" charset="0"/>
                <a:ea typeface="Calibri" panose="020F0502020204030204" pitchFamily="34" charset="0"/>
                <a:cs typeface="Times New Roman" panose="02020603050405020304" pitchFamily="18" charset="0"/>
              </a:rPr>
              <a:t> virtual,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termasuk</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tampilan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produk</a:t>
            </a:r>
            <a:r>
              <a:rPr lang="en-US" sz="2400" dirty="0">
                <a:latin typeface="Times New Roman" panose="02020603050405020304" pitchFamily="18" charset="0"/>
                <a:ea typeface="Calibri" panose="020F0502020204030204" pitchFamily="34" charset="0"/>
                <a:cs typeface="Times New Roman" panose="02020603050405020304" pitchFamily="18" charset="0"/>
              </a:rPr>
              <a:t> dalam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ruang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pengguna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Tidak</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mempertimbangkan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penggunaan</a:t>
            </a:r>
            <a:r>
              <a:rPr lang="en-US" sz="2400" dirty="0">
                <a:latin typeface="Times New Roman" panose="02020603050405020304" pitchFamily="18" charset="0"/>
                <a:ea typeface="Calibri" panose="020F0502020204030204" pitchFamily="34" charset="0"/>
                <a:cs typeface="Times New Roman" panose="02020603050405020304" pitchFamily="18" charset="0"/>
              </a:rPr>
              <a:t> AR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untuk</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tujuan</a:t>
            </a:r>
            <a:r>
              <a:rPr lang="en-US" sz="2400" dirty="0">
                <a:latin typeface="Times New Roman" panose="02020603050405020304" pitchFamily="18" charset="0"/>
                <a:ea typeface="Calibri" panose="020F0502020204030204" pitchFamily="34" charset="0"/>
                <a:cs typeface="Times New Roman" panose="02020603050405020304" pitchFamily="18" charset="0"/>
              </a:rPr>
              <a:t> lain di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luar</a:t>
            </a:r>
            <a:r>
              <a:rPr lang="en-US" sz="2400" dirty="0">
                <a:latin typeface="Times New Roman" panose="02020603050405020304" pitchFamily="18" charset="0"/>
                <a:ea typeface="Calibri" panose="020F0502020204030204" pitchFamily="34" charset="0"/>
                <a:cs typeface="Times New Roman" panose="02020603050405020304" pitchFamily="18" charset="0"/>
              </a:rPr>
              <a:t> itu.</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9" name="Google Shape;129;p6"/>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4</a:t>
            </a:r>
            <a:endParaRPr dirty="0"/>
          </a:p>
        </p:txBody>
      </p:sp>
      <p:sp>
        <p:nvSpPr>
          <p:cNvPr id="130" name="Google Shape;130;p6"/>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latin typeface="Times New Roman" panose="02020603050405020304" pitchFamily="18" charset="0"/>
                <a:cs typeface="Times New Roman" panose="02020603050405020304" pitchFamily="18" charset="0"/>
              </a:rPr>
              <a:t>Tujuan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Penelitian</a:t>
            </a:r>
            <a:endParaRPr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C15D6DB-75CA-2282-1E47-CC27EC95FBC2}"/>
              </a:ext>
            </a:extLst>
          </p:cNvPr>
          <p:cNvSpPr txBox="1"/>
          <p:nvPr/>
        </p:nvSpPr>
        <p:spPr>
          <a:xfrm>
            <a:off x="838200" y="1602748"/>
            <a:ext cx="10153454" cy="3785652"/>
          </a:xfrm>
          <a:prstGeom prst="rect">
            <a:avLst/>
          </a:prstGeom>
          <a:noFill/>
        </p:spPr>
        <p:txBody>
          <a:bodyPr wrap="square" rtlCol="0">
            <a:spAutoFit/>
          </a:bodyPr>
          <a:lstStyle/>
          <a:p>
            <a:pPr marL="457200" indent="-457200">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Mengimplementasikan</a:t>
            </a:r>
            <a:r>
              <a:rPr lang="en-US" sz="2400" dirty="0">
                <a:latin typeface="Times New Roman" panose="02020603050405020304" pitchFamily="18" charset="0"/>
                <a:ea typeface="Calibri" panose="020F0502020204030204" pitchFamily="34" charset="0"/>
                <a:cs typeface="Times New Roman" panose="02020603050405020304" pitchFamily="18" charset="0"/>
              </a:rPr>
              <a:t> Augmented Reality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sehingga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dapat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menjadi</a:t>
            </a:r>
            <a:r>
              <a:rPr lang="en-US" sz="2400" dirty="0">
                <a:latin typeface="Times New Roman" panose="02020603050405020304" pitchFamily="18" charset="0"/>
                <a:ea typeface="Calibri" panose="020F0502020204030204" pitchFamily="34" charset="0"/>
                <a:cs typeface="Times New Roman" panose="02020603050405020304" pitchFamily="18" charset="0"/>
              </a:rPr>
              <a:t> media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pemasaran</a:t>
            </a:r>
            <a:r>
              <a:rPr lang="en-US" sz="2400" dirty="0">
                <a:latin typeface="Times New Roman" panose="02020603050405020304" pitchFamily="18" charset="0"/>
                <a:ea typeface="Calibri" panose="020F0502020204030204" pitchFamily="34" charset="0"/>
                <a:cs typeface="Times New Roman" panose="02020603050405020304" pitchFamily="18" charset="0"/>
              </a:rPr>
              <a:t> di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suatu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toko</a:t>
            </a:r>
            <a:r>
              <a:rPr lang="en-US" sz="2400" dirty="0">
                <a:latin typeface="Times New Roman" panose="02020603050405020304" pitchFamily="18" charset="0"/>
                <a:ea typeface="Calibri" panose="020F0502020204030204" pitchFamily="34" charset="0"/>
                <a:cs typeface="Times New Roman" panose="02020603050405020304" pitchFamily="18" charset="0"/>
              </a:rPr>
              <a:t> yang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mempermudah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seorang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pembeli</a:t>
            </a:r>
            <a:r>
              <a:rPr lang="en-US" sz="2400" dirty="0">
                <a:latin typeface="Times New Roman" panose="02020603050405020304" pitchFamily="18" charset="0"/>
                <a:ea typeface="Calibri" panose="020F0502020204030204" pitchFamily="34" charset="0"/>
                <a:cs typeface="Times New Roman" panose="02020603050405020304" pitchFamily="18" charset="0"/>
              </a:rPr>
              <a:t> dalam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penempatan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alat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rumah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tangga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secara</a:t>
            </a:r>
            <a:r>
              <a:rPr lang="en-US" sz="2400" dirty="0">
                <a:latin typeface="Times New Roman" panose="02020603050405020304" pitchFamily="18" charset="0"/>
                <a:ea typeface="Calibri" panose="020F0502020204030204" pitchFamily="34" charset="0"/>
                <a:cs typeface="Times New Roman" panose="02020603050405020304" pitchFamily="18" charset="0"/>
              </a:rPr>
              <a:t> virtual.</a:t>
            </a:r>
          </a:p>
          <a:p>
            <a:pPr marL="457200" indent="-457200">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Mengenalkan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kepada</a:t>
            </a:r>
            <a:r>
              <a:rPr lang="en-US" sz="2400" dirty="0">
                <a:latin typeface="Times New Roman" panose="02020603050405020304" pitchFamily="18" charset="0"/>
                <a:ea typeface="Calibri" panose="020F0502020204030204" pitchFamily="34" charset="0"/>
                <a:cs typeface="Times New Roman" panose="02020603050405020304" pitchFamily="18" charset="0"/>
              </a:rPr>
              <a:t> para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pebisnis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produsen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yaitu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bagaimana</a:t>
            </a:r>
            <a:r>
              <a:rPr lang="en-US" sz="2400" dirty="0">
                <a:latin typeface="Times New Roman" panose="02020603050405020304" pitchFamily="18" charset="0"/>
                <a:ea typeface="Calibri" panose="020F0502020204030204" pitchFamily="34" charset="0"/>
                <a:cs typeface="Times New Roman" panose="02020603050405020304" pitchFamily="18" charset="0"/>
              </a:rPr>
              <a:t> menggunakan Augmented Reality dalam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memasarkan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produk</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mereka</a:t>
            </a:r>
            <a:r>
              <a:rPr lang="en-US" sz="2400" dirty="0">
                <a:latin typeface="Times New Roman" panose="02020603050405020304" pitchFamily="18" charset="0"/>
                <a:ea typeface="Calibri" panose="020F0502020204030204" pitchFamily="34" charset="0"/>
                <a:cs typeface="Times New Roman" panose="02020603050405020304" pitchFamily="18" charset="0"/>
              </a:rPr>
              <a:t> yang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lebih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efektif</a:t>
            </a:r>
            <a:r>
              <a:rPr lang="en-US" sz="2400" dirty="0">
                <a:latin typeface="Times New Roman" panose="02020603050405020304" pitchFamily="18" charset="0"/>
                <a:ea typeface="Calibri" panose="020F0502020204030204" pitchFamily="34" charset="0"/>
                <a:cs typeface="Times New Roman" panose="02020603050405020304" pitchFamily="18" charset="0"/>
              </a:rPr>
              <a:t> dan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efisien</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Mengikutsertakan</a:t>
            </a:r>
            <a:r>
              <a:rPr lang="en-US" sz="2400" dirty="0">
                <a:latin typeface="Times New Roman" panose="02020603050405020304" pitchFamily="18" charset="0"/>
                <a:ea typeface="Calibri" panose="020F0502020204030204" pitchFamily="34" charset="0"/>
                <a:cs typeface="Times New Roman" panose="02020603050405020304" pitchFamily="18" charset="0"/>
              </a:rPr>
              <a:t> para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pebisnis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produsen</a:t>
            </a:r>
            <a:r>
              <a:rPr lang="en-US" sz="2400" dirty="0">
                <a:latin typeface="Times New Roman" panose="02020603050405020304" pitchFamily="18" charset="0"/>
                <a:ea typeface="Calibri" panose="020F0502020204030204" pitchFamily="34" charset="0"/>
                <a:cs typeface="Times New Roman" panose="02020603050405020304" pitchFamily="18" charset="0"/>
              </a:rPr>
              <a:t> dalam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hal</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memfungsikan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teknologi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canggih</a:t>
            </a:r>
            <a:r>
              <a:rPr lang="en-US" sz="2400" dirty="0">
                <a:latin typeface="Times New Roman" panose="02020603050405020304" pitchFamily="18" charset="0"/>
                <a:ea typeface="Calibri" panose="020F0502020204030204" pitchFamily="34" charset="0"/>
                <a:cs typeface="Times New Roman" panose="02020603050405020304" pitchFamily="18" charset="0"/>
              </a:rPr>
              <a:t> pada dunia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usaha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mereka</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Memberikan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panduan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praktis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kepada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masyarakat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umum</a:t>
            </a:r>
            <a:r>
              <a:rPr lang="en-US" sz="2400" dirty="0">
                <a:latin typeface="Times New Roman" panose="02020603050405020304" pitchFamily="18" charset="0"/>
                <a:ea typeface="Calibri" panose="020F0502020204030204" pitchFamily="34" charset="0"/>
                <a:cs typeface="Times New Roman" panose="02020603050405020304" pitchFamily="18" charset="0"/>
              </a:rPr>
              <a:t> dalam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hal</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bisnis</a:t>
            </a:r>
            <a:r>
              <a:rPr lang="en-US" sz="2400" dirty="0">
                <a:latin typeface="Times New Roman" panose="02020603050405020304" pitchFamily="18" charset="0"/>
                <a:ea typeface="Calibri" panose="020F0502020204030204" pitchFamily="34" charset="0"/>
                <a:cs typeface="Times New Roman" panose="02020603050405020304" pitchFamily="18" charset="0"/>
              </a:rPr>
              <a:t> furniture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bagi</a:t>
            </a:r>
            <a:r>
              <a:rPr lang="en-US" sz="2400" dirty="0">
                <a:latin typeface="Times New Roman" panose="02020603050405020304" pitchFamily="18" charset="0"/>
                <a:ea typeface="Calibri" panose="020F0502020204030204" pitchFamily="34" charset="0"/>
                <a:cs typeface="Times New Roman" panose="02020603050405020304" pitchFamily="18" charset="0"/>
              </a:rPr>
              <a:t> yang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ingin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mengadopsi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teknologi</a:t>
            </a:r>
            <a:r>
              <a:rPr lang="en-US" sz="2400" dirty="0">
                <a:latin typeface="Times New Roman" panose="02020603050405020304" pitchFamily="18" charset="0"/>
                <a:ea typeface="Calibri" panose="020F0502020204030204" pitchFamily="34" charset="0"/>
                <a:cs typeface="Times New Roman" panose="02020603050405020304" pitchFamily="18" charset="0"/>
              </a:rPr>
              <a:t> dalam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strategi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pemasarannya</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7" name="Google Shape;137;p7"/>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5</a:t>
            </a:r>
            <a:endParaRPr dirty="0"/>
          </a:p>
        </p:txBody>
      </p:sp>
      <p:sp>
        <p:nvSpPr>
          <p:cNvPr id="138" name="Google Shape;138;p7"/>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latin typeface="Times New Roman" panose="02020603050405020304" pitchFamily="18" charset="0"/>
                <a:cs typeface="Times New Roman" panose="02020603050405020304" pitchFamily="18" charset="0"/>
              </a:rPr>
              <a:t>Penelitian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Terdahulu</a:t>
            </a:r>
            <a:endParaRPr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B1EEED83-E8DC-48F9-A31B-23B2E13DE008}"/>
              </a:ext>
            </a:extLst>
          </p:cNvPr>
          <p:cNvGraphicFramePr>
            <a:graphicFrameLocks noGrp="1"/>
          </p:cNvGraphicFramePr>
          <p:nvPr>
            <p:extLst>
              <p:ext uri="{D42A27DB-BD31-4B8C-83A1-F6EECF244321}">
                <p14:modId xmlns:p14="http://schemas.microsoft.com/office/powerpoint/2010/main" val="2488895548"/>
              </p:ext>
            </p:extLst>
          </p:nvPr>
        </p:nvGraphicFramePr>
        <p:xfrm>
          <a:off x="650449" y="1569709"/>
          <a:ext cx="10601751" cy="4432629"/>
        </p:xfrm>
        <a:graphic>
          <a:graphicData uri="http://schemas.openxmlformats.org/drawingml/2006/table">
            <a:tbl>
              <a:tblPr/>
              <a:tblGrid>
                <a:gridCol w="248071">
                  <a:extLst>
                    <a:ext uri="{9D8B030D-6E8A-4147-A177-3AD203B41FA5}">
                      <a16:colId xmlns:a16="http://schemas.microsoft.com/office/drawing/2014/main" val="597304451"/>
                    </a:ext>
                  </a:extLst>
                </a:gridCol>
                <a:gridCol w="1109789">
                  <a:extLst>
                    <a:ext uri="{9D8B030D-6E8A-4147-A177-3AD203B41FA5}">
                      <a16:colId xmlns:a16="http://schemas.microsoft.com/office/drawing/2014/main" val="309250038"/>
                    </a:ext>
                  </a:extLst>
                </a:gridCol>
                <a:gridCol w="496141">
                  <a:extLst>
                    <a:ext uri="{9D8B030D-6E8A-4147-A177-3AD203B41FA5}">
                      <a16:colId xmlns:a16="http://schemas.microsoft.com/office/drawing/2014/main" val="3186693868"/>
                    </a:ext>
                  </a:extLst>
                </a:gridCol>
                <a:gridCol w="1697325">
                  <a:extLst>
                    <a:ext uri="{9D8B030D-6E8A-4147-A177-3AD203B41FA5}">
                      <a16:colId xmlns:a16="http://schemas.microsoft.com/office/drawing/2014/main" val="1617013619"/>
                    </a:ext>
                  </a:extLst>
                </a:gridCol>
                <a:gridCol w="2519874">
                  <a:extLst>
                    <a:ext uri="{9D8B030D-6E8A-4147-A177-3AD203B41FA5}">
                      <a16:colId xmlns:a16="http://schemas.microsoft.com/office/drawing/2014/main" val="2674005122"/>
                    </a:ext>
                  </a:extLst>
                </a:gridCol>
                <a:gridCol w="2598212">
                  <a:extLst>
                    <a:ext uri="{9D8B030D-6E8A-4147-A177-3AD203B41FA5}">
                      <a16:colId xmlns:a16="http://schemas.microsoft.com/office/drawing/2014/main" val="3519036468"/>
                    </a:ext>
                  </a:extLst>
                </a:gridCol>
                <a:gridCol w="1932339">
                  <a:extLst>
                    <a:ext uri="{9D8B030D-6E8A-4147-A177-3AD203B41FA5}">
                      <a16:colId xmlns:a16="http://schemas.microsoft.com/office/drawing/2014/main" val="2356146877"/>
                    </a:ext>
                  </a:extLst>
                </a:gridCol>
              </a:tblGrid>
              <a:tr h="195845">
                <a:tc>
                  <a:txBody>
                    <a:bodyPr/>
                    <a:lstStyle/>
                    <a:p>
                      <a:pPr algn="ctr" fontAlgn="t"/>
                      <a:r>
                        <a:rPr lang="en-ID" sz="1000" b="1" i="0" u="none" strike="noStrike">
                          <a:solidFill>
                            <a:srgbClr val="000000"/>
                          </a:solidFill>
                          <a:effectLst/>
                          <a:latin typeface="Times New Roman" panose="02020603050405020304" pitchFamily="18" charset="0"/>
                        </a:rPr>
                        <a:t>No</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BC2E6"/>
                    </a:solidFill>
                  </a:tcPr>
                </a:tc>
                <a:tc>
                  <a:txBody>
                    <a:bodyPr/>
                    <a:lstStyle/>
                    <a:p>
                      <a:pPr algn="ctr" fontAlgn="t"/>
                      <a:r>
                        <a:rPr lang="en-ID" sz="1000" b="1" i="0" u="none" strike="noStrike">
                          <a:solidFill>
                            <a:srgbClr val="000000"/>
                          </a:solidFill>
                          <a:effectLst/>
                          <a:latin typeface="Times New Roman" panose="02020603050405020304" pitchFamily="18" charset="0"/>
                        </a:rPr>
                        <a:t>Peneliti</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BC2E6"/>
                    </a:solidFill>
                  </a:tcPr>
                </a:tc>
                <a:tc>
                  <a:txBody>
                    <a:bodyPr/>
                    <a:lstStyle/>
                    <a:p>
                      <a:pPr algn="ctr" fontAlgn="t"/>
                      <a:r>
                        <a:rPr lang="en-ID" sz="1000" b="1" i="0" u="none" strike="noStrike">
                          <a:solidFill>
                            <a:srgbClr val="000000"/>
                          </a:solidFill>
                          <a:effectLst/>
                          <a:latin typeface="Times New Roman" panose="02020603050405020304" pitchFamily="18" charset="0"/>
                        </a:rPr>
                        <a:t>Tahun</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BC2E6"/>
                    </a:solidFill>
                  </a:tcPr>
                </a:tc>
                <a:tc>
                  <a:txBody>
                    <a:bodyPr/>
                    <a:lstStyle/>
                    <a:p>
                      <a:pPr algn="ctr" fontAlgn="t"/>
                      <a:r>
                        <a:rPr lang="en-ID" sz="1000" b="1" i="0" u="none" strike="noStrike">
                          <a:solidFill>
                            <a:srgbClr val="000000"/>
                          </a:solidFill>
                          <a:effectLst/>
                          <a:latin typeface="Times New Roman" panose="02020603050405020304" pitchFamily="18" charset="0"/>
                        </a:rPr>
                        <a:t>Judul</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BC2E6"/>
                    </a:solidFill>
                  </a:tcPr>
                </a:tc>
                <a:tc>
                  <a:txBody>
                    <a:bodyPr/>
                    <a:lstStyle/>
                    <a:p>
                      <a:pPr algn="ctr" fontAlgn="t"/>
                      <a:r>
                        <a:rPr lang="en-ID" sz="1000" b="1" i="0" u="none" strike="noStrike">
                          <a:solidFill>
                            <a:srgbClr val="000000"/>
                          </a:solidFill>
                          <a:effectLst/>
                          <a:latin typeface="Times New Roman" panose="02020603050405020304" pitchFamily="18" charset="0"/>
                        </a:rPr>
                        <a:t>Tujuan Penelitian</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BC2E6"/>
                    </a:solidFill>
                  </a:tcPr>
                </a:tc>
                <a:tc>
                  <a:txBody>
                    <a:bodyPr/>
                    <a:lstStyle/>
                    <a:p>
                      <a:pPr algn="ctr" fontAlgn="t"/>
                      <a:r>
                        <a:rPr lang="en-ID" sz="1000" b="1" i="0" u="none" strike="noStrike">
                          <a:solidFill>
                            <a:srgbClr val="000000"/>
                          </a:solidFill>
                          <a:effectLst/>
                          <a:latin typeface="Times New Roman" panose="02020603050405020304" pitchFamily="18" charset="0"/>
                        </a:rPr>
                        <a:t>Kesimpulan</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BC2E6"/>
                    </a:solidFill>
                  </a:tcPr>
                </a:tc>
                <a:tc>
                  <a:txBody>
                    <a:bodyPr/>
                    <a:lstStyle/>
                    <a:p>
                      <a:pPr algn="ctr" fontAlgn="t"/>
                      <a:r>
                        <a:rPr lang="en-ID" sz="1000" b="1" i="0" u="none" strike="noStrike">
                          <a:solidFill>
                            <a:srgbClr val="000000"/>
                          </a:solidFill>
                          <a:effectLst/>
                          <a:latin typeface="Times New Roman" panose="02020603050405020304" pitchFamily="18" charset="0"/>
                        </a:rPr>
                        <a:t>Perbedaan</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064957708"/>
                  </a:ext>
                </a:extLst>
              </a:tr>
              <a:tr h="907416">
                <a:tc>
                  <a:txBody>
                    <a:bodyPr/>
                    <a:lstStyle/>
                    <a:p>
                      <a:pPr algn="l" fontAlgn="t"/>
                      <a:r>
                        <a:rPr lang="en-ID" sz="900" b="0" i="0" u="none" strike="noStrike">
                          <a:solidFill>
                            <a:srgbClr val="000000"/>
                          </a:solidFill>
                          <a:effectLst/>
                          <a:latin typeface="Times New Roman" panose="02020603050405020304" pitchFamily="18" charset="0"/>
                        </a:rPr>
                        <a:t>1.</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it-IT" sz="900" b="0" i="0" u="none" strike="noStrike">
                          <a:solidFill>
                            <a:srgbClr val="000000"/>
                          </a:solidFill>
                          <a:effectLst/>
                          <a:latin typeface="Times New Roman" panose="02020603050405020304" pitchFamily="18" charset="0"/>
                        </a:rPr>
                        <a:t>Annisa Rahma Saptia,Tri Widodo</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900" b="0" i="0" u="none" strike="noStrike">
                          <a:solidFill>
                            <a:srgbClr val="000000"/>
                          </a:solidFill>
                          <a:effectLst/>
                          <a:latin typeface="Times New Roman" panose="02020603050405020304" pitchFamily="18" charset="0"/>
                        </a:rPr>
                        <a:t>2019</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Aplikasi Simulasi Dekorasi Rumah Menggunakan Teknologi Augmented Reality</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a:solidFill>
                            <a:srgbClr val="000000"/>
                          </a:solidFill>
                          <a:effectLst/>
                          <a:latin typeface="Times New Roman" panose="02020603050405020304" pitchFamily="18" charset="0"/>
                        </a:rPr>
                        <a:t>Pada </a:t>
                      </a:r>
                      <a:r>
                        <a:rPr lang="en-ID" sz="900" b="0" i="0" u="none" strike="noStrike" dirty="0" err="1">
                          <a:solidFill>
                            <a:srgbClr val="000000"/>
                          </a:solidFill>
                          <a:effectLst/>
                          <a:latin typeface="Times New Roman" panose="02020603050405020304" pitchFamily="18" charset="0"/>
                        </a:rPr>
                        <a:t>penelitian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ini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digunakan</a:t>
                      </a:r>
                      <a:r>
                        <a:rPr lang="en-ID" sz="900" b="0" i="0" u="none" strike="noStrike" dirty="0">
                          <a:solidFill>
                            <a:srgbClr val="000000"/>
                          </a:solidFill>
                          <a:effectLst/>
                          <a:latin typeface="Times New Roman" panose="02020603050405020304" pitchFamily="18" charset="0"/>
                        </a:rPr>
                        <a:t> Game Engine UNITY </a:t>
                      </a:r>
                      <a:r>
                        <a:rPr lang="en-ID" sz="900" b="0" i="0" u="none" strike="noStrike" dirty="0" err="1">
                          <a:solidFill>
                            <a:srgbClr val="000000"/>
                          </a:solidFill>
                          <a:effectLst/>
                          <a:latin typeface="Times New Roman" panose="02020603050405020304" pitchFamily="18" charset="0"/>
                        </a:rPr>
                        <a:t>untuk</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membangun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aplikasi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berbasis</a:t>
                      </a:r>
                      <a:r>
                        <a:rPr lang="en-ID" sz="900" b="0" i="0" u="none" strike="noStrike" dirty="0">
                          <a:solidFill>
                            <a:srgbClr val="000000"/>
                          </a:solidFill>
                          <a:effectLst/>
                          <a:latin typeface="Times New Roman" panose="02020603050405020304" pitchFamily="18" charset="0"/>
                        </a:rPr>
                        <a:t> android </a:t>
                      </a:r>
                      <a:r>
                        <a:rPr lang="en-ID" sz="900" b="0" i="0" u="none" strike="noStrike" dirty="0" err="1">
                          <a:solidFill>
                            <a:srgbClr val="000000"/>
                          </a:solidFill>
                          <a:effectLst/>
                          <a:latin typeface="Times New Roman" panose="02020603050405020304" pitchFamily="18" charset="0"/>
                        </a:rPr>
                        <a:t>serta</a:t>
                      </a:r>
                      <a:r>
                        <a:rPr lang="en-ID" sz="900" b="0" i="0" u="none" strike="noStrike" dirty="0">
                          <a:solidFill>
                            <a:srgbClr val="000000"/>
                          </a:solidFill>
                          <a:effectLst/>
                          <a:latin typeface="Times New Roman" panose="02020603050405020304" pitchFamily="18" charset="0"/>
                        </a:rPr>
                        <a:t> Vuforia SDK agar </a:t>
                      </a:r>
                      <a:r>
                        <a:rPr lang="en-ID" sz="900" b="0" i="0" u="none" strike="noStrike" dirty="0" err="1">
                          <a:solidFill>
                            <a:srgbClr val="000000"/>
                          </a:solidFill>
                          <a:effectLst/>
                          <a:latin typeface="Times New Roman" panose="02020603050405020304" pitchFamily="18" charset="0"/>
                        </a:rPr>
                        <a:t>aplikasi</a:t>
                      </a:r>
                      <a:r>
                        <a:rPr lang="en-ID" sz="900" b="0" i="0" u="none" strike="noStrike" dirty="0">
                          <a:solidFill>
                            <a:srgbClr val="000000"/>
                          </a:solidFill>
                          <a:effectLst/>
                          <a:latin typeface="Times New Roman" panose="02020603050405020304" pitchFamily="18" charset="0"/>
                        </a:rPr>
                        <a:t> yang </a:t>
                      </a:r>
                      <a:r>
                        <a:rPr lang="en-ID" sz="900" b="0" i="0" u="none" strike="noStrike" dirty="0" err="1">
                          <a:solidFill>
                            <a:srgbClr val="000000"/>
                          </a:solidFill>
                          <a:effectLst/>
                          <a:latin typeface="Times New Roman" panose="02020603050405020304" pitchFamily="18" charset="0"/>
                        </a:rPr>
                        <a:t>dibangun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dapat</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menjadi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aplikasi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berteknologi</a:t>
                      </a:r>
                      <a:r>
                        <a:rPr lang="en-ID" sz="900" b="0" i="0" u="none" strike="noStrike" dirty="0">
                          <a:solidFill>
                            <a:srgbClr val="000000"/>
                          </a:solidFill>
                          <a:effectLst/>
                          <a:latin typeface="Times New Roman" panose="02020603050405020304" pitchFamily="18" charset="0"/>
                        </a:rPr>
                        <a:t> Augmented Reality.</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err="1">
                          <a:solidFill>
                            <a:srgbClr val="000000"/>
                          </a:solidFill>
                          <a:effectLst/>
                          <a:latin typeface="Times New Roman" panose="02020603050405020304" pitchFamily="18" charset="0"/>
                        </a:rPr>
                        <a:t>Diharapkan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dengan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adanya</a:t>
                      </a:r>
                      <a:r>
                        <a:rPr lang="en-ID" sz="900" b="0" i="0" u="none" strike="noStrike" dirty="0">
                          <a:solidFill>
                            <a:srgbClr val="000000"/>
                          </a:solidFill>
                          <a:effectLst/>
                          <a:latin typeface="Times New Roman" panose="02020603050405020304" pitchFamily="18" charset="0"/>
                        </a:rPr>
                        <a:t> media </a:t>
                      </a:r>
                      <a:r>
                        <a:rPr lang="en-ID" sz="900" b="0" i="0" u="none" strike="noStrike" dirty="0" err="1">
                          <a:solidFill>
                            <a:srgbClr val="000000"/>
                          </a:solidFill>
                          <a:effectLst/>
                          <a:latin typeface="Times New Roman" panose="02020603050405020304" pitchFamily="18" charset="0"/>
                        </a:rPr>
                        <a:t>simulasi</a:t>
                      </a:r>
                      <a:br>
                        <a:rPr lang="en-ID" sz="900" b="0" i="0" u="none" strike="noStrike" dirty="0">
                          <a:solidFill>
                            <a:srgbClr val="000000"/>
                          </a:solidFill>
                          <a:effectLst/>
                          <a:latin typeface="Times New Roman" panose="02020603050405020304" pitchFamily="18" charset="0"/>
                        </a:rPr>
                      </a:br>
                      <a:r>
                        <a:rPr lang="en-ID" sz="900" b="0" i="0" u="none" strike="noStrike" dirty="0" err="1">
                          <a:solidFill>
                            <a:srgbClr val="000000"/>
                          </a:solidFill>
                          <a:effectLst/>
                          <a:latin typeface="Times New Roman" panose="02020603050405020304" pitchFamily="18" charset="0"/>
                        </a:rPr>
                        <a:t>dekorasi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rumah</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menggunakan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teknologi</a:t>
                      </a:r>
                      <a:r>
                        <a:rPr lang="en-ID" sz="900" b="0" i="0" u="none" strike="noStrike" dirty="0">
                          <a:solidFill>
                            <a:srgbClr val="000000"/>
                          </a:solidFill>
                          <a:effectLst/>
                          <a:latin typeface="Times New Roman" panose="02020603050405020304" pitchFamily="18" charset="0"/>
                        </a:rPr>
                        <a:t> Augmented Reality </a:t>
                      </a:r>
                      <a:r>
                        <a:rPr lang="en-ID" sz="900" b="0" i="0" u="none" strike="noStrike" dirty="0" err="1">
                          <a:solidFill>
                            <a:srgbClr val="000000"/>
                          </a:solidFill>
                          <a:effectLst/>
                          <a:latin typeface="Times New Roman" panose="02020603050405020304" pitchFamily="18" charset="0"/>
                        </a:rPr>
                        <a:t>ini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dapat</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dijadikan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alternatif</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untuk</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dekorasi</a:t>
                      </a:r>
                      <a:br>
                        <a:rPr lang="en-ID" sz="900" b="0" i="0" u="none" strike="noStrike" dirty="0">
                          <a:solidFill>
                            <a:srgbClr val="000000"/>
                          </a:solidFill>
                          <a:effectLst/>
                          <a:latin typeface="Times New Roman" panose="02020603050405020304" pitchFamily="18" charset="0"/>
                        </a:rPr>
                      </a:br>
                      <a:r>
                        <a:rPr lang="en-ID" sz="900" b="0" i="0" u="none" strike="noStrike" dirty="0" err="1">
                          <a:solidFill>
                            <a:srgbClr val="000000"/>
                          </a:solidFill>
                          <a:effectLst/>
                          <a:latin typeface="Times New Roman" panose="02020603050405020304" pitchFamily="18" charset="0"/>
                        </a:rPr>
                        <a:t>ruangan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dengan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lebih</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mudah</a:t>
                      </a:r>
                      <a:r>
                        <a:rPr lang="en-ID" sz="900" b="0" i="0" u="none" strike="noStrike" dirty="0">
                          <a:solidFill>
                            <a:srgbClr val="000000"/>
                          </a:solidFill>
                          <a:effectLst/>
                          <a:latin typeface="Times New Roman" panose="02020603050405020304" pitchFamily="18" charset="0"/>
                        </a:rPr>
                        <a:t>.</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err="1">
                          <a:solidFill>
                            <a:srgbClr val="000000"/>
                          </a:solidFill>
                          <a:effectLst/>
                          <a:latin typeface="Times New Roman" panose="02020603050405020304" pitchFamily="18" charset="0"/>
                        </a:rPr>
                        <a:t>Mengimplementasikan</a:t>
                      </a:r>
                      <a:r>
                        <a:rPr lang="en-ID" sz="900" b="0" i="0" u="none" strike="noStrike" dirty="0">
                          <a:solidFill>
                            <a:srgbClr val="000000"/>
                          </a:solidFill>
                          <a:effectLst/>
                          <a:latin typeface="Times New Roman" panose="02020603050405020304" pitchFamily="18" charset="0"/>
                        </a:rPr>
                        <a:t> Augmented Reality </a:t>
                      </a:r>
                      <a:r>
                        <a:rPr lang="en-ID" sz="900" b="0" i="0" u="none" strike="noStrike" dirty="0" err="1">
                          <a:solidFill>
                            <a:srgbClr val="000000"/>
                          </a:solidFill>
                          <a:effectLst/>
                          <a:latin typeface="Times New Roman" panose="02020603050405020304" pitchFamily="18" charset="0"/>
                        </a:rPr>
                        <a:t>sehingga</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dapat</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menjadi</a:t>
                      </a:r>
                      <a:r>
                        <a:rPr lang="en-ID" sz="900" b="0" i="0" u="none" strike="noStrike" dirty="0">
                          <a:solidFill>
                            <a:srgbClr val="000000"/>
                          </a:solidFill>
                          <a:effectLst/>
                          <a:latin typeface="Times New Roman" panose="02020603050405020304" pitchFamily="18" charset="0"/>
                        </a:rPr>
                        <a:t> media </a:t>
                      </a:r>
                      <a:r>
                        <a:rPr lang="en-ID" sz="900" b="0" i="0" u="none" strike="noStrike" dirty="0" err="1">
                          <a:solidFill>
                            <a:srgbClr val="000000"/>
                          </a:solidFill>
                          <a:effectLst/>
                          <a:latin typeface="Times New Roman" panose="02020603050405020304" pitchFamily="18" charset="0"/>
                        </a:rPr>
                        <a:t>pemasaran</a:t>
                      </a:r>
                      <a:r>
                        <a:rPr lang="en-ID" sz="900" b="0" i="0" u="none" strike="noStrike" dirty="0">
                          <a:solidFill>
                            <a:srgbClr val="000000"/>
                          </a:solidFill>
                          <a:effectLst/>
                          <a:latin typeface="Times New Roman" panose="02020603050405020304" pitchFamily="18" charset="0"/>
                        </a:rPr>
                        <a:t> di </a:t>
                      </a:r>
                      <a:r>
                        <a:rPr lang="en-ID" sz="900" b="0" i="0" u="none" strike="noStrike" dirty="0" err="1">
                          <a:solidFill>
                            <a:srgbClr val="000000"/>
                          </a:solidFill>
                          <a:effectLst/>
                          <a:latin typeface="Times New Roman" panose="02020603050405020304" pitchFamily="18" charset="0"/>
                        </a:rPr>
                        <a:t>suatu</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toko</a:t>
                      </a:r>
                      <a:r>
                        <a:rPr lang="en-ID" sz="900" b="0" i="0" u="none" strike="noStrike" dirty="0">
                          <a:solidFill>
                            <a:srgbClr val="000000"/>
                          </a:solidFill>
                          <a:effectLst/>
                          <a:latin typeface="Times New Roman" panose="02020603050405020304" pitchFamily="18" charset="0"/>
                        </a:rPr>
                        <a:t> yang </a:t>
                      </a:r>
                      <a:r>
                        <a:rPr lang="en-ID" sz="900" b="0" i="0" u="none" strike="noStrike" dirty="0" err="1">
                          <a:solidFill>
                            <a:srgbClr val="000000"/>
                          </a:solidFill>
                          <a:effectLst/>
                          <a:latin typeface="Times New Roman" panose="02020603050405020304" pitchFamily="18" charset="0"/>
                        </a:rPr>
                        <a:t>mempermudah</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seorang</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pembeli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dalam</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penempatan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alat</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rumah</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tangga</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secara</a:t>
                      </a:r>
                      <a:r>
                        <a:rPr lang="en-ID" sz="900" b="0" i="0" u="none" strike="noStrike" dirty="0">
                          <a:solidFill>
                            <a:srgbClr val="000000"/>
                          </a:solidFill>
                          <a:effectLst/>
                          <a:latin typeface="Times New Roman" panose="02020603050405020304" pitchFamily="18" charset="0"/>
                        </a:rPr>
                        <a:t> virtual.</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2962865"/>
                  </a:ext>
                </a:extLst>
              </a:tr>
              <a:tr h="900888">
                <a:tc>
                  <a:txBody>
                    <a:bodyPr/>
                    <a:lstStyle/>
                    <a:p>
                      <a:pPr algn="l" fontAlgn="t"/>
                      <a:r>
                        <a:rPr lang="en-ID" sz="900" b="0" i="0" u="none" strike="noStrike">
                          <a:solidFill>
                            <a:srgbClr val="000000"/>
                          </a:solidFill>
                          <a:effectLst/>
                          <a:latin typeface="Times New Roman" panose="02020603050405020304" pitchFamily="18" charset="0"/>
                        </a:rPr>
                        <a:t>2.</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Ricky Marcianno Putra Permana Tahir</a:t>
                      </a:r>
                      <a:br>
                        <a:rPr lang="en-ID" sz="900" b="0" i="0" u="none" strike="noStrike">
                          <a:solidFill>
                            <a:srgbClr val="000000"/>
                          </a:solidFill>
                          <a:effectLst/>
                          <a:latin typeface="Times New Roman" panose="02020603050405020304" pitchFamily="18" charset="0"/>
                        </a:rPr>
                      </a:br>
                      <a:r>
                        <a:rPr lang="en-ID" sz="900" b="0" i="0" u="none" strike="noStrike">
                          <a:solidFill>
                            <a:srgbClr val="000000"/>
                          </a:solidFill>
                          <a:effectLst/>
                          <a:latin typeface="Times New Roman" panose="02020603050405020304" pitchFamily="18" charset="0"/>
                        </a:rPr>
                        <a:t>, Sulaeman Santoso, S.Kom., MT</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900" b="0" i="0" u="none" strike="noStrike">
                          <a:solidFill>
                            <a:srgbClr val="000000"/>
                          </a:solidFill>
                          <a:effectLst/>
                          <a:latin typeface="Times New Roman" panose="02020603050405020304" pitchFamily="18" charset="0"/>
                        </a:rPr>
                        <a:t>2021</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err="1">
                          <a:solidFill>
                            <a:srgbClr val="000000"/>
                          </a:solidFill>
                          <a:effectLst/>
                          <a:latin typeface="Times New Roman" panose="02020603050405020304" pitchFamily="18" charset="0"/>
                        </a:rPr>
                        <a:t>Gamifikasi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Penataan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Produk</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Mebel</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dengan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Pembuatan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Aplikasi</a:t>
                      </a:r>
                      <a:r>
                        <a:rPr lang="en-ID" sz="900" b="0" i="0" u="none" strike="noStrike" dirty="0">
                          <a:solidFill>
                            <a:srgbClr val="000000"/>
                          </a:solidFill>
                          <a:effectLst/>
                          <a:latin typeface="Times New Roman" panose="02020603050405020304" pitchFamily="18" charset="0"/>
                        </a:rPr>
                        <a:t> Augmented Reality </a:t>
                      </a:r>
                      <a:r>
                        <a:rPr lang="en-ID" sz="900" b="0" i="0" u="none" strike="noStrike" dirty="0" err="1">
                          <a:solidFill>
                            <a:srgbClr val="000000"/>
                          </a:solidFill>
                          <a:effectLst/>
                          <a:latin typeface="Times New Roman" panose="02020603050405020304" pitchFamily="18" charset="0"/>
                        </a:rPr>
                        <a:t>Berbasis</a:t>
                      </a:r>
                      <a:r>
                        <a:rPr lang="en-ID" sz="900" b="0" i="0" u="none" strike="noStrike" dirty="0">
                          <a:solidFill>
                            <a:srgbClr val="000000"/>
                          </a:solidFill>
                          <a:effectLst/>
                          <a:latin typeface="Times New Roman" panose="02020603050405020304" pitchFamily="18" charset="0"/>
                        </a:rPr>
                        <a:t> Android</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Untuk mengimplementasikan fitur augmented reality dengan SDK yang tersedia dengan membuat aplikasi mobile AR untuk memberikan visualisasi 3D</a:t>
                      </a:r>
                      <a:br>
                        <a:rPr lang="en-ID" sz="900" b="0" i="0" u="none" strike="noStrike">
                          <a:solidFill>
                            <a:srgbClr val="000000"/>
                          </a:solidFill>
                          <a:effectLst/>
                          <a:latin typeface="Times New Roman" panose="02020603050405020304" pitchFamily="18" charset="0"/>
                        </a:rPr>
                      </a:br>
                      <a:r>
                        <a:rPr lang="en-ID" sz="900" b="0" i="0" u="none" strike="noStrike">
                          <a:solidFill>
                            <a:srgbClr val="000000"/>
                          </a:solidFill>
                          <a:effectLst/>
                          <a:latin typeface="Times New Roman" panose="02020603050405020304" pitchFamily="18" charset="0"/>
                        </a:rPr>
                        <a:t>model furnitur.</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Menciptakan peluang luas dan melaksanakannya penelitian penggunaan teknologi AR dengan berbagai inovasi dan fitur yang bermanfaat.</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err="1">
                          <a:solidFill>
                            <a:srgbClr val="000000"/>
                          </a:solidFill>
                          <a:effectLst/>
                          <a:latin typeface="Times New Roman" panose="02020603050405020304" pitchFamily="18" charset="0"/>
                        </a:rPr>
                        <a:t>Mengenalkan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kepada</a:t>
                      </a:r>
                      <a:r>
                        <a:rPr lang="en-ID" sz="900" b="0" i="0" u="none" strike="noStrike" dirty="0">
                          <a:solidFill>
                            <a:srgbClr val="000000"/>
                          </a:solidFill>
                          <a:effectLst/>
                          <a:latin typeface="Times New Roman" panose="02020603050405020304" pitchFamily="18" charset="0"/>
                        </a:rPr>
                        <a:t> para </a:t>
                      </a:r>
                      <a:r>
                        <a:rPr lang="en-ID" sz="900" b="0" i="0" u="none" strike="noStrike" dirty="0" err="1">
                          <a:solidFill>
                            <a:srgbClr val="000000"/>
                          </a:solidFill>
                          <a:effectLst/>
                          <a:latin typeface="Times New Roman" panose="02020603050405020304" pitchFamily="18" charset="0"/>
                        </a:rPr>
                        <a:t>pebisnis</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atau</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produsen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yaitu</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bagaimana</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menggunakan</a:t>
                      </a:r>
                      <a:r>
                        <a:rPr lang="en-ID" sz="900" b="0" i="0" u="none" strike="noStrike" dirty="0">
                          <a:solidFill>
                            <a:srgbClr val="000000"/>
                          </a:solidFill>
                          <a:effectLst/>
                          <a:latin typeface="Times New Roman" panose="02020603050405020304" pitchFamily="18" charset="0"/>
                        </a:rPr>
                        <a:t> Augmented Reality </a:t>
                      </a:r>
                      <a:r>
                        <a:rPr lang="en-ID" sz="900" b="0" i="0" u="none" strike="noStrike" dirty="0" err="1">
                          <a:solidFill>
                            <a:srgbClr val="000000"/>
                          </a:solidFill>
                          <a:effectLst/>
                          <a:latin typeface="Times New Roman" panose="02020603050405020304" pitchFamily="18" charset="0"/>
                        </a:rPr>
                        <a:t>dalam</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memasarkan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produk</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mereka</a:t>
                      </a:r>
                      <a:r>
                        <a:rPr lang="en-ID" sz="900" b="0" i="0" u="none" strike="noStrike" dirty="0">
                          <a:solidFill>
                            <a:srgbClr val="000000"/>
                          </a:solidFill>
                          <a:effectLst/>
                          <a:latin typeface="Times New Roman" panose="02020603050405020304" pitchFamily="18" charset="0"/>
                        </a:rPr>
                        <a:t> yang </a:t>
                      </a:r>
                      <a:r>
                        <a:rPr lang="en-ID" sz="900" b="0" i="0" u="none" strike="noStrike" dirty="0" err="1">
                          <a:solidFill>
                            <a:srgbClr val="000000"/>
                          </a:solidFill>
                          <a:effectLst/>
                          <a:latin typeface="Times New Roman" panose="02020603050405020304" pitchFamily="18" charset="0"/>
                        </a:rPr>
                        <a:t>lebih</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efektif</a:t>
                      </a:r>
                      <a:r>
                        <a:rPr lang="en-ID" sz="900" b="0" i="0" u="none" strike="noStrike" dirty="0">
                          <a:solidFill>
                            <a:srgbClr val="000000"/>
                          </a:solidFill>
                          <a:effectLst/>
                          <a:latin typeface="Times New Roman" panose="02020603050405020304" pitchFamily="18" charset="0"/>
                        </a:rPr>
                        <a:t> dan </a:t>
                      </a:r>
                      <a:r>
                        <a:rPr lang="en-ID" sz="900" b="0" i="0" u="none" strike="noStrike" dirty="0" err="1">
                          <a:solidFill>
                            <a:srgbClr val="000000"/>
                          </a:solidFill>
                          <a:effectLst/>
                          <a:latin typeface="Times New Roman" panose="02020603050405020304" pitchFamily="18" charset="0"/>
                        </a:rPr>
                        <a:t>efisien</a:t>
                      </a:r>
                      <a:r>
                        <a:rPr lang="en-ID" sz="900" b="0" i="0" u="none" strike="noStrike" dirty="0">
                          <a:solidFill>
                            <a:srgbClr val="000000"/>
                          </a:solidFill>
                          <a:effectLst/>
                          <a:latin typeface="Times New Roman" panose="02020603050405020304" pitchFamily="18" charset="0"/>
                        </a:rPr>
                        <a:t>.</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330237"/>
                  </a:ext>
                </a:extLst>
              </a:tr>
              <a:tr h="900888">
                <a:tc>
                  <a:txBody>
                    <a:bodyPr/>
                    <a:lstStyle/>
                    <a:p>
                      <a:pPr algn="l" fontAlgn="t"/>
                      <a:r>
                        <a:rPr lang="en-ID" sz="900" b="0" i="0" u="none" strike="noStrike">
                          <a:solidFill>
                            <a:srgbClr val="000000"/>
                          </a:solidFill>
                          <a:effectLst/>
                          <a:latin typeface="Calibri" panose="020F0502020204030204" pitchFamily="34" charset="0"/>
                        </a:rPr>
                        <a:t>3. </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Shiddiq Sugiono</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900" b="0" i="0" u="none" strike="noStrike">
                          <a:solidFill>
                            <a:srgbClr val="000000"/>
                          </a:solidFill>
                          <a:effectLst/>
                          <a:latin typeface="Times New Roman" panose="02020603050405020304" pitchFamily="18" charset="0"/>
                        </a:rPr>
                        <a:t>2021</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Tantangan dan Peluang Pemanfaatan Augmented Reality di Perangkat Mobile dalam Komunikasi Pemasaran</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err="1">
                          <a:solidFill>
                            <a:srgbClr val="000000"/>
                          </a:solidFill>
                          <a:effectLst/>
                          <a:latin typeface="Times New Roman" panose="02020603050405020304" pitchFamily="18" charset="0"/>
                        </a:rPr>
                        <a:t>Penelitian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ini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bertujuan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untuk</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memberikan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gambaran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mengenai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berbagai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tantangan</a:t>
                      </a:r>
                      <a:r>
                        <a:rPr lang="en-ID" sz="900" b="0" i="0" u="none" strike="noStrike" dirty="0">
                          <a:solidFill>
                            <a:srgbClr val="000000"/>
                          </a:solidFill>
                          <a:effectLst/>
                          <a:latin typeface="Times New Roman" panose="02020603050405020304" pitchFamily="18" charset="0"/>
                        </a:rPr>
                        <a:t> dan </a:t>
                      </a:r>
                      <a:r>
                        <a:rPr lang="en-ID" sz="900" b="0" i="0" u="none" strike="noStrike" dirty="0" err="1">
                          <a:solidFill>
                            <a:srgbClr val="000000"/>
                          </a:solidFill>
                          <a:effectLst/>
                          <a:latin typeface="Times New Roman" panose="02020603050405020304" pitchFamily="18" charset="0"/>
                        </a:rPr>
                        <a:t>peluang</a:t>
                      </a:r>
                      <a:r>
                        <a:rPr lang="en-ID" sz="900" b="0" i="0" u="none" strike="noStrike" dirty="0">
                          <a:solidFill>
                            <a:srgbClr val="000000"/>
                          </a:solidFill>
                          <a:effectLst/>
                          <a:latin typeface="Times New Roman" panose="02020603050405020304" pitchFamily="18" charset="0"/>
                        </a:rPr>
                        <a:t> yang </a:t>
                      </a:r>
                      <a:r>
                        <a:rPr lang="en-ID" sz="900" b="0" i="0" u="none" strike="noStrike" dirty="0" err="1">
                          <a:solidFill>
                            <a:srgbClr val="000000"/>
                          </a:solidFill>
                          <a:effectLst/>
                          <a:latin typeface="Times New Roman" panose="02020603050405020304" pitchFamily="18" charset="0"/>
                        </a:rPr>
                        <a:t>dihadirkan</a:t>
                      </a:r>
                      <a:r>
                        <a:rPr lang="en-ID" sz="900" b="0" i="0" u="none" strike="noStrike" dirty="0">
                          <a:solidFill>
                            <a:srgbClr val="000000"/>
                          </a:solidFill>
                          <a:effectLst/>
                          <a:latin typeface="Times New Roman" panose="02020603050405020304" pitchFamily="18" charset="0"/>
                        </a:rPr>
                        <a:t> oleh </a:t>
                      </a:r>
                      <a:r>
                        <a:rPr lang="en-ID" sz="900" b="0" i="0" u="none" strike="noStrike" dirty="0" err="1">
                          <a:solidFill>
                            <a:srgbClr val="000000"/>
                          </a:solidFill>
                          <a:effectLst/>
                          <a:latin typeface="Times New Roman" panose="02020603050405020304" pitchFamily="18" charset="0"/>
                        </a:rPr>
                        <a:t>teknologi</a:t>
                      </a:r>
                      <a:r>
                        <a:rPr lang="en-ID" sz="900" b="0" i="0" u="none" strike="noStrike" dirty="0">
                          <a:solidFill>
                            <a:srgbClr val="000000"/>
                          </a:solidFill>
                          <a:effectLst/>
                          <a:latin typeface="Times New Roman" panose="02020603050405020304" pitchFamily="18" charset="0"/>
                        </a:rPr>
                        <a:t> AR </a:t>
                      </a:r>
                      <a:r>
                        <a:rPr lang="en-ID" sz="900" b="0" i="0" u="none" strike="noStrike" dirty="0" err="1">
                          <a:solidFill>
                            <a:srgbClr val="000000"/>
                          </a:solidFill>
                          <a:effectLst/>
                          <a:latin typeface="Times New Roman" panose="02020603050405020304" pitchFamily="18" charset="0"/>
                        </a:rPr>
                        <a:t>dalam</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mendukung</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komunikasi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pemasaran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serta</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menganalisis</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potensi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teknologi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tersebut</a:t>
                      </a:r>
                      <a:r>
                        <a:rPr lang="en-ID" sz="900" b="0" i="0" u="none" strike="noStrike" dirty="0">
                          <a:solidFill>
                            <a:srgbClr val="000000"/>
                          </a:solidFill>
                          <a:effectLst/>
                          <a:latin typeface="Times New Roman" panose="02020603050405020304" pitchFamily="18" charset="0"/>
                        </a:rPr>
                        <a:t> di masa </a:t>
                      </a:r>
                      <a:r>
                        <a:rPr lang="en-ID" sz="900" b="0" i="0" u="none" strike="noStrike" dirty="0" err="1">
                          <a:solidFill>
                            <a:srgbClr val="000000"/>
                          </a:solidFill>
                          <a:effectLst/>
                          <a:latin typeface="Times New Roman" panose="02020603050405020304" pitchFamily="18" charset="0"/>
                        </a:rPr>
                        <a:t>depan</a:t>
                      </a:r>
                      <a:r>
                        <a:rPr lang="en-ID" sz="900" b="0" i="0" u="none" strike="noStrike" dirty="0">
                          <a:solidFill>
                            <a:srgbClr val="000000"/>
                          </a:solidFill>
                          <a:effectLst/>
                          <a:latin typeface="Times New Roman" panose="02020603050405020304" pitchFamily="18" charset="0"/>
                        </a:rPr>
                        <a:t>.</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err="1">
                          <a:solidFill>
                            <a:srgbClr val="000000"/>
                          </a:solidFill>
                          <a:effectLst/>
                          <a:latin typeface="Times New Roman" panose="02020603050405020304" pitchFamily="18" charset="0"/>
                        </a:rPr>
                        <a:t>Mendukung</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aktivitas</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komunikasi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pemasaran</a:t>
                      </a:r>
                      <a:r>
                        <a:rPr lang="en-ID" sz="900" b="0" i="0" u="none" strike="noStrike" dirty="0">
                          <a:solidFill>
                            <a:srgbClr val="000000"/>
                          </a:solidFill>
                          <a:effectLst/>
                          <a:latin typeface="Times New Roman" panose="02020603050405020304" pitchFamily="18" charset="0"/>
                        </a:rPr>
                        <a:t> di masa </a:t>
                      </a:r>
                      <a:r>
                        <a:rPr lang="en-ID" sz="900" b="0" i="0" u="none" strike="noStrike" dirty="0" err="1">
                          <a:solidFill>
                            <a:srgbClr val="000000"/>
                          </a:solidFill>
                          <a:effectLst/>
                          <a:latin typeface="Times New Roman" panose="02020603050405020304" pitchFamily="18" charset="0"/>
                        </a:rPr>
                        <a:t>depan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karena</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memberikan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pengalaman</a:t>
                      </a:r>
                      <a:r>
                        <a:rPr lang="en-ID" sz="900" b="0" i="0" u="none" strike="noStrike" dirty="0">
                          <a:solidFill>
                            <a:srgbClr val="000000"/>
                          </a:solidFill>
                          <a:effectLst/>
                          <a:latin typeface="Times New Roman" panose="02020603050405020304" pitchFamily="18" charset="0"/>
                        </a:rPr>
                        <a:t> digital yang </a:t>
                      </a:r>
                      <a:r>
                        <a:rPr lang="en-ID" sz="900" b="0" i="0" u="none" strike="noStrike" dirty="0" err="1">
                          <a:solidFill>
                            <a:srgbClr val="000000"/>
                          </a:solidFill>
                          <a:effectLst/>
                          <a:latin typeface="Times New Roman" panose="02020603050405020304" pitchFamily="18" charset="0"/>
                        </a:rPr>
                        <a:t>menyenangkan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dalam</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berinteraksi</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dengan</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suatu</a:t>
                      </a:r>
                      <a:r>
                        <a:rPr lang="en-ID" sz="900" b="0" i="0" u="none" strike="noStrike" dirty="0">
                          <a:solidFill>
                            <a:srgbClr val="000000"/>
                          </a:solidFill>
                          <a:effectLst/>
                          <a:latin typeface="Times New Roman" panose="02020603050405020304" pitchFamily="18" charset="0"/>
                        </a:rPr>
                        <a:t> </a:t>
                      </a:r>
                      <a:r>
                        <a:rPr lang="en-ID" sz="900" b="0" i="0" u="none" strike="noStrike" dirty="0" err="1">
                          <a:solidFill>
                            <a:srgbClr val="000000"/>
                          </a:solidFill>
                          <a:effectLst/>
                          <a:latin typeface="Times New Roman" panose="02020603050405020304" pitchFamily="18" charset="0"/>
                        </a:rPr>
                        <a:t>produk</a:t>
                      </a:r>
                      <a:r>
                        <a:rPr lang="en-ID" sz="900" b="0" i="0" u="none" strike="noStrike" dirty="0">
                          <a:solidFill>
                            <a:srgbClr val="000000"/>
                          </a:solidFill>
                          <a:effectLst/>
                          <a:latin typeface="Times New Roman" panose="02020603050405020304" pitchFamily="18" charset="0"/>
                        </a:rPr>
                        <a:t>. </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err="1">
                          <a:solidFill>
                            <a:srgbClr val="000000"/>
                          </a:solidFill>
                          <a:effectLst/>
                          <a:latin typeface="Calibri" panose="020F0502020204030204" pitchFamily="34" charset="0"/>
                        </a:rPr>
                        <a:t>Mengikutsertakan</a:t>
                      </a:r>
                      <a:r>
                        <a:rPr lang="en-ID" sz="900" b="0" i="0" u="none" strike="noStrike" dirty="0">
                          <a:solidFill>
                            <a:srgbClr val="000000"/>
                          </a:solidFill>
                          <a:effectLst/>
                          <a:latin typeface="Calibri" panose="020F0502020204030204" pitchFamily="34" charset="0"/>
                        </a:rPr>
                        <a:t> para </a:t>
                      </a:r>
                      <a:r>
                        <a:rPr lang="en-ID" sz="900" b="0" i="0" u="none" strike="noStrike" dirty="0" err="1">
                          <a:solidFill>
                            <a:srgbClr val="000000"/>
                          </a:solidFill>
                          <a:effectLst/>
                          <a:latin typeface="Calibri" panose="020F0502020204030204" pitchFamily="34" charset="0"/>
                        </a:rPr>
                        <a:t>pebisnis</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atau</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produsen</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dalam</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hal</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memfungsikan</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teknologi</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canggih</a:t>
                      </a:r>
                      <a:r>
                        <a:rPr lang="en-ID" sz="900" b="0" i="0" u="none" strike="noStrike" dirty="0">
                          <a:solidFill>
                            <a:srgbClr val="000000"/>
                          </a:solidFill>
                          <a:effectLst/>
                          <a:latin typeface="Calibri" panose="020F0502020204030204" pitchFamily="34" charset="0"/>
                        </a:rPr>
                        <a:t> pada dunia </a:t>
                      </a:r>
                      <a:r>
                        <a:rPr lang="en-ID" sz="900" b="0" i="0" u="none" strike="noStrike" dirty="0" err="1">
                          <a:solidFill>
                            <a:srgbClr val="000000"/>
                          </a:solidFill>
                          <a:effectLst/>
                          <a:latin typeface="Calibri" panose="020F0502020204030204" pitchFamily="34" charset="0"/>
                        </a:rPr>
                        <a:t>usaha</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mereka</a:t>
                      </a:r>
                      <a:r>
                        <a:rPr lang="en-ID" sz="900" b="0" i="0" u="none" strike="noStrike" dirty="0">
                          <a:solidFill>
                            <a:srgbClr val="000000"/>
                          </a:solidFill>
                          <a:effectLst/>
                          <a:latin typeface="Calibri" panose="020F0502020204030204" pitchFamily="34" charset="0"/>
                        </a:rPr>
                        <a:t>.</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7788341"/>
                  </a:ext>
                </a:extLst>
              </a:tr>
              <a:tr h="626704">
                <a:tc>
                  <a:txBody>
                    <a:bodyPr/>
                    <a:lstStyle/>
                    <a:p>
                      <a:pPr algn="l" fontAlgn="t"/>
                      <a:r>
                        <a:rPr lang="en-ID" sz="900" b="0" i="0" u="none" strike="noStrike">
                          <a:solidFill>
                            <a:srgbClr val="000000"/>
                          </a:solidFill>
                          <a:effectLst/>
                          <a:latin typeface="Calibri" panose="020F0502020204030204" pitchFamily="34" charset="0"/>
                        </a:rPr>
                        <a:t>4.</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Ida Ayu Pradnya Sasmita</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900" b="0" i="0" u="none" strike="noStrike">
                          <a:solidFill>
                            <a:srgbClr val="000000"/>
                          </a:solidFill>
                          <a:effectLst/>
                          <a:latin typeface="Times New Roman" panose="02020603050405020304" pitchFamily="18" charset="0"/>
                        </a:rPr>
                        <a:t>2022</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Analisis Penerapan Teknologi Augmented Reality sebagai Strategi Pemasaran IKEA</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Agar Konsumen dapat melihat produk yang diinginkan secara real time melalui aplikasi di ponsel pengguna.</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Adapun hasil yang diperoleh yaitu terdapat dampak positif yang besar setelah IKEA meluncurkan toko online dan mengembangkan aplikasi yang didukung oleh penerapan augmented reality.</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err="1">
                          <a:solidFill>
                            <a:srgbClr val="000000"/>
                          </a:solidFill>
                          <a:effectLst/>
                          <a:latin typeface="Calibri" panose="020F0502020204030204" pitchFamily="34" charset="0"/>
                        </a:rPr>
                        <a:t>Memberikan</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panduan</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praktis</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kepada</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masyarakat</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umum</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dalam</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hal</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bisnis</a:t>
                      </a:r>
                      <a:r>
                        <a:rPr lang="en-ID" sz="900" b="0" i="0" u="none" strike="noStrike" dirty="0">
                          <a:solidFill>
                            <a:srgbClr val="000000"/>
                          </a:solidFill>
                          <a:effectLst/>
                          <a:latin typeface="Calibri" panose="020F0502020204030204" pitchFamily="34" charset="0"/>
                        </a:rPr>
                        <a:t> furniture </a:t>
                      </a:r>
                      <a:r>
                        <a:rPr lang="en-ID" sz="900" b="0" i="0" u="none" strike="noStrike" dirty="0" err="1">
                          <a:solidFill>
                            <a:srgbClr val="000000"/>
                          </a:solidFill>
                          <a:effectLst/>
                          <a:latin typeface="Calibri" panose="020F0502020204030204" pitchFamily="34" charset="0"/>
                        </a:rPr>
                        <a:t>bagi</a:t>
                      </a:r>
                      <a:r>
                        <a:rPr lang="en-ID" sz="900" b="0" i="0" u="none" strike="noStrike" dirty="0">
                          <a:solidFill>
                            <a:srgbClr val="000000"/>
                          </a:solidFill>
                          <a:effectLst/>
                          <a:latin typeface="Calibri" panose="020F0502020204030204" pitchFamily="34" charset="0"/>
                        </a:rPr>
                        <a:t> yang </a:t>
                      </a:r>
                      <a:r>
                        <a:rPr lang="en-ID" sz="900" b="0" i="0" u="none" strike="noStrike" dirty="0" err="1">
                          <a:solidFill>
                            <a:srgbClr val="000000"/>
                          </a:solidFill>
                          <a:effectLst/>
                          <a:latin typeface="Calibri" panose="020F0502020204030204" pitchFamily="34" charset="0"/>
                        </a:rPr>
                        <a:t>ingin</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mengadopsi</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teknologi</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dalam</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strategi</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pemasaran</a:t>
                      </a:r>
                      <a:r>
                        <a:rPr lang="en-ID" sz="900" b="0" i="0" u="none" strike="noStrike" dirty="0">
                          <a:solidFill>
                            <a:srgbClr val="000000"/>
                          </a:solidFill>
                          <a:effectLst/>
                          <a:latin typeface="Calibri" panose="020F0502020204030204" pitchFamily="34" charset="0"/>
                        </a:rPr>
                        <a:t>.</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8639308"/>
                  </a:ext>
                </a:extLst>
              </a:tr>
              <a:tr h="900888">
                <a:tc>
                  <a:txBody>
                    <a:bodyPr/>
                    <a:lstStyle/>
                    <a:p>
                      <a:pPr algn="l" fontAlgn="t"/>
                      <a:r>
                        <a:rPr lang="en-ID" sz="900" b="0" i="0" u="none" strike="noStrike">
                          <a:solidFill>
                            <a:srgbClr val="000000"/>
                          </a:solidFill>
                          <a:effectLst/>
                          <a:latin typeface="Calibri" panose="020F0502020204030204" pitchFamily="34" charset="0"/>
                        </a:rPr>
                        <a:t>5.</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sv-SE" sz="900" b="0" i="0" u="none" strike="noStrike">
                          <a:solidFill>
                            <a:srgbClr val="000000"/>
                          </a:solidFill>
                          <a:effectLst/>
                          <a:latin typeface="Times New Roman" panose="02020603050405020304" pitchFamily="18" charset="0"/>
                        </a:rPr>
                        <a:t>Eko Agung Syaputra, Widya Sartika, Olivia Febrianti Ngabito</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900" b="0" i="0" u="none" strike="noStrike">
                          <a:solidFill>
                            <a:srgbClr val="000000"/>
                          </a:solidFill>
                          <a:effectLst/>
                          <a:latin typeface="Times New Roman" panose="02020603050405020304" pitchFamily="18" charset="0"/>
                        </a:rPr>
                        <a:t>2023</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Efektivitas Visualisasi 3D dan Augmentend Reality Bagi Optimalisasi Media Informasi dan Promosi Mebel Kayu Jepara di Pasar Online</a:t>
                      </a:r>
                      <a:br>
                        <a:rPr lang="en-ID" sz="900" b="0" i="0" u="none" strike="noStrike">
                          <a:solidFill>
                            <a:srgbClr val="000000"/>
                          </a:solidFill>
                          <a:effectLst/>
                          <a:latin typeface="Times New Roman" panose="02020603050405020304" pitchFamily="18" charset="0"/>
                        </a:rPr>
                      </a:br>
                      <a:endParaRPr lang="en-ID" sz="900" b="0" i="0" u="none" strike="noStrike">
                        <a:solidFill>
                          <a:srgbClr val="000000"/>
                        </a:solidFill>
                        <a:effectLst/>
                        <a:latin typeface="Times New Roman" panose="02020603050405020304" pitchFamily="18" charset="0"/>
                      </a:endParaRP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Memberikan pemahaman yang lebih baik tentang detail produk mebel yang ditampilkan.</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a:solidFill>
                            <a:srgbClr val="000000"/>
                          </a:solidFill>
                          <a:effectLst/>
                          <a:latin typeface="Times New Roman" panose="02020603050405020304" pitchFamily="18" charset="0"/>
                        </a:rPr>
                        <a:t>Disimpulkan bahwa penggunaan visual 3D melalui AR mampu mengatasi</a:t>
                      </a:r>
                      <a:br>
                        <a:rPr lang="en-ID" sz="900" b="0" i="0" u="none" strike="noStrike">
                          <a:solidFill>
                            <a:srgbClr val="000000"/>
                          </a:solidFill>
                          <a:effectLst/>
                          <a:latin typeface="Times New Roman" panose="02020603050405020304" pitchFamily="18" charset="0"/>
                        </a:rPr>
                      </a:br>
                      <a:r>
                        <a:rPr lang="en-ID" sz="900" b="0" i="0" u="none" strike="noStrike">
                          <a:solidFill>
                            <a:srgbClr val="000000"/>
                          </a:solidFill>
                          <a:effectLst/>
                          <a:latin typeface="Times New Roman" panose="02020603050405020304" pitchFamily="18" charset="0"/>
                        </a:rPr>
                        <a:t>banyak keterbatasan dalam membeli mebel di pasar online.</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D" sz="900" b="0" i="0" u="none" strike="noStrike" dirty="0">
                          <a:solidFill>
                            <a:srgbClr val="000000"/>
                          </a:solidFill>
                          <a:effectLst/>
                          <a:latin typeface="Calibri" panose="020F0502020204030204" pitchFamily="34" charset="0"/>
                        </a:rPr>
                        <a:t>Media </a:t>
                      </a:r>
                      <a:r>
                        <a:rPr lang="en-ID" sz="900" b="0" i="0" u="none" strike="noStrike" dirty="0" err="1">
                          <a:solidFill>
                            <a:srgbClr val="000000"/>
                          </a:solidFill>
                          <a:effectLst/>
                          <a:latin typeface="Calibri" panose="020F0502020204030204" pitchFamily="34" charset="0"/>
                        </a:rPr>
                        <a:t>penempatan</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futniture</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secara</a:t>
                      </a:r>
                      <a:r>
                        <a:rPr lang="en-ID" sz="900" b="0" i="0" u="none" strike="noStrike" dirty="0">
                          <a:solidFill>
                            <a:srgbClr val="000000"/>
                          </a:solidFill>
                          <a:effectLst/>
                          <a:latin typeface="Calibri" panose="020F0502020204030204" pitchFamily="34" charset="0"/>
                        </a:rPr>
                        <a:t> virtual yang </a:t>
                      </a:r>
                      <a:r>
                        <a:rPr lang="en-ID" sz="900" b="0" i="0" u="none" strike="noStrike" dirty="0" err="1">
                          <a:solidFill>
                            <a:srgbClr val="000000"/>
                          </a:solidFill>
                          <a:effectLst/>
                          <a:latin typeface="Calibri" panose="020F0502020204030204" pitchFamily="34" charset="0"/>
                        </a:rPr>
                        <a:t>dibuat</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merupakan</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aplikasi</a:t>
                      </a:r>
                      <a:r>
                        <a:rPr lang="en-ID" sz="900" b="0" i="0" u="none" strike="noStrike" dirty="0">
                          <a:solidFill>
                            <a:srgbClr val="000000"/>
                          </a:solidFill>
                          <a:effectLst/>
                          <a:latin typeface="Calibri" panose="020F0502020204030204" pitchFamily="34" charset="0"/>
                        </a:rPr>
                        <a:t> </a:t>
                      </a:r>
                      <a:r>
                        <a:rPr lang="en-ID" sz="900" b="0" i="0" u="none" strike="noStrike" dirty="0" err="1">
                          <a:solidFill>
                            <a:srgbClr val="000000"/>
                          </a:solidFill>
                          <a:effectLst/>
                          <a:latin typeface="Calibri" panose="020F0502020204030204" pitchFamily="34" charset="0"/>
                        </a:rPr>
                        <a:t>berbasis</a:t>
                      </a:r>
                      <a:r>
                        <a:rPr lang="en-ID" sz="900" b="0" i="0" u="none" strike="noStrike" dirty="0">
                          <a:solidFill>
                            <a:srgbClr val="000000"/>
                          </a:solidFill>
                          <a:effectLst/>
                          <a:latin typeface="Calibri" panose="020F0502020204030204" pitchFamily="34" charset="0"/>
                        </a:rPr>
                        <a:t> android.</a:t>
                      </a:r>
                    </a:p>
                  </a:txBody>
                  <a:tcPr marL="6528" marR="6528" marT="652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89443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5" name="Google Shape;145;p8"/>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6</a:t>
            </a:r>
            <a:endParaRPr dirty="0"/>
          </a:p>
        </p:txBody>
      </p:sp>
      <p:sp>
        <p:nvSpPr>
          <p:cNvPr id="146" name="Google Shape;146;p8"/>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latin typeface="Times New Roman" panose="02020603050405020304" pitchFamily="18" charset="0"/>
                <a:cs typeface="Times New Roman" panose="02020603050405020304" pitchFamily="18" charset="0"/>
              </a:rPr>
              <a:t>Tahapan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Penelitian</a:t>
            </a:r>
            <a:endParaRPr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051" y="1261475"/>
            <a:ext cx="8291449" cy="4732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3" name="Google Shape;153;p9"/>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7</a:t>
            </a:r>
            <a:endParaRPr dirty="0"/>
          </a:p>
        </p:txBody>
      </p:sp>
      <p:sp>
        <p:nvSpPr>
          <p:cNvPr id="154" name="Google Shape;154;p9"/>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latin typeface="Times New Roman" panose="02020603050405020304" pitchFamily="18" charset="0"/>
                <a:cs typeface="Times New Roman" panose="02020603050405020304" pitchFamily="18" charset="0"/>
              </a:rPr>
              <a:t>Perancangan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endParaRPr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Google Shape;105;p3"/>
          <p:cNvSpPr txBox="1">
            <a:spLocks noGrp="1"/>
          </p:cNvSpPr>
          <p:nvPr>
            <p:ph type="body" idx="1"/>
          </p:nvPr>
        </p:nvSpPr>
        <p:spPr>
          <a:xfrm>
            <a:off x="7024463" y="1822663"/>
            <a:ext cx="3928241" cy="44010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latin typeface="Times New Roman" panose="02020603050405020304" pitchFamily="18" charset="0"/>
                <a:cs typeface="Times New Roman" panose="02020603050405020304" pitchFamily="18" charset="0"/>
              </a:rPr>
              <a:t>Use Case Diagram</a:t>
            </a:r>
          </a:p>
        </p:txBody>
      </p:sp>
      <p:pic>
        <p:nvPicPr>
          <p:cNvPr id="3" name="Picture 2">
            <a:extLst>
              <a:ext uri="{FF2B5EF4-FFF2-40B4-BE49-F238E27FC236}">
                <a16:creationId xmlns:a16="http://schemas.microsoft.com/office/drawing/2014/main" id="{C52A5C85-E980-49E5-A9C4-B7C8FC0EE4F4}"/>
              </a:ext>
            </a:extLst>
          </p:cNvPr>
          <p:cNvPicPr>
            <a:picLocks noChangeAspect="1"/>
          </p:cNvPicPr>
          <p:nvPr/>
        </p:nvPicPr>
        <p:blipFill>
          <a:blip r:embed="rId4"/>
          <a:stretch>
            <a:fillRect/>
          </a:stretch>
        </p:blipFill>
        <p:spPr>
          <a:xfrm>
            <a:off x="2093072" y="1595415"/>
            <a:ext cx="3676519" cy="44963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pic>
        <p:nvPicPr>
          <p:cNvPr id="3" name="Picture 2">
            <a:extLst>
              <a:ext uri="{FF2B5EF4-FFF2-40B4-BE49-F238E27FC236}">
                <a16:creationId xmlns:a16="http://schemas.microsoft.com/office/drawing/2014/main" id="{CC11B1F1-A05C-4000-B50C-05E48E2A5B32}"/>
              </a:ext>
            </a:extLst>
          </p:cNvPr>
          <p:cNvPicPr>
            <a:picLocks noChangeAspect="1"/>
          </p:cNvPicPr>
          <p:nvPr/>
        </p:nvPicPr>
        <p:blipFill>
          <a:blip r:embed="rId4"/>
          <a:stretch>
            <a:fillRect/>
          </a:stretch>
        </p:blipFill>
        <p:spPr>
          <a:xfrm>
            <a:off x="838200" y="1595984"/>
            <a:ext cx="6649989" cy="4636329"/>
          </a:xfrm>
          <a:prstGeom prst="rect">
            <a:avLst/>
          </a:prstGeom>
        </p:spPr>
      </p:pic>
      <p:sp>
        <p:nvSpPr>
          <p:cNvPr id="153" name="Google Shape;153;p9"/>
          <p:cNvSpPr txBox="1"/>
          <p:nvPr/>
        </p:nvSpPr>
        <p:spPr>
          <a:xfrm>
            <a:off x="11416430" y="6374530"/>
            <a:ext cx="6881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Montserrat SemiBold"/>
                <a:sym typeface="Montserrat SemiBold"/>
              </a:rPr>
              <a:t>8</a:t>
            </a:r>
            <a:endParaRPr dirty="0"/>
          </a:p>
        </p:txBody>
      </p:sp>
      <p:sp>
        <p:nvSpPr>
          <p:cNvPr id="154" name="Google Shape;154;p9"/>
          <p:cNvSpPr txBox="1">
            <a:spLocks noGrp="1"/>
          </p:cNvSpPr>
          <p:nvPr>
            <p:ph type="title"/>
          </p:nvPr>
        </p:nvSpPr>
        <p:spPr>
          <a:xfrm>
            <a:off x="838200" y="365125"/>
            <a:ext cx="976884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err="1">
                <a:latin typeface="Times New Roman" panose="02020603050405020304" pitchFamily="18" charset="0"/>
                <a:cs typeface="Times New Roman" panose="02020603050405020304" pitchFamily="18" charset="0"/>
              </a:rPr>
              <a:t>Perancangan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endParaRPr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838200" y="1403131"/>
            <a:ext cx="10055772" cy="15766"/>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Google Shape;105;p3"/>
          <p:cNvSpPr txBox="1">
            <a:spLocks noGrp="1"/>
          </p:cNvSpPr>
          <p:nvPr>
            <p:ph type="body" idx="1"/>
          </p:nvPr>
        </p:nvSpPr>
        <p:spPr>
          <a:xfrm>
            <a:off x="7054556" y="1785284"/>
            <a:ext cx="4191621" cy="6716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latin typeface="Times New Roman" panose="02020603050405020304" pitchFamily="18" charset="0"/>
                <a:cs typeface="Times New Roman" panose="02020603050405020304" pitchFamily="18" charset="0"/>
              </a:rPr>
              <a:t>Flowchart </a:t>
            </a:r>
            <a:r>
              <a:rPr lang="en-US" b="1" dirty="0" err="1">
                <a:latin typeface="Times New Roman" panose="02020603050405020304" pitchFamily="18" charset="0"/>
                <a:cs typeface="Times New Roman" panose="02020603050405020304" pitchFamily="18" charset="0"/>
              </a:rPr>
              <a:t>alur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Aplikasi</a:t>
            </a:r>
            <a:r>
              <a:rPr lang="en-US" dirty="0"/>
              <a:t> </a:t>
            </a:r>
          </a:p>
        </p:txBody>
      </p:sp>
    </p:spTree>
    <p:extLst>
      <p:ext uri="{BB962C8B-B14F-4D97-AF65-F5344CB8AC3E}">
        <p14:creationId xmlns:p14="http://schemas.microsoft.com/office/powerpoint/2010/main" val="219361404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1748</TotalTime>
  <Words>1183</Words>
  <Application>Microsoft Office PowerPoint</Application>
  <PresentationFormat>Widescreen</PresentationFormat>
  <Paragraphs>166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Montserrat SemiBold</vt:lpstr>
      <vt:lpstr>Times New Roman</vt:lpstr>
      <vt:lpstr>Georgia</vt:lpstr>
      <vt:lpstr>Poppins</vt:lpstr>
      <vt:lpstr>Calibri</vt:lpstr>
      <vt:lpstr>Office Theme</vt:lpstr>
      <vt:lpstr>Aplikasi Augmented Reality Berbasis Android sebagai Strategi Pemasaran Penempatan Furniture secara virtual</vt:lpstr>
      <vt:lpstr>Latar Belakang</vt:lpstr>
      <vt:lpstr>Rumusan Masalah</vt:lpstr>
      <vt:lpstr>Batasan Masalah</vt:lpstr>
      <vt:lpstr>Tujuan Penelitian</vt:lpstr>
      <vt:lpstr>Penelitian Terdahulu</vt:lpstr>
      <vt:lpstr>Tahapan Penelitian</vt:lpstr>
      <vt:lpstr>Perancangan Desain Sistem</vt:lpstr>
      <vt:lpstr>Perancangan Desain Sistem</vt:lpstr>
      <vt:lpstr>Perancangan Desain User Interface</vt:lpstr>
      <vt:lpstr>Estimasi Pengerjaan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Pengukuran Tingkat Keparahan Hama Pada Daun Padi Menggunakan Convolutional Neural Network (CNN)</dc:title>
  <dc:creator>Raihan MZ</dc:creator>
  <cp:lastModifiedBy>azzam azhari</cp:lastModifiedBy>
  <cp:revision>59</cp:revision>
  <dcterms:created xsi:type="dcterms:W3CDTF">2021-01-21T12:17:38Z</dcterms:created>
  <dcterms:modified xsi:type="dcterms:W3CDTF">2023-12-12T02:03:33Z</dcterms:modified>
</cp:coreProperties>
</file>