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677160" y="609480"/>
            <a:ext cx="8596080" cy="6120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77160" y="609480"/>
            <a:ext cx="8596080" cy="6120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77160" y="609480"/>
            <a:ext cx="8596080" cy="132012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400" cy="6866640"/>
            <a:chOff x="0" y="-8640"/>
            <a:chExt cx="1219140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2"/>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9" name="Group 1"/>
          <p:cNvGrpSpPr/>
          <p:nvPr/>
        </p:nvGrpSpPr>
        <p:grpSpPr>
          <a:xfrm>
            <a:off x="0" y="-8640"/>
            <a:ext cx="12191400" cy="6866640"/>
            <a:chOff x="0" y="-8640"/>
            <a:chExt cx="12191400" cy="6866640"/>
          </a:xfrm>
        </p:grpSpPr>
        <p:sp>
          <p:nvSpPr>
            <p:cNvPr id="50"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1"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52"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60" name="PlaceHolder 12"/>
          <p:cNvSpPr>
            <a:spLocks noGrp="1"/>
          </p:cNvSpPr>
          <p:nvPr>
            <p:ph type="title"/>
          </p:nvPr>
        </p:nvSpPr>
        <p:spPr>
          <a:xfrm>
            <a:off x="677160" y="609480"/>
            <a:ext cx="8596080" cy="132012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6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hyperlink" Target="https://pdfs.semanticscholar.org/c151/dfad8c1bf88b0afc716758c77d533ded7dd0.pdf" TargetMode="External"/><Relationship Id="rId2" Type="http://schemas.openxmlformats.org/officeDocument/2006/relationships/hyperlink" Target="https://www.ijcaonline.org/research/volume133/number9/pradhan-2016-ijca-907977.pdf" TargetMode="External"/><Relationship Id="rId3" Type="http://schemas.openxmlformats.org/officeDocument/2006/relationships/hyperlink" Target="https://www.researchgate.net/publication/323946641_Short_Survey_on_Naive_Bayes_Algorithm" TargetMode="External"/><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courses.analyticsvidhya.com/courses/introduction-to-data-science-2/?utm_source=blog&amp;utm_medium=6stepsnaivebayesarticle" TargetMode="External"/><Relationship Id="rId2" Type="http://schemas.openxmlformats.org/officeDocument/2006/relationships/image" Target="../media/image3.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796320" y="1481040"/>
            <a:ext cx="9642600" cy="3486960"/>
          </a:xfrm>
          <a:prstGeom prst="rect">
            <a:avLst/>
          </a:prstGeom>
          <a:noFill/>
          <a:ln>
            <a:noFill/>
          </a:ln>
        </p:spPr>
        <p:style>
          <a:lnRef idx="0"/>
          <a:fillRef idx="0"/>
          <a:effectRef idx="0"/>
          <a:fontRef idx="minor"/>
        </p:style>
        <p:txBody>
          <a:bodyPr lIns="90000" rIns="90000" tIns="45000" bIns="45000">
            <a:normAutofit/>
          </a:bodyPr>
          <a:p>
            <a:pPr algn="ctr">
              <a:lnSpc>
                <a:spcPct val="100000"/>
              </a:lnSpc>
            </a:pPr>
            <a:br/>
            <a:endParaRPr b="0" lang="en-IN" sz="1800" spc="-1" strike="noStrike">
              <a:latin typeface="Arial"/>
            </a:endParaRPr>
          </a:p>
          <a:p>
            <a:pPr algn="ctr">
              <a:lnSpc>
                <a:spcPct val="100000"/>
              </a:lnSpc>
            </a:pPr>
            <a:r>
              <a:rPr b="0" lang="en-IN" sz="3600" spc="-1" strike="noStrike">
                <a:solidFill>
                  <a:srgbClr val="000000"/>
                </a:solidFill>
                <a:latin typeface="Arial"/>
                <a:ea typeface="Arial"/>
              </a:rPr>
              <a:t>Major Project Presentation</a:t>
            </a:r>
            <a:endParaRPr b="0" lang="en-IN" sz="3600" spc="-1" strike="noStrike">
              <a:latin typeface="Arial"/>
            </a:endParaRPr>
          </a:p>
          <a:p>
            <a:pPr algn="ctr">
              <a:lnSpc>
                <a:spcPct val="100000"/>
              </a:lnSpc>
            </a:pPr>
            <a:br/>
            <a:r>
              <a:rPr b="1" lang="en-IN" sz="3600" spc="-1" strike="noStrike" u="sng">
                <a:solidFill>
                  <a:srgbClr val="000000"/>
                </a:solidFill>
                <a:uFillTx/>
                <a:latin typeface="Arial"/>
                <a:ea typeface="Arial"/>
              </a:rPr>
              <a:t>Title:  Image Captioning Using Deep Learning</a:t>
            </a:r>
            <a:br/>
            <a:endParaRPr b="0" lang="en-IN" sz="3600" spc="-1" strike="noStrike">
              <a:latin typeface="Arial"/>
            </a:endParaRPr>
          </a:p>
        </p:txBody>
      </p:sp>
      <p:sp>
        <p:nvSpPr>
          <p:cNvPr id="99" name="CustomShape 2"/>
          <p:cNvSpPr/>
          <p:nvPr/>
        </p:nvSpPr>
        <p:spPr>
          <a:xfrm>
            <a:off x="1041120" y="4570200"/>
            <a:ext cx="9397800" cy="2130120"/>
          </a:xfrm>
          <a:prstGeom prst="rect">
            <a:avLst/>
          </a:prstGeom>
          <a:noFill/>
          <a:ln>
            <a:noFill/>
          </a:ln>
        </p:spPr>
        <p:style>
          <a:lnRef idx="0"/>
          <a:fillRef idx="0"/>
          <a:effectRef idx="0"/>
          <a:fontRef idx="minor"/>
        </p:style>
        <p:txBody>
          <a:bodyPr lIns="90000" rIns="90000" tIns="45000" bIns="45000">
            <a:normAutofit/>
          </a:bodyPr>
          <a:p>
            <a:pPr algn="ctr">
              <a:lnSpc>
                <a:spcPct val="100000"/>
              </a:lnSpc>
            </a:pPr>
            <a:endParaRPr b="0" lang="en-IN" sz="1800" spc="-1" strike="noStrike">
              <a:latin typeface="Arial"/>
            </a:endParaRPr>
          </a:p>
          <a:p>
            <a:pPr algn="ctr">
              <a:lnSpc>
                <a:spcPct val="100000"/>
              </a:lnSpc>
            </a:pPr>
            <a:r>
              <a:rPr b="1" lang="en-IN" sz="2000" spc="-1" strike="noStrike" u="sng">
                <a:solidFill>
                  <a:srgbClr val="000000"/>
                </a:solidFill>
                <a:uFillTx/>
                <a:latin typeface="Arial"/>
                <a:ea typeface="Arial"/>
              </a:rPr>
              <a:t>Submitted By:</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r>
              <a:rPr b="0" lang="en-IN" sz="2000" spc="-1" strike="noStrike">
                <a:solidFill>
                  <a:srgbClr val="000000"/>
                </a:solidFill>
                <a:latin typeface="Arial"/>
                <a:ea typeface="Arial"/>
              </a:rPr>
              <a:t>Newtan Kumar Rai -17BCS086</a:t>
            </a:r>
            <a:endParaRPr b="0" lang="en-IN" sz="2000" spc="-1" strike="noStrike">
              <a:latin typeface="Arial"/>
            </a:endParaRPr>
          </a:p>
          <a:p>
            <a:pPr algn="ctr">
              <a:lnSpc>
                <a:spcPct val="100000"/>
              </a:lnSpc>
            </a:pPr>
            <a:r>
              <a:rPr b="0" lang="en-IN" sz="2000" spc="-1" strike="noStrike">
                <a:solidFill>
                  <a:srgbClr val="000000"/>
                </a:solidFill>
                <a:latin typeface="Arial"/>
                <a:ea typeface="Arial"/>
              </a:rPr>
              <a:t>Azzam Jafri -17BCS092</a:t>
            </a:r>
            <a:endParaRPr b="0" lang="en-IN" sz="2000" spc="-1" strike="noStrike">
              <a:latin typeface="Arial"/>
            </a:endParaRPr>
          </a:p>
          <a:p>
            <a:pPr algn="ctr">
              <a:lnSpc>
                <a:spcPct val="100000"/>
              </a:lnSpc>
            </a:pPr>
            <a:r>
              <a:rPr b="0" lang="en-IN" sz="2000" spc="-1" strike="noStrike">
                <a:solidFill>
                  <a:srgbClr val="000000"/>
                </a:solidFill>
                <a:latin typeface="Arial"/>
                <a:ea typeface="Arial"/>
              </a:rPr>
              <a:t>Uzma Afzal - 17BCSA085</a:t>
            </a:r>
            <a:endParaRPr b="0" lang="en-IN" sz="2000" spc="-1" strike="noStrike">
              <a:latin typeface="Arial"/>
            </a:endParaRPr>
          </a:p>
          <a:p>
            <a:pPr algn="ctr">
              <a:lnSpc>
                <a:spcPct val="100000"/>
              </a:lnSpc>
              <a:spcBef>
                <a:spcPts val="1001"/>
              </a:spcBef>
            </a:pPr>
            <a:r>
              <a:rPr b="0" lang="en-IN" sz="1800" spc="-1" strike="noStrike" u="sng">
                <a:solidFill>
                  <a:srgbClr val="000000"/>
                </a:solidFill>
                <a:uFillTx/>
                <a:latin typeface="Arial"/>
                <a:ea typeface="Arial"/>
              </a:rPr>
              <a:t>Group No.: 19</a:t>
            </a:r>
            <a:endParaRPr b="0" lang="en-IN" sz="1800" spc="-1" strike="noStrike">
              <a:latin typeface="Arial"/>
            </a:endParaRPr>
          </a:p>
          <a:p>
            <a:pPr algn="ctr">
              <a:lnSpc>
                <a:spcPct val="100000"/>
              </a:lnSpc>
              <a:spcBef>
                <a:spcPts val="1001"/>
              </a:spcBef>
            </a:pPr>
            <a:endParaRPr b="0" lang="en-IN" sz="1800" spc="-1" strike="noStrike">
              <a:latin typeface="Arial"/>
            </a:endParaRPr>
          </a:p>
        </p:txBody>
      </p:sp>
      <p:pic>
        <p:nvPicPr>
          <p:cNvPr id="100" name="image1.png" descr=""/>
          <p:cNvPicPr/>
          <p:nvPr/>
        </p:nvPicPr>
        <p:blipFill>
          <a:blip r:embed="rId1"/>
          <a:stretch/>
        </p:blipFill>
        <p:spPr>
          <a:xfrm>
            <a:off x="4730040" y="140040"/>
            <a:ext cx="1814400" cy="19245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20920" y="3661560"/>
            <a:ext cx="9614160" cy="28918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2600" spc="-1" strike="noStrike">
                <a:solidFill>
                  <a:srgbClr val="292929"/>
                </a:solidFill>
                <a:latin typeface="charter"/>
                <a:ea typeface="DejaVu Sans"/>
              </a:rPr>
              <a:t>An accuracy of </a:t>
            </a:r>
            <a:r>
              <a:rPr b="1" lang="en-IN" sz="2600" spc="-1" strike="noStrike">
                <a:solidFill>
                  <a:srgbClr val="292929"/>
                </a:solidFill>
                <a:latin typeface="charter"/>
                <a:ea typeface="DejaVu Sans"/>
              </a:rPr>
              <a:t>0.93837</a:t>
            </a:r>
            <a:r>
              <a:rPr b="0" lang="en-IN" sz="2600" spc="-1" strike="noStrike">
                <a:solidFill>
                  <a:srgbClr val="292929"/>
                </a:solidFill>
                <a:latin typeface="charter"/>
                <a:ea typeface="DejaVu Sans"/>
              </a:rPr>
              <a:t> is obtained for our sentiment analysis  model</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292929"/>
                </a:solidFill>
                <a:latin typeface="charter"/>
                <a:ea typeface="DejaVu Sans"/>
              </a:rPr>
              <a:t>Two graphs have been plotted:</a:t>
            </a:r>
            <a:endParaRPr b="0" lang="en-IN" sz="2600" spc="-1" strike="noStrike">
              <a:latin typeface="Arial"/>
            </a:endParaRPr>
          </a:p>
          <a:p>
            <a:pPr marL="343080" indent="-342360">
              <a:lnSpc>
                <a:spcPct val="100000"/>
              </a:lnSpc>
              <a:buClr>
                <a:srgbClr val="292929"/>
              </a:buClr>
              <a:buFont typeface="Arial"/>
              <a:buChar char="•"/>
            </a:pPr>
            <a:r>
              <a:rPr b="0" lang="en-IN" sz="2600" spc="-1" strike="noStrike">
                <a:solidFill>
                  <a:srgbClr val="292929"/>
                </a:solidFill>
                <a:latin typeface="charter"/>
                <a:ea typeface="DejaVu Sans"/>
              </a:rPr>
              <a:t>Average word length </a:t>
            </a:r>
            <a:r>
              <a:rPr b="1" lang="en-IN" sz="2600" spc="-1" strike="noStrike">
                <a:solidFill>
                  <a:srgbClr val="292929"/>
                </a:solidFill>
                <a:latin typeface="charter"/>
                <a:ea typeface="DejaVu Sans"/>
              </a:rPr>
              <a:t>vs </a:t>
            </a:r>
            <a:r>
              <a:rPr b="0" lang="en-IN" sz="2600" spc="-1" strike="noStrike">
                <a:solidFill>
                  <a:srgbClr val="292929"/>
                </a:solidFill>
                <a:latin typeface="charter"/>
                <a:ea typeface="DejaVu Sans"/>
              </a:rPr>
              <a:t>Label</a:t>
            </a:r>
            <a:endParaRPr b="0" lang="en-IN" sz="2600" spc="-1" strike="noStrike">
              <a:latin typeface="Arial"/>
            </a:endParaRPr>
          </a:p>
          <a:p>
            <a:pPr marL="343080" indent="-342360">
              <a:lnSpc>
                <a:spcPct val="100000"/>
              </a:lnSpc>
              <a:buClr>
                <a:srgbClr val="292929"/>
              </a:buClr>
              <a:buFont typeface="Arial"/>
              <a:buChar char="•"/>
            </a:pPr>
            <a:r>
              <a:rPr b="0" lang="en-IN" sz="2600" spc="-1" strike="noStrike">
                <a:solidFill>
                  <a:srgbClr val="292929"/>
                </a:solidFill>
                <a:latin typeface="charter"/>
                <a:ea typeface="DejaVu Sans"/>
              </a:rPr>
              <a:t>Label count </a:t>
            </a:r>
            <a:endParaRPr b="0" lang="en-IN" sz="2600" spc="-1" strike="noStrike">
              <a:latin typeface="Arial"/>
            </a:endParaRPr>
          </a:p>
        </p:txBody>
      </p:sp>
      <p:sp>
        <p:nvSpPr>
          <p:cNvPr id="113" name="CustomShape 2"/>
          <p:cNvSpPr/>
          <p:nvPr/>
        </p:nvSpPr>
        <p:spPr>
          <a:xfrm>
            <a:off x="520920" y="356400"/>
            <a:ext cx="8817480" cy="41418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marL="285840" indent="-285120">
              <a:lnSpc>
                <a:spcPct val="100000"/>
              </a:lnSpc>
              <a:buClr>
                <a:srgbClr val="292929"/>
              </a:buClr>
              <a:buFont typeface="Wingdings" charset="2"/>
              <a:buChar char=""/>
            </a:pPr>
            <a:r>
              <a:rPr b="1" lang="en-IN" sz="2800" spc="-1" strike="noStrike">
                <a:solidFill>
                  <a:srgbClr val="292929"/>
                </a:solidFill>
                <a:latin typeface="sohne"/>
                <a:ea typeface="DejaVu Sans"/>
              </a:rPr>
              <a:t>Model Validation</a:t>
            </a:r>
            <a:endParaRPr b="0" lang="en-IN" sz="2800" spc="-1" strike="noStrike">
              <a:latin typeface="Arial"/>
            </a:endParaRPr>
          </a:p>
          <a:p>
            <a:pPr>
              <a:lnSpc>
                <a:spcPct val="100000"/>
              </a:lnSpc>
            </a:pPr>
            <a:r>
              <a:rPr b="0" lang="en-IN" sz="2000" spc="-1" strike="noStrike">
                <a:solidFill>
                  <a:srgbClr val="292929"/>
                </a:solidFill>
                <a:latin typeface="charter"/>
                <a:ea typeface="DejaVu Sans"/>
              </a:rPr>
              <a:t>       </a:t>
            </a:r>
            <a:r>
              <a:rPr b="0" lang="en-IN" sz="2200" spc="-1" strike="noStrike">
                <a:solidFill>
                  <a:srgbClr val="292929"/>
                </a:solidFill>
                <a:latin typeface="charter"/>
                <a:ea typeface="DejaVu Sans"/>
              </a:rPr>
              <a:t>Since we are working on Natural Language Processing, we have to validate it with the existing training data set before applying to the test data set. We have used the  train_test_split technique to split the training data set with the test size of 0.2 and let our pipeline model be validated on the split data sets. Once we are satisfied with the validation accuracy, we can go forward to apply the obtained model to the test data set. Accuracy is measured using the built-in function of scikit-learn, confusion matrix and classification report.</a:t>
            </a:r>
            <a:endParaRPr b="0" lang="en-IN" sz="2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757080" y="2367360"/>
            <a:ext cx="8596080" cy="132012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4800" spc="-1" strike="noStrike">
                <a:solidFill>
                  <a:srgbClr val="000000"/>
                </a:solidFill>
                <a:latin typeface="Arial Black"/>
              </a:rPr>
              <a:t>App Development…</a:t>
            </a:r>
            <a:endParaRPr b="0" lang="en-IN" sz="4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82240" y="162000"/>
            <a:ext cx="9919080" cy="76788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Calibri"/>
                <a:ea typeface="DejaVu Sans"/>
              </a:rPr>
              <a:t> </a:t>
            </a:r>
            <a:r>
              <a:rPr b="1" lang="en-IN" sz="2400" spc="-1" strike="noStrike">
                <a:solidFill>
                  <a:srgbClr val="000000"/>
                </a:solidFill>
                <a:latin typeface="Calibri"/>
                <a:ea typeface="DejaVu Sans"/>
              </a:rPr>
              <a:t>Mobile App Development</a:t>
            </a:r>
            <a:br/>
            <a:r>
              <a:rPr b="1"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b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1" lang="en-IN" sz="2400" spc="-1" strike="noStrike" u="sng">
                <a:solidFill>
                  <a:srgbClr val="000000"/>
                </a:solidFill>
                <a:uFillTx/>
                <a:latin typeface="Calibri"/>
                <a:ea typeface="DejaVu Sans"/>
              </a:rPr>
              <a:t>Frontend:</a:t>
            </a:r>
            <a:endParaRPr b="0" lang="en-IN" sz="2400" spc="-1" strike="noStrike">
              <a:latin typeface="Arial"/>
            </a:endParaRPr>
          </a:p>
          <a:p>
            <a:pPr marL="457200" indent="-456480">
              <a:lnSpc>
                <a:spcPct val="100000"/>
              </a:lnSpc>
              <a:buClr>
                <a:srgbClr val="000000"/>
              </a:buClr>
              <a:buFont typeface="StarSymbol"/>
              <a:buAutoNum type="alphaLcParenR"/>
            </a:pPr>
            <a:r>
              <a:rPr b="0" lang="en-IN" sz="2400" spc="-1" strike="noStrike">
                <a:solidFill>
                  <a:srgbClr val="000000"/>
                </a:solidFill>
                <a:latin typeface="Calibri"/>
                <a:ea typeface="DejaVu Sans"/>
              </a:rPr>
              <a:t>Login and Signup completed.</a:t>
            </a:r>
            <a:endParaRPr b="0" lang="en-IN" sz="2400" spc="-1" strike="noStrike">
              <a:latin typeface="Arial"/>
            </a:endParaRPr>
          </a:p>
          <a:p>
            <a:pPr marL="457200" indent="-456480">
              <a:lnSpc>
                <a:spcPct val="100000"/>
              </a:lnSpc>
              <a:buClr>
                <a:srgbClr val="000000"/>
              </a:buClr>
              <a:buFont typeface="StarSymbol"/>
              <a:buAutoNum type="alphaLcParenR"/>
            </a:pPr>
            <a:r>
              <a:rPr b="0" lang="en-IN" sz="2400" spc="-1" strike="noStrike">
                <a:solidFill>
                  <a:srgbClr val="000000"/>
                </a:solidFill>
                <a:latin typeface="Calibri"/>
                <a:ea typeface="DejaVu Sans"/>
              </a:rPr>
              <a:t>Homepage of the app is ready.</a:t>
            </a:r>
            <a:endParaRPr b="0" lang="en-IN" sz="2400" spc="-1" strike="noStrike">
              <a:latin typeface="Arial"/>
            </a:endParaRPr>
          </a:p>
          <a:p>
            <a:pPr marL="457200" indent="-456480">
              <a:lnSpc>
                <a:spcPct val="100000"/>
              </a:lnSpc>
              <a:buClr>
                <a:srgbClr val="000000"/>
              </a:buClr>
              <a:buFont typeface="StarSymbol"/>
              <a:buAutoNum type="alphaLcParenR"/>
            </a:pPr>
            <a:r>
              <a:rPr b="0" lang="en-IN" sz="2400" spc="-1" strike="noStrike">
                <a:solidFill>
                  <a:srgbClr val="000000"/>
                </a:solidFill>
                <a:latin typeface="Calibri"/>
                <a:ea typeface="DejaVu Sans"/>
              </a:rPr>
              <a:t>Posts page is complete.</a:t>
            </a:r>
            <a:endParaRPr b="0" lang="en-IN" sz="2400" spc="-1" strike="noStrike">
              <a:latin typeface="Arial"/>
            </a:endParaRPr>
          </a:p>
          <a:p>
            <a:pPr marL="457200" indent="-456480">
              <a:lnSpc>
                <a:spcPct val="100000"/>
              </a:lnSpc>
              <a:buClr>
                <a:srgbClr val="000000"/>
              </a:buClr>
              <a:buFont typeface="StarSymbol"/>
              <a:buAutoNum type="alphaLcParenR"/>
            </a:pPr>
            <a:r>
              <a:rPr b="0" lang="en-IN" sz="2400" spc="-1" strike="noStrike">
                <a:solidFill>
                  <a:srgbClr val="000000"/>
                </a:solidFill>
                <a:latin typeface="Calibri"/>
                <a:ea typeface="DejaVu Sans"/>
              </a:rPr>
              <a:t>Comments section is complete.</a:t>
            </a:r>
            <a:br/>
            <a:r>
              <a:rPr b="0"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	</a:t>
            </a:r>
            <a:endParaRPr b="0" lang="en-IN" sz="2400" spc="-1" strike="noStrike">
              <a:latin typeface="Arial"/>
            </a:endParaRPr>
          </a:p>
          <a:p>
            <a:pPr>
              <a:lnSpc>
                <a:spcPct val="100000"/>
              </a:lnSpc>
            </a:pPr>
            <a:r>
              <a:rPr b="1" lang="en-IN" sz="2400" spc="-1" strike="noStrike">
                <a:solidFill>
                  <a:srgbClr val="000000"/>
                </a:solidFill>
                <a:latin typeface="Calibri"/>
                <a:ea typeface="DejaVu Sans"/>
              </a:rPr>
              <a:t>                         </a:t>
            </a:r>
            <a:r>
              <a:rPr b="1" lang="en-IN" sz="2400" spc="-1" strike="noStrike" u="sng">
                <a:solidFill>
                  <a:srgbClr val="000000"/>
                </a:solidFill>
                <a:uFillTx/>
                <a:latin typeface="Calibri"/>
                <a:ea typeface="DejaVu Sans"/>
              </a:rPr>
              <a:t>Backend: </a:t>
            </a:r>
            <a:endParaRPr b="0" lang="en-IN" sz="2400" spc="-1" strike="noStrike">
              <a:latin typeface="Arial"/>
            </a:endParaRPr>
          </a:p>
          <a:p>
            <a:pPr>
              <a:lnSpc>
                <a:spcPct val="100000"/>
              </a:lnSpc>
            </a:pPr>
            <a:r>
              <a:rPr b="0" lang="en-IN" sz="2400" spc="-1" strike="noStrike">
                <a:solidFill>
                  <a:srgbClr val="000000"/>
                </a:solidFill>
                <a:latin typeface="Calibri"/>
                <a:ea typeface="DejaVu Sans"/>
              </a:rPr>
              <a:t>a) Authentication has been implemented. Authentication includes:</a:t>
            </a:r>
            <a:br/>
            <a:r>
              <a:rPr b="0" lang="en-IN" sz="2400" spc="-1" strike="noStrike">
                <a:solidFill>
                  <a:srgbClr val="000000"/>
                </a:solidFill>
                <a:latin typeface="Calibri"/>
                <a:ea typeface="DejaVu Sans"/>
              </a:rPr>
              <a:t> i) registering a user with email and password</a:t>
            </a:r>
            <a:br/>
            <a:r>
              <a:rPr b="0" lang="en-IN" sz="2400" spc="-1" strike="noStrike">
                <a:solidFill>
                  <a:srgbClr val="000000"/>
                </a:solidFill>
                <a:latin typeface="Calibri"/>
                <a:ea typeface="DejaVu Sans"/>
              </a:rPr>
              <a:t> ii) forgot password option</a:t>
            </a:r>
            <a:br/>
            <a:r>
              <a:rPr b="0" lang="en-IN" sz="2400" spc="-1" strike="noStrike">
                <a:solidFill>
                  <a:srgbClr val="000000"/>
                </a:solidFill>
                <a:latin typeface="Calibri"/>
                <a:ea typeface="DejaVu Sans"/>
              </a:rPr>
              <a:t> iii) OAuth2 implemented</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Calibri"/>
                <a:ea typeface="DejaVu Sans"/>
              </a:rPr>
              <a:t>b) Backend Schema is ready to implement.</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Calibri"/>
                <a:ea typeface="DejaVu Sans"/>
              </a:rPr>
              <a:t>c) All functionalities implemented on server side.</a:t>
            </a:r>
            <a:br/>
            <a:br/>
            <a:br/>
            <a:br/>
            <a:endParaRPr b="0" lang="en-IN"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Picture 1" descr=""/>
          <p:cNvPicPr/>
          <p:nvPr/>
        </p:nvPicPr>
        <p:blipFill>
          <a:blip r:embed="rId1"/>
          <a:srcRect l="36545" t="9190" r="36496" b="5890"/>
          <a:stretch/>
        </p:blipFill>
        <p:spPr>
          <a:xfrm>
            <a:off x="1385280" y="319680"/>
            <a:ext cx="3053520" cy="5556600"/>
          </a:xfrm>
          <a:prstGeom prst="rect">
            <a:avLst/>
          </a:prstGeom>
          <a:ln>
            <a:noFill/>
          </a:ln>
        </p:spPr>
      </p:pic>
      <p:pic>
        <p:nvPicPr>
          <p:cNvPr id="117" name="Picture 2" descr=""/>
          <p:cNvPicPr/>
          <p:nvPr/>
        </p:nvPicPr>
        <p:blipFill>
          <a:blip r:embed="rId2"/>
          <a:srcRect l="36327" t="9319" r="36715" b="4465"/>
          <a:stretch/>
        </p:blipFill>
        <p:spPr>
          <a:xfrm>
            <a:off x="6095880" y="319680"/>
            <a:ext cx="3283920" cy="5556600"/>
          </a:xfrm>
          <a:prstGeom prst="rect">
            <a:avLst/>
          </a:prstGeom>
          <a:ln>
            <a:noFill/>
          </a:ln>
        </p:spPr>
      </p:pic>
      <p:sp>
        <p:nvSpPr>
          <p:cNvPr id="118" name="CustomShape 1"/>
          <p:cNvSpPr/>
          <p:nvPr/>
        </p:nvSpPr>
        <p:spPr>
          <a:xfrm>
            <a:off x="1307520" y="6072480"/>
            <a:ext cx="8072280" cy="57132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0" lang="en-IN" sz="2800" spc="-1" strike="noStrike">
                <a:solidFill>
                  <a:srgbClr val="000000"/>
                </a:solidFill>
                <a:latin typeface="Trebuchet MS"/>
                <a:ea typeface="DejaVu Sans"/>
              </a:rPr>
              <a:t>1.Login Page                        2.Registering User </a:t>
            </a:r>
            <a:endParaRPr b="0" lang="en-IN" sz="2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1" descr=""/>
          <p:cNvPicPr/>
          <p:nvPr/>
        </p:nvPicPr>
        <p:blipFill>
          <a:blip r:embed="rId1"/>
          <a:srcRect l="36181" t="9060" r="36860" b="4983"/>
          <a:stretch/>
        </p:blipFill>
        <p:spPr>
          <a:xfrm>
            <a:off x="869400" y="559440"/>
            <a:ext cx="3283920" cy="5556600"/>
          </a:xfrm>
          <a:prstGeom prst="rect">
            <a:avLst/>
          </a:prstGeom>
          <a:ln>
            <a:noFill/>
          </a:ln>
        </p:spPr>
      </p:pic>
      <p:sp>
        <p:nvSpPr>
          <p:cNvPr id="120" name="CustomShape 1"/>
          <p:cNvSpPr/>
          <p:nvPr/>
        </p:nvSpPr>
        <p:spPr>
          <a:xfrm>
            <a:off x="692280" y="5971680"/>
            <a:ext cx="8781840" cy="95220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IN" sz="2800" spc="-1" strike="noStrike">
                <a:solidFill>
                  <a:srgbClr val="000000"/>
                </a:solidFill>
                <a:latin typeface="Trebuchet MS"/>
                <a:ea typeface="DejaVu Sans"/>
              </a:rPr>
              <a:t>3.Adding User Details                     </a:t>
            </a:r>
            <a:endParaRPr b="0" lang="en-IN" sz="2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1" descr=""/>
          <p:cNvPicPr/>
          <p:nvPr/>
        </p:nvPicPr>
        <p:blipFill>
          <a:blip r:embed="rId1"/>
          <a:srcRect l="36565" t="9466" r="36754" b="8721"/>
          <a:stretch/>
        </p:blipFill>
        <p:spPr>
          <a:xfrm>
            <a:off x="1154160" y="488160"/>
            <a:ext cx="3054240" cy="5583240"/>
          </a:xfrm>
          <a:prstGeom prst="rect">
            <a:avLst/>
          </a:prstGeom>
          <a:ln>
            <a:noFill/>
          </a:ln>
        </p:spPr>
      </p:pic>
      <p:sp>
        <p:nvSpPr>
          <p:cNvPr id="122" name="CustomShape 1"/>
          <p:cNvSpPr/>
          <p:nvPr/>
        </p:nvSpPr>
        <p:spPr>
          <a:xfrm>
            <a:off x="1154160" y="6229800"/>
            <a:ext cx="2937960" cy="85248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IN" sz="2800" spc="-1" strike="noStrike">
                <a:solidFill>
                  <a:srgbClr val="000000"/>
                </a:solidFill>
                <a:latin typeface="Trebuchet MS"/>
                <a:ea typeface="DejaVu Sans"/>
              </a:rPr>
              <a:t>5. Password Reset </a:t>
            </a:r>
            <a:endParaRPr b="0" lang="en-IN" sz="2800" spc="-1" strike="noStrike">
              <a:latin typeface="Arial"/>
            </a:endParaRPr>
          </a:p>
        </p:txBody>
      </p:sp>
      <p:pic>
        <p:nvPicPr>
          <p:cNvPr id="123" name="Picture 3" descr=""/>
          <p:cNvPicPr/>
          <p:nvPr/>
        </p:nvPicPr>
        <p:blipFill>
          <a:blip r:embed="rId2"/>
          <a:srcRect l="41598" t="20742" r="41663" b="29529"/>
          <a:stretch/>
        </p:blipFill>
        <p:spPr>
          <a:xfrm>
            <a:off x="5459760" y="488160"/>
            <a:ext cx="3337200" cy="5583240"/>
          </a:xfrm>
          <a:prstGeom prst="rect">
            <a:avLst/>
          </a:prstGeom>
          <a:ln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1" descr=""/>
          <p:cNvPicPr/>
          <p:nvPr/>
        </p:nvPicPr>
        <p:blipFill>
          <a:blip r:embed="rId1"/>
          <a:srcRect l="41498" t="20574" r="41736" b="21417"/>
          <a:stretch/>
        </p:blipFill>
        <p:spPr>
          <a:xfrm>
            <a:off x="1358280" y="807840"/>
            <a:ext cx="2494080" cy="4858200"/>
          </a:xfrm>
          <a:prstGeom prst="rect">
            <a:avLst/>
          </a:prstGeom>
          <a:ln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pic>
        <p:nvPicPr>
          <p:cNvPr id="125" name="Picture 2" descr=""/>
          <p:cNvPicPr/>
          <p:nvPr/>
        </p:nvPicPr>
        <p:blipFill>
          <a:blip r:embed="rId2"/>
          <a:srcRect l="41642" t="19930" r="41591" b="22324"/>
          <a:stretch/>
        </p:blipFill>
        <p:spPr>
          <a:xfrm>
            <a:off x="5536800" y="701280"/>
            <a:ext cx="2640960" cy="5121720"/>
          </a:xfrm>
          <a:prstGeom prst="rect">
            <a:avLst/>
          </a:prstGeom>
          <a:ln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1" descr=""/>
          <p:cNvPicPr/>
          <p:nvPr/>
        </p:nvPicPr>
        <p:blipFill>
          <a:blip r:embed="rId1"/>
          <a:srcRect l="41498" t="18117" r="41299" b="23489"/>
          <a:stretch/>
        </p:blipFill>
        <p:spPr>
          <a:xfrm>
            <a:off x="5806080" y="577080"/>
            <a:ext cx="2786760" cy="5326560"/>
          </a:xfrm>
          <a:prstGeom prst="rect">
            <a:avLst/>
          </a:prstGeom>
          <a:ln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pic>
        <p:nvPicPr>
          <p:cNvPr id="127" name="Picture 2" descr=""/>
          <p:cNvPicPr/>
          <p:nvPr/>
        </p:nvPicPr>
        <p:blipFill>
          <a:blip r:embed="rId2"/>
          <a:srcRect l="41569" t="20448" r="41447" b="22065"/>
          <a:stretch/>
        </p:blipFill>
        <p:spPr>
          <a:xfrm>
            <a:off x="1096920" y="577080"/>
            <a:ext cx="2786760" cy="5311080"/>
          </a:xfrm>
          <a:prstGeom prst="rect">
            <a:avLst/>
          </a:prstGeom>
          <a:ln w="88920">
            <a:solidFill>
              <a:srgbClr val="ffffff"/>
            </a:solidFill>
            <a:miter/>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1" descr=""/>
          <p:cNvPicPr/>
          <p:nvPr/>
        </p:nvPicPr>
        <p:blipFill>
          <a:blip r:embed="rId1"/>
          <a:srcRect l="21841" t="12812" r="22447" b="16371"/>
          <a:stretch/>
        </p:blipFill>
        <p:spPr>
          <a:xfrm>
            <a:off x="1242720" y="736920"/>
            <a:ext cx="7349400" cy="5254920"/>
          </a:xfrm>
          <a:prstGeom prst="rect">
            <a:avLst/>
          </a:prstGeom>
          <a:ln w="88920">
            <a:solidFill>
              <a:srgbClr val="000000"/>
            </a:solidFill>
            <a:miter/>
          </a:ln>
          <a:effectLst>
            <a:innerShdw blurRad="76200">
              <a:srgbClr val="000000"/>
            </a:innerShdw>
          </a:effectLst>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34000" y="575280"/>
            <a:ext cx="10575360" cy="5380920"/>
          </a:xfrm>
          <a:prstGeom prst="rect">
            <a:avLst/>
          </a:prstGeom>
          <a:noFill/>
          <a:ln>
            <a:noFill/>
          </a:ln>
        </p:spPr>
        <p:style>
          <a:lnRef idx="0"/>
          <a:fillRef idx="0"/>
          <a:effectRef idx="0"/>
          <a:fontRef idx="minor"/>
        </p:style>
        <p:txBody>
          <a:bodyPr lIns="90000" rIns="90000" tIns="45000" bIns="45000"/>
          <a:p>
            <a:pPr algn="ctr">
              <a:lnSpc>
                <a:spcPct val="115000"/>
              </a:lnSpc>
            </a:pPr>
            <a:r>
              <a:rPr b="1" lang="en-IN" sz="3200" spc="-1" strike="noStrike" u="sng">
                <a:solidFill>
                  <a:srgbClr val="000000"/>
                </a:solidFill>
                <a:uFillTx/>
                <a:latin typeface="Arial"/>
                <a:ea typeface="Arial"/>
              </a:rPr>
              <a:t>References</a:t>
            </a:r>
            <a:endParaRPr b="0" lang="en-IN" sz="3200" spc="-1" strike="noStrike">
              <a:latin typeface="Arial"/>
            </a:endParaRPr>
          </a:p>
          <a:p>
            <a:pPr algn="ctr">
              <a:lnSpc>
                <a:spcPct val="115000"/>
              </a:lnSpc>
            </a:pPr>
            <a:r>
              <a:rPr b="1" lang="en-IN" sz="1800" spc="-1" strike="noStrike">
                <a:solidFill>
                  <a:srgbClr val="000000"/>
                </a:solidFill>
                <a:latin typeface="Arial"/>
                <a:ea typeface="Arial"/>
              </a:rPr>
              <a:t> </a:t>
            </a:r>
            <a:endParaRPr b="0" lang="en-IN" sz="1800" spc="-1" strike="noStrike">
              <a:latin typeface="Arial"/>
            </a:endParaRPr>
          </a:p>
          <a:p>
            <a:pPr marL="343080" indent="-342360">
              <a:lnSpc>
                <a:spcPct val="115000"/>
              </a:lnSpc>
              <a:buClr>
                <a:srgbClr val="000000"/>
              </a:buClr>
              <a:buFont typeface="Symbol"/>
              <a:buChar char=""/>
            </a:pPr>
            <a:r>
              <a:rPr b="0" lang="en-IN" sz="1800" spc="-1" strike="noStrike">
                <a:solidFill>
                  <a:srgbClr val="000000"/>
                </a:solidFill>
                <a:latin typeface="Arial"/>
                <a:ea typeface="Arial"/>
              </a:rPr>
              <a:t>A Study on Sentiment Analysis: Methods and Tools Abhishek Kaushik, Anchal Kaushik, Sudhanshu Naithani, Kiel University of Applied Sciences, Computer and Electrical Department, Sokratesplatz 1, 24149 Kiel, German</a:t>
            </a:r>
            <a:endParaRPr b="0" lang="en-IN" sz="1800" spc="-1" strike="noStrike">
              <a:latin typeface="Arial"/>
            </a:endParaRPr>
          </a:p>
          <a:p>
            <a:pPr marL="457200">
              <a:lnSpc>
                <a:spcPct val="115000"/>
              </a:lnSpc>
            </a:pPr>
            <a:r>
              <a:rPr b="0" lang="en-IN" sz="1800" spc="-1" strike="noStrike" u="sng">
                <a:solidFill>
                  <a:srgbClr val="5f5f5f"/>
                </a:solidFill>
                <a:uFillTx/>
                <a:latin typeface="Arial"/>
                <a:ea typeface="Arial"/>
                <a:hlinkClick r:id="rId1"/>
              </a:rPr>
              <a:t>https://pdfs.semanticscholar.org/c151/dfad8c1bf88b0afc716758c77d533ded7dd0.pdf</a:t>
            </a:r>
            <a:r>
              <a:rPr b="0" lang="en-IN" sz="1800" spc="-1" strike="noStrike">
                <a:solidFill>
                  <a:srgbClr val="000000"/>
                </a:solidFill>
                <a:latin typeface="Arial"/>
                <a:ea typeface="Arial"/>
              </a:rPr>
              <a:t> </a:t>
            </a:r>
            <a:endParaRPr b="0" lang="en-IN" sz="1800" spc="-1" strike="noStrike">
              <a:latin typeface="Arial"/>
            </a:endParaRPr>
          </a:p>
          <a:p>
            <a:pPr marL="457200">
              <a:lnSpc>
                <a:spcPct val="115000"/>
              </a:lnSpc>
            </a:pPr>
            <a:r>
              <a:rPr b="0" lang="en-IN" sz="1800" spc="-1" strike="noStrike">
                <a:solidFill>
                  <a:srgbClr val="000000"/>
                </a:solidFill>
                <a:latin typeface="Arial"/>
                <a:ea typeface="Arial"/>
              </a:rPr>
              <a:t> </a:t>
            </a:r>
            <a:endParaRPr b="0" lang="en-IN" sz="1800" spc="-1" strike="noStrike">
              <a:latin typeface="Arial"/>
            </a:endParaRPr>
          </a:p>
          <a:p>
            <a:pPr marL="343080" indent="-342360">
              <a:lnSpc>
                <a:spcPct val="115000"/>
              </a:lnSpc>
              <a:buClr>
                <a:srgbClr val="000000"/>
              </a:buClr>
              <a:buFont typeface="Symbol"/>
              <a:buChar char=""/>
            </a:pPr>
            <a:r>
              <a:rPr b="0" lang="en-IN" sz="1800" spc="-1" strike="noStrike">
                <a:solidFill>
                  <a:srgbClr val="000000"/>
                </a:solidFill>
                <a:latin typeface="Arial"/>
                <a:ea typeface="Arial"/>
              </a:rPr>
              <a:t>International Journal of Computer Applications (0975 – 8887) Volume 133 – No.9, January 2016 7, A Survey on Sentiment Analysis Algorithms for Opinion Mining by Vidisha M. Pradhan, Jay Vala and Prem Balani</a:t>
            </a:r>
            <a:endParaRPr b="0" lang="en-IN" sz="1800" spc="-1" strike="noStrike">
              <a:latin typeface="Arial"/>
            </a:endParaRPr>
          </a:p>
          <a:p>
            <a:pPr marL="457200">
              <a:lnSpc>
                <a:spcPct val="115000"/>
              </a:lnSpc>
            </a:pPr>
            <a:r>
              <a:rPr b="0" lang="en-IN" sz="1800" spc="-1" strike="noStrike" u="sng">
                <a:solidFill>
                  <a:srgbClr val="5f5f5f"/>
                </a:solidFill>
                <a:uFillTx/>
                <a:latin typeface="Arial"/>
                <a:ea typeface="Arial"/>
                <a:hlinkClick r:id="rId2"/>
              </a:rPr>
              <a:t>https://www.ijcaonline.org/research/volume133/number9/pradhan-2016-ijca-907977.pdf</a:t>
            </a:r>
            <a:endParaRPr b="0" lang="en-IN" sz="1800" spc="-1" strike="noStrike">
              <a:latin typeface="Arial"/>
            </a:endParaRPr>
          </a:p>
          <a:p>
            <a:pPr marL="457200">
              <a:lnSpc>
                <a:spcPct val="115000"/>
              </a:lnSpc>
            </a:pPr>
            <a:r>
              <a:rPr b="0" lang="en-IN" sz="1800" spc="-1" strike="noStrike">
                <a:solidFill>
                  <a:srgbClr val="000000"/>
                </a:solidFill>
                <a:latin typeface="Arial"/>
                <a:ea typeface="Arial"/>
              </a:rPr>
              <a:t> </a:t>
            </a:r>
            <a:endParaRPr b="0" lang="en-IN" sz="1800" spc="-1" strike="noStrike">
              <a:latin typeface="Arial"/>
            </a:endParaRPr>
          </a:p>
          <a:p>
            <a:pPr marL="343080" indent="-342360">
              <a:lnSpc>
                <a:spcPct val="115000"/>
              </a:lnSpc>
              <a:buClr>
                <a:srgbClr val="000000"/>
              </a:buClr>
              <a:buFont typeface="Symbol"/>
              <a:buChar char=""/>
            </a:pPr>
            <a:r>
              <a:rPr b="0" lang="en-IN" sz="1800" spc="-1" strike="noStrike">
                <a:solidFill>
                  <a:srgbClr val="000000"/>
                </a:solidFill>
                <a:latin typeface="Arial"/>
                <a:ea typeface="Arial"/>
              </a:rPr>
              <a:t>International Journal of Advance Engineering and Research </a:t>
            </a:r>
            <a:endParaRPr b="0" lang="en-IN" sz="1800" spc="-1" strike="noStrike">
              <a:latin typeface="Arial"/>
            </a:endParaRPr>
          </a:p>
          <a:p>
            <a:pPr marL="457200">
              <a:lnSpc>
                <a:spcPct val="115000"/>
              </a:lnSpc>
            </a:pPr>
            <a:r>
              <a:rPr b="0" lang="en-IN" sz="1800" spc="-1" strike="noStrike">
                <a:solidFill>
                  <a:srgbClr val="000000"/>
                </a:solidFill>
                <a:latin typeface="Arial"/>
                <a:ea typeface="Arial"/>
              </a:rPr>
              <a:t>Development, Volume 4, Issue 11, November -2017 </a:t>
            </a:r>
            <a:endParaRPr b="0" lang="en-IN" sz="1800" spc="-1" strike="noStrike">
              <a:latin typeface="Arial"/>
            </a:endParaRPr>
          </a:p>
          <a:p>
            <a:pPr marL="457200">
              <a:lnSpc>
                <a:spcPct val="115000"/>
              </a:lnSpc>
            </a:pPr>
            <a:r>
              <a:rPr b="0" lang="en-IN" sz="1800" spc="-1" strike="noStrike">
                <a:solidFill>
                  <a:srgbClr val="000000"/>
                </a:solidFill>
                <a:latin typeface="Arial"/>
                <a:ea typeface="Arial"/>
              </a:rPr>
              <a:t>Short Survey on Naive Bayes Algorithm, by Pouria Kaviani, Mrs. Sunita Dhotre</a:t>
            </a:r>
            <a:endParaRPr b="0" lang="en-IN" sz="1800" spc="-1" strike="noStrike">
              <a:latin typeface="Arial"/>
            </a:endParaRPr>
          </a:p>
          <a:p>
            <a:pPr marL="457200">
              <a:lnSpc>
                <a:spcPct val="115000"/>
              </a:lnSpc>
            </a:pPr>
            <a:r>
              <a:rPr b="0" lang="en-IN" sz="1800" spc="-1" strike="noStrike" u="sng">
                <a:solidFill>
                  <a:srgbClr val="5f5f5f"/>
                </a:solidFill>
                <a:uFillTx/>
                <a:latin typeface="Arial"/>
                <a:ea typeface="Arial"/>
                <a:hlinkClick r:id="rId3"/>
              </a:rPr>
              <a:t>https://www.researchgate.net/publication/323946641_Short_Survey_on_Naive_Bayes_Algorithm</a:t>
            </a:r>
            <a:endParaRPr b="0" lang="en-IN" sz="1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95800" y="706680"/>
            <a:ext cx="9669600" cy="563508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292929"/>
                </a:solidFill>
                <a:latin typeface="charter"/>
                <a:ea typeface="DejaVu Sans"/>
              </a:rPr>
              <a:t>Image Captioning</a:t>
            </a:r>
            <a:r>
              <a:rPr b="0" lang="en-IN" sz="2800" spc="-1" strike="noStrike">
                <a:solidFill>
                  <a:srgbClr val="292929"/>
                </a:solidFill>
                <a:latin typeface="charter"/>
                <a:ea typeface="DejaVu Sans"/>
              </a:rPr>
              <a:t> is a problem in computer vision where the algorithm</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detects objects in an image, understands the relationship among those</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objects and outputs a grammatically consistent sentence summarizing</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the key information in the image.</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800" spc="-1" strike="noStrike">
                <a:solidFill>
                  <a:srgbClr val="000000"/>
                </a:solidFill>
                <a:latin typeface="Arial"/>
                <a:ea typeface="DejaVu Sans"/>
              </a:rPr>
              <a:t>Encoder-Decoder architecture . Typically, a model that generates sequences</a:t>
            </a:r>
            <a:endParaRPr b="0" lang="en-IN" sz="2800" spc="-1" strike="noStrike">
              <a:latin typeface="Arial"/>
            </a:endParaRPr>
          </a:p>
          <a:p>
            <a:pPr>
              <a:lnSpc>
                <a:spcPct val="100000"/>
              </a:lnSpc>
            </a:pPr>
            <a:r>
              <a:rPr b="0" lang="en-IN" sz="2800" spc="-1" strike="noStrike">
                <a:solidFill>
                  <a:srgbClr val="000000"/>
                </a:solidFill>
                <a:latin typeface="Arial"/>
                <a:ea typeface="DejaVu Sans"/>
              </a:rPr>
              <a:t>will use an Encoder to encode the input into a fixed form and a Decoder to</a:t>
            </a:r>
            <a:endParaRPr b="0" lang="en-IN" sz="2800" spc="-1" strike="noStrike">
              <a:latin typeface="Arial"/>
            </a:endParaRPr>
          </a:p>
          <a:p>
            <a:pPr>
              <a:lnSpc>
                <a:spcPct val="100000"/>
              </a:lnSpc>
            </a:pPr>
            <a:r>
              <a:rPr b="0" lang="en-IN" sz="2800" spc="-1" strike="noStrike">
                <a:solidFill>
                  <a:srgbClr val="000000"/>
                </a:solidFill>
                <a:latin typeface="Arial"/>
                <a:ea typeface="DejaVu Sans"/>
              </a:rPr>
              <a:t>decode it, word by word, into a sequence.</a:t>
            </a:r>
            <a:endParaRPr b="0" lang="en-IN"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096360" y="2360160"/>
            <a:ext cx="8124840" cy="13248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1" lang="en-IN" sz="6000" spc="-1" strike="noStrike">
                <a:solidFill>
                  <a:srgbClr val="000000"/>
                </a:solidFill>
                <a:latin typeface="Trebuchet MS"/>
              </a:rPr>
              <a:t>Thank you…</a:t>
            </a:r>
            <a:endParaRPr b="0" lang="en-IN" sz="60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95800" y="706680"/>
            <a:ext cx="9669600" cy="563508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292929"/>
                </a:solidFill>
                <a:latin typeface="charter"/>
                <a:ea typeface="DejaVu Sans"/>
              </a:rPr>
              <a:t>Attention.</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 </a:t>
            </a:r>
            <a:r>
              <a:rPr b="0" lang="en-IN" sz="2800" spc="-1" strike="noStrike">
                <a:solidFill>
                  <a:srgbClr val="292929"/>
                </a:solidFill>
                <a:latin typeface="charter"/>
                <a:ea typeface="DejaVu Sans"/>
              </a:rPr>
              <a:t>The use of Attention networks is widespread in deep learning, and</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with good reason. This is a way for a model to choose only those parts of the</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encoding that it thinks is relevant to the task at hand. The same mechanism</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you see employed here can be used in any model where the Encoder's output</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has multiple points in space or time. In image captioning, we consider some</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pixels more important than others. In sequence to sequence tasks like machine</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translation, we consider some words more important than others.</a:t>
            </a:r>
            <a:endParaRPr b="0" lang="en-IN"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073880" y="2443320"/>
            <a:ext cx="10514880" cy="13248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IN" sz="4800" spc="-1" strike="noStrike">
                <a:solidFill>
                  <a:srgbClr val="000000"/>
                </a:solidFill>
                <a:latin typeface="Arial Black"/>
              </a:rPr>
              <a:t>Steps involved…</a:t>
            </a:r>
            <a:endParaRPr b="0" lang="en-IN" sz="4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90880" y="473400"/>
            <a:ext cx="9559080" cy="6488280"/>
          </a:xfrm>
          <a:prstGeom prst="rect">
            <a:avLst/>
          </a:prstGeom>
          <a:noFill/>
          <a:ln>
            <a:noFill/>
          </a:ln>
        </p:spPr>
        <p:style>
          <a:lnRef idx="0"/>
          <a:fillRef idx="0"/>
          <a:effectRef idx="0"/>
          <a:fontRef idx="minor"/>
        </p:style>
        <p:txBody>
          <a:bodyPr lIns="90000" rIns="90000" tIns="45000" bIns="45000"/>
          <a:p>
            <a:pPr marL="457200" indent="-456480">
              <a:lnSpc>
                <a:spcPct val="100000"/>
              </a:lnSpc>
              <a:buClr>
                <a:srgbClr val="292929"/>
              </a:buClr>
              <a:buFont typeface="Wingdings" charset="2"/>
              <a:buChar char=""/>
            </a:pPr>
            <a:r>
              <a:rPr b="0" lang="en-IN" sz="2800" spc="-1" strike="noStrike">
                <a:solidFill>
                  <a:srgbClr val="292929"/>
                </a:solidFill>
                <a:latin typeface="charter"/>
                <a:ea typeface="DejaVu Sans"/>
              </a:rPr>
              <a:t>Since it is a </a:t>
            </a:r>
            <a:r>
              <a:rPr b="0" lang="en-IN" sz="2800" spc="-1" strike="noStrike" u="sng">
                <a:solidFill>
                  <a:srgbClr val="292929"/>
                </a:solidFill>
                <a:uFillTx/>
                <a:latin typeface="charter"/>
                <a:ea typeface="DejaVu Sans"/>
              </a:rPr>
              <a:t>supervised learning </a:t>
            </a:r>
            <a:r>
              <a:rPr b="0" lang="en-IN" sz="2800" spc="-1" strike="noStrike">
                <a:solidFill>
                  <a:srgbClr val="292929"/>
                </a:solidFill>
                <a:latin typeface="charter"/>
                <a:ea typeface="DejaVu Sans"/>
              </a:rPr>
              <a:t>task we are provided with a </a:t>
            </a:r>
            <a:r>
              <a:rPr b="1" lang="en-IN" sz="2800" spc="-1" strike="noStrike">
                <a:solidFill>
                  <a:srgbClr val="292929"/>
                </a:solidFill>
                <a:latin typeface="charter"/>
                <a:ea typeface="DejaVu Sans"/>
              </a:rPr>
              <a:t>training data set </a:t>
            </a:r>
            <a:r>
              <a:rPr b="0" lang="en-IN" sz="2800" spc="-1" strike="noStrike">
                <a:solidFill>
                  <a:srgbClr val="292929"/>
                </a:solidFill>
                <a:latin typeface="charter"/>
                <a:ea typeface="DejaVu Sans"/>
              </a:rPr>
              <a:t>which consists of sentences labeled with “1” or “0” and a </a:t>
            </a:r>
            <a:r>
              <a:rPr b="1" lang="en-IN" sz="2800" spc="-1" strike="noStrike">
                <a:solidFill>
                  <a:srgbClr val="292929"/>
                </a:solidFill>
                <a:latin typeface="charter"/>
                <a:ea typeface="DejaVu Sans"/>
              </a:rPr>
              <a:t>test data set </a:t>
            </a:r>
            <a:r>
              <a:rPr b="0" lang="en-IN" sz="2800" spc="-1" strike="noStrike">
                <a:solidFill>
                  <a:srgbClr val="292929"/>
                </a:solidFill>
                <a:latin typeface="charter"/>
                <a:ea typeface="DejaVu Sans"/>
              </a:rPr>
              <a:t>without labels. </a:t>
            </a:r>
            <a:endParaRPr b="0" lang="en-IN" sz="2800" spc="-1" strike="noStrike">
              <a:latin typeface="Arial"/>
            </a:endParaRPr>
          </a:p>
          <a:p>
            <a:pPr algn="ctr">
              <a:lnSpc>
                <a:spcPct val="100000"/>
              </a:lnSpc>
            </a:pPr>
            <a:endParaRPr b="0" lang="en-IN" sz="2800" spc="-1" strike="noStrike">
              <a:latin typeface="Arial"/>
            </a:endParaRPr>
          </a:p>
          <a:p>
            <a:pPr>
              <a:lnSpc>
                <a:spcPct val="100000"/>
              </a:lnSpc>
            </a:pPr>
            <a:r>
              <a:rPr b="0" lang="en-IN" sz="2800" spc="-1" strike="noStrike">
                <a:solidFill>
                  <a:srgbClr val="292929"/>
                </a:solidFill>
                <a:latin typeface="charter"/>
                <a:ea typeface="DejaVu Sans"/>
              </a:rPr>
              <a:t>           </a:t>
            </a:r>
            <a:r>
              <a:rPr b="0" lang="en-IN" sz="2800" spc="-1" strike="noStrike">
                <a:solidFill>
                  <a:srgbClr val="292929"/>
                </a:solidFill>
                <a:latin typeface="charter"/>
                <a:ea typeface="DejaVu Sans"/>
              </a:rPr>
              <a:t>-&gt; label “0”: Positive Sentiment</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           </a:t>
            </a:r>
            <a:r>
              <a:rPr b="0" lang="en-IN" sz="2800" spc="-1" strike="noStrike">
                <a:solidFill>
                  <a:srgbClr val="292929"/>
                </a:solidFill>
                <a:latin typeface="charter"/>
                <a:ea typeface="DejaVu Sans"/>
              </a:rPr>
              <a:t>-&gt; label “1”: Negative Sentiment</a:t>
            </a:r>
            <a:endParaRPr b="0" lang="en-IN" sz="2800" spc="-1" strike="noStrike">
              <a:latin typeface="Arial"/>
            </a:endParaRPr>
          </a:p>
          <a:p>
            <a:pPr>
              <a:lnSpc>
                <a:spcPct val="100000"/>
              </a:lnSpc>
            </a:pPr>
            <a:endParaRPr b="0" lang="en-IN" sz="2800" spc="-1" strike="noStrike">
              <a:latin typeface="Arial"/>
            </a:endParaRPr>
          </a:p>
          <a:p>
            <a:pPr marL="457200" indent="-456480">
              <a:lnSpc>
                <a:spcPct val="100000"/>
              </a:lnSpc>
              <a:buClr>
                <a:srgbClr val="292929"/>
              </a:buClr>
              <a:buFont typeface="Wingdings" charset="2"/>
              <a:buChar char=""/>
            </a:pPr>
            <a:r>
              <a:rPr b="1" lang="en-IN" sz="2800" spc="-1" strike="noStrike">
                <a:solidFill>
                  <a:srgbClr val="292929"/>
                </a:solidFill>
                <a:latin typeface="charter"/>
                <a:ea typeface="DejaVu Sans"/>
              </a:rPr>
              <a:t>Read the data </a:t>
            </a:r>
            <a:r>
              <a:rPr b="0" lang="en-IN" sz="2800" spc="-1" strike="noStrike">
                <a:solidFill>
                  <a:srgbClr val="292929"/>
                </a:solidFill>
                <a:latin typeface="charter"/>
                <a:ea typeface="DejaVu Sans"/>
              </a:rPr>
              <a:t>using pandas python library</a:t>
            </a:r>
            <a:endParaRPr b="0" lang="en-IN" sz="2800" spc="-1" strike="noStrike">
              <a:latin typeface="Arial"/>
            </a:endParaRPr>
          </a:p>
          <a:p>
            <a:pPr>
              <a:lnSpc>
                <a:spcPct val="100000"/>
              </a:lnSpc>
            </a:pPr>
            <a:endParaRPr b="0" lang="en-IN" sz="2800" spc="-1" strike="noStrike">
              <a:latin typeface="Arial"/>
            </a:endParaRPr>
          </a:p>
          <a:p>
            <a:pPr marL="457200" indent="-456480">
              <a:lnSpc>
                <a:spcPct val="100000"/>
              </a:lnSpc>
              <a:buClr>
                <a:srgbClr val="292929"/>
              </a:buClr>
              <a:buFont typeface="Wingdings" charset="2"/>
              <a:buChar char=""/>
            </a:pPr>
            <a:r>
              <a:rPr b="1" lang="en-IN" sz="2800" spc="-1" strike="noStrike">
                <a:solidFill>
                  <a:srgbClr val="292929"/>
                </a:solidFill>
                <a:latin typeface="sohne"/>
                <a:ea typeface="DejaVu Sans"/>
              </a:rPr>
              <a:t>Data preprocessing </a:t>
            </a:r>
            <a:r>
              <a:rPr b="0" lang="en-IN" sz="2800" spc="-1" strike="noStrike">
                <a:solidFill>
                  <a:srgbClr val="292929"/>
                </a:solidFill>
                <a:latin typeface="sohne"/>
                <a:ea typeface="DejaVu Sans"/>
              </a:rPr>
              <a:t>and </a:t>
            </a:r>
            <a:r>
              <a:rPr b="1" lang="en-IN" sz="2800" spc="-1" strike="noStrike">
                <a:solidFill>
                  <a:srgbClr val="292929"/>
                </a:solidFill>
                <a:latin typeface="sohne"/>
                <a:ea typeface="DejaVu Sans"/>
              </a:rPr>
              <a:t>Feature Engineering</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          </a:t>
            </a:r>
            <a:r>
              <a:rPr b="0" lang="en-IN" sz="2800" spc="-1" strike="noStrike">
                <a:solidFill>
                  <a:srgbClr val="292929"/>
                </a:solidFill>
                <a:latin typeface="charter"/>
                <a:ea typeface="DejaVu Sans"/>
              </a:rPr>
              <a:t>-&gt; Removal of punctuations.</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          </a:t>
            </a:r>
            <a:r>
              <a:rPr b="0" lang="en-IN" sz="2800" spc="-1" strike="noStrike">
                <a:solidFill>
                  <a:srgbClr val="292929"/>
                </a:solidFill>
                <a:latin typeface="charter"/>
                <a:ea typeface="DejaVu Sans"/>
              </a:rPr>
              <a:t>-&gt; Removal of commonly used stopwords.</a:t>
            </a:r>
            <a:endParaRPr b="0" lang="en-IN" sz="2800" spc="-1" strike="noStrike">
              <a:latin typeface="Arial"/>
            </a:endParaRPr>
          </a:p>
          <a:p>
            <a:pPr>
              <a:lnSpc>
                <a:spcPct val="100000"/>
              </a:lnSpc>
            </a:pPr>
            <a:r>
              <a:rPr b="0" lang="en-IN" sz="2800" spc="-1" strike="noStrike">
                <a:solidFill>
                  <a:srgbClr val="292929"/>
                </a:solidFill>
                <a:latin typeface="charter"/>
                <a:ea typeface="DejaVu Sans"/>
              </a:rPr>
              <a:t>          </a:t>
            </a:r>
            <a:r>
              <a:rPr b="0" lang="en-IN" sz="2800" spc="-1" strike="noStrike">
                <a:solidFill>
                  <a:srgbClr val="292929"/>
                </a:solidFill>
                <a:latin typeface="charter"/>
                <a:ea typeface="DejaVu Sans"/>
              </a:rPr>
              <a:t>-&gt; Normalization of words.</a:t>
            </a:r>
            <a:endParaRPr b="0" lang="en-IN" sz="2800" spc="-1" strike="noStrike">
              <a:latin typeface="Arial"/>
            </a:endParaRPr>
          </a:p>
          <a:p>
            <a:pPr>
              <a:lnSpc>
                <a:spcPct val="100000"/>
              </a:lnSpc>
            </a:pPr>
            <a:endParaRPr b="0" lang="en-IN"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70880" y="388080"/>
            <a:ext cx="10487160" cy="6578280"/>
          </a:xfrm>
          <a:prstGeom prst="rect">
            <a:avLst/>
          </a:prstGeom>
          <a:noFill/>
          <a:ln>
            <a:noFill/>
          </a:ln>
        </p:spPr>
        <p:style>
          <a:lnRef idx="0"/>
          <a:fillRef idx="0"/>
          <a:effectRef idx="0"/>
          <a:fontRef idx="minor"/>
        </p:style>
        <p:txBody>
          <a:bodyPr lIns="90000" rIns="90000" tIns="45000" bIns="45000"/>
          <a:p>
            <a:pPr marL="457200" indent="-456480">
              <a:lnSpc>
                <a:spcPct val="100000"/>
              </a:lnSpc>
              <a:buClr>
                <a:srgbClr val="292929"/>
              </a:buClr>
              <a:buFont typeface="Wingdings" charset="2"/>
              <a:buChar char=""/>
            </a:pPr>
            <a:r>
              <a:rPr b="1" lang="en-IN" sz="2800" spc="-1" strike="noStrike">
                <a:solidFill>
                  <a:srgbClr val="292929"/>
                </a:solidFill>
                <a:latin typeface="sohne"/>
                <a:ea typeface="DejaVu Sans"/>
              </a:rPr>
              <a:t>Vectorization and Model Selection</a:t>
            </a:r>
            <a:r>
              <a:rPr b="0" lang="en-IN" sz="2800" spc="-1" strike="noStrike">
                <a:solidFill>
                  <a:srgbClr val="292929"/>
                </a:solidFill>
                <a:latin typeface="sohne"/>
                <a:ea typeface="DejaVu Sans"/>
              </a:rPr>
              <a:t>:</a:t>
            </a:r>
            <a:endParaRPr b="0" lang="en-IN" sz="2800" spc="-1" strike="noStrike">
              <a:latin typeface="Arial"/>
            </a:endParaRPr>
          </a:p>
          <a:p>
            <a:pPr>
              <a:lnSpc>
                <a:spcPct val="100000"/>
              </a:lnSpc>
            </a:pPr>
            <a:r>
              <a:rPr b="0" lang="en-IN" sz="2800" spc="-1" strike="noStrike">
                <a:solidFill>
                  <a:srgbClr val="292929"/>
                </a:solidFill>
                <a:latin typeface="sohne"/>
                <a:ea typeface="DejaVu Sans"/>
              </a:rPr>
              <a:t>           </a:t>
            </a:r>
            <a:r>
              <a:rPr b="0" lang="en-IN" sz="2800" spc="-1" strike="noStrike">
                <a:solidFill>
                  <a:srgbClr val="292929"/>
                </a:solidFill>
                <a:latin typeface="charter"/>
                <a:ea typeface="DejaVu Sans"/>
              </a:rPr>
              <a:t> </a:t>
            </a:r>
            <a:r>
              <a:rPr b="0" lang="en-IN" sz="2600" spc="-1" strike="noStrike">
                <a:solidFill>
                  <a:srgbClr val="292929"/>
                </a:solidFill>
                <a:latin typeface="charter"/>
                <a:ea typeface="DejaVu Sans"/>
              </a:rPr>
              <a:t>The well-known techniques for vectorization of words in                 Natural Language Processing are: CountVectorization and Tf-IDF transformation.  The well-known techniques for vectorization of words in Natural Language Processing are: CountVectorization and Tf-IDF transformation.</a:t>
            </a:r>
            <a:endParaRPr b="0" lang="en-IN" sz="2600" spc="-1" strike="noStrike">
              <a:latin typeface="Arial"/>
            </a:endParaRPr>
          </a:p>
          <a:p>
            <a:pPr>
              <a:lnSpc>
                <a:spcPct val="100000"/>
              </a:lnSpc>
            </a:pPr>
            <a:endParaRPr b="0" lang="en-IN" sz="2600" spc="-1" strike="noStrike">
              <a:latin typeface="Arial"/>
            </a:endParaRPr>
          </a:p>
          <a:p>
            <a:pPr marL="457200" indent="-456480">
              <a:lnSpc>
                <a:spcPct val="100000"/>
              </a:lnSpc>
              <a:buClr>
                <a:srgbClr val="292929"/>
              </a:buClr>
              <a:buFont typeface="Arial"/>
              <a:buChar char="•"/>
            </a:pPr>
            <a:r>
              <a:rPr b="1" lang="en-IN" sz="2600" spc="-1" strike="noStrike">
                <a:solidFill>
                  <a:srgbClr val="292929"/>
                </a:solidFill>
                <a:latin typeface="charter"/>
                <a:ea typeface="DejaVu Sans"/>
              </a:rPr>
              <a:t>  </a:t>
            </a:r>
            <a:r>
              <a:rPr b="1" lang="en-IN" sz="2800" spc="-1" strike="noStrike">
                <a:solidFill>
                  <a:srgbClr val="292929"/>
                </a:solidFill>
                <a:latin typeface="charter"/>
                <a:ea typeface="DejaVu Sans"/>
              </a:rPr>
              <a:t>CountVectorization</a:t>
            </a:r>
            <a:r>
              <a:rPr b="1" lang="en-IN" sz="2600" spc="-1" strike="noStrike">
                <a:solidFill>
                  <a:srgbClr val="292929"/>
                </a:solidFill>
                <a:latin typeface="charter"/>
                <a:ea typeface="DejaVu Sans"/>
              </a:rPr>
              <a:t> </a:t>
            </a:r>
            <a:r>
              <a:rPr b="0" lang="en-IN" sz="2600" spc="-1" strike="noStrike">
                <a:solidFill>
                  <a:srgbClr val="292929"/>
                </a:solidFill>
                <a:latin typeface="charter"/>
                <a:ea typeface="DejaVu Sans"/>
              </a:rPr>
              <a:t>generates a </a:t>
            </a:r>
            <a:r>
              <a:rPr b="0" lang="en-IN" sz="2600" spc="-1" strike="noStrike">
                <a:solidFill>
                  <a:srgbClr val="000000"/>
                </a:solidFill>
                <a:latin typeface="charter"/>
                <a:ea typeface="DejaVu Sans"/>
              </a:rPr>
              <a:t>sparse matrix</a:t>
            </a:r>
            <a:r>
              <a:rPr b="0" lang="en-IN" sz="2600" spc="-1" strike="noStrike">
                <a:solidFill>
                  <a:srgbClr val="292929"/>
                </a:solidFill>
                <a:latin typeface="charter"/>
                <a:ea typeface="DejaVu Sans"/>
              </a:rPr>
              <a:t> representing all the                            words in the document.</a:t>
            </a:r>
            <a:endParaRPr b="0" lang="en-IN" sz="2600" spc="-1" strike="noStrike">
              <a:latin typeface="Arial"/>
            </a:endParaRPr>
          </a:p>
          <a:p>
            <a:pPr marL="457200" indent="-456480">
              <a:lnSpc>
                <a:spcPct val="100000"/>
              </a:lnSpc>
              <a:buClr>
                <a:srgbClr val="292929"/>
              </a:buClr>
              <a:buFont typeface="Arial"/>
              <a:buChar char="•"/>
            </a:pPr>
            <a:r>
              <a:rPr b="0" lang="en-IN" sz="2800" spc="-1" strike="noStrike">
                <a:solidFill>
                  <a:srgbClr val="292929"/>
                </a:solidFill>
                <a:latin typeface="charter"/>
                <a:ea typeface="DejaVu Sans"/>
              </a:rPr>
              <a:t>      </a:t>
            </a:r>
            <a:r>
              <a:rPr b="1" lang="en-IN" sz="2800" spc="-1" strike="noStrike">
                <a:solidFill>
                  <a:srgbClr val="292929"/>
                </a:solidFill>
                <a:latin typeface="charter"/>
                <a:ea typeface="DejaVu Sans"/>
              </a:rPr>
              <a:t>Tf(d,t)</a:t>
            </a:r>
            <a:r>
              <a:rPr b="0" lang="en-IN" sz="2800" spc="-1" strike="noStrike">
                <a:solidFill>
                  <a:srgbClr val="292929"/>
                </a:solidFill>
                <a:latin typeface="charter"/>
                <a:ea typeface="DejaVu Sans"/>
              </a:rPr>
              <a:t> </a:t>
            </a:r>
            <a:r>
              <a:rPr b="0" lang="en-IN" sz="2600" spc="-1" strike="noStrike">
                <a:solidFill>
                  <a:srgbClr val="292929"/>
                </a:solidFill>
                <a:latin typeface="charter"/>
                <a:ea typeface="DejaVu Sans"/>
              </a:rPr>
              <a:t>(Term frequency) is defined as the number of occurrence of the term t in document d.</a:t>
            </a:r>
            <a:endParaRPr b="0" lang="en-IN" sz="2600" spc="-1" strike="noStrike">
              <a:latin typeface="Arial"/>
            </a:endParaRPr>
          </a:p>
          <a:p>
            <a:pPr marL="457200" indent="-456480">
              <a:lnSpc>
                <a:spcPct val="100000"/>
              </a:lnSpc>
              <a:buClr>
                <a:srgbClr val="292929"/>
              </a:buClr>
              <a:buFont typeface="Arial"/>
              <a:buChar char="•"/>
            </a:pPr>
            <a:r>
              <a:rPr b="1" lang="en-IN" sz="2800" spc="-1" strike="noStrike">
                <a:solidFill>
                  <a:srgbClr val="292929"/>
                </a:solidFill>
                <a:latin typeface="charter"/>
                <a:ea typeface="DejaVu Sans"/>
              </a:rPr>
              <a:t>      </a:t>
            </a:r>
            <a:r>
              <a:rPr b="1" lang="en-IN" sz="2800" spc="-1" strike="noStrike">
                <a:solidFill>
                  <a:srgbClr val="292929"/>
                </a:solidFill>
                <a:latin typeface="charter"/>
                <a:ea typeface="DejaVu Sans"/>
              </a:rPr>
              <a:t>Idf(t) </a:t>
            </a:r>
            <a:r>
              <a:rPr b="0" lang="en-IN" sz="2600" spc="-1" strike="noStrike">
                <a:solidFill>
                  <a:srgbClr val="292929"/>
                </a:solidFill>
                <a:latin typeface="charter"/>
                <a:ea typeface="DejaVu Sans"/>
              </a:rPr>
              <a:t>(Inverse document of frequency) is defined as log(D/t), where D: Total number of documents and t: Number of documents with the term.</a:t>
            </a:r>
            <a:endParaRPr b="0" lang="en-IN"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1" descr=""/>
          <p:cNvPicPr/>
          <p:nvPr/>
        </p:nvPicPr>
        <p:blipFill>
          <a:blip r:embed="rId1"/>
          <a:stretch/>
        </p:blipFill>
        <p:spPr>
          <a:xfrm>
            <a:off x="507600" y="1253520"/>
            <a:ext cx="9722160" cy="5146560"/>
          </a:xfrm>
          <a:prstGeom prst="rect">
            <a:avLst/>
          </a:prstGeom>
          <a:ln>
            <a:noFill/>
          </a:ln>
        </p:spPr>
      </p:pic>
      <p:sp>
        <p:nvSpPr>
          <p:cNvPr id="107" name="CustomShape 1"/>
          <p:cNvSpPr/>
          <p:nvPr/>
        </p:nvSpPr>
        <p:spPr>
          <a:xfrm>
            <a:off x="210240" y="129600"/>
            <a:ext cx="6979680" cy="94356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800" spc="-1" strike="noStrike" u="sng">
                <a:solidFill>
                  <a:srgbClr val="000000"/>
                </a:solidFill>
                <a:uFillTx/>
                <a:latin typeface="Trebuchet MS"/>
                <a:ea typeface="DejaVu Sans"/>
              </a:rPr>
              <a:t>Demonstration of Count Vectorization</a:t>
            </a:r>
            <a:endParaRPr b="0" lang="en-IN"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94040" y="520560"/>
            <a:ext cx="10556280" cy="58777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gn="ctr">
              <a:lnSpc>
                <a:spcPct val="100000"/>
              </a:lnSpc>
            </a:pPr>
            <a:r>
              <a:rPr b="1" lang="en-IN" sz="3200" spc="-1" strike="noStrike">
                <a:solidFill>
                  <a:srgbClr val="292929"/>
                </a:solidFill>
                <a:latin typeface="charter"/>
                <a:ea typeface="DejaVu Sans"/>
              </a:rPr>
              <a:t>Binary Classification</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marL="285840" indent="-285120">
              <a:lnSpc>
                <a:spcPct val="100000"/>
              </a:lnSpc>
              <a:buClr>
                <a:srgbClr val="292929"/>
              </a:buClr>
              <a:buFont typeface="Wingdings" charset="2"/>
              <a:buChar char=""/>
            </a:pPr>
            <a:r>
              <a:rPr b="0" lang="en-IN" sz="2600" spc="-1" strike="noStrike">
                <a:solidFill>
                  <a:srgbClr val="292929"/>
                </a:solidFill>
                <a:latin typeface="charter"/>
                <a:ea typeface="DejaVu Sans"/>
              </a:rPr>
              <a:t> </a:t>
            </a:r>
            <a:r>
              <a:rPr b="0" lang="en-IN" sz="2600" spc="-1" strike="noStrike">
                <a:solidFill>
                  <a:srgbClr val="292929"/>
                </a:solidFill>
                <a:latin typeface="charter"/>
                <a:ea typeface="DejaVu Sans"/>
              </a:rPr>
              <a:t>We have chosen </a:t>
            </a:r>
            <a:r>
              <a:rPr b="1" lang="en-IN" sz="2800" spc="-1" strike="noStrike">
                <a:solidFill>
                  <a:srgbClr val="292929"/>
                </a:solidFill>
                <a:latin typeface="charter"/>
                <a:ea typeface="DejaVu Sans"/>
              </a:rPr>
              <a:t>Naive Bayes classifier</a:t>
            </a:r>
            <a:r>
              <a:rPr b="0" lang="en-IN" sz="2800" spc="-1" strike="noStrike">
                <a:solidFill>
                  <a:srgbClr val="292929"/>
                </a:solidFill>
                <a:latin typeface="charter"/>
                <a:ea typeface="DejaVu Sans"/>
              </a:rPr>
              <a:t> </a:t>
            </a:r>
            <a:r>
              <a:rPr b="0" lang="en-IN" sz="2600" spc="-1" strike="noStrike">
                <a:solidFill>
                  <a:srgbClr val="292929"/>
                </a:solidFill>
                <a:latin typeface="charter"/>
                <a:ea typeface="DejaVu Sans"/>
              </a:rPr>
              <a:t>for the binary classification</a:t>
            </a:r>
            <a:r>
              <a:rPr b="0" lang="en-IN" sz="2800" spc="-1" strike="noStrike">
                <a:solidFill>
                  <a:srgbClr val="292929"/>
                </a:solidFill>
                <a:latin typeface="charter"/>
                <a:ea typeface="DejaVu Sans"/>
              </a:rPr>
              <a:t>.</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2800" spc="-1" strike="noStrike">
                <a:solidFill>
                  <a:srgbClr val="292929"/>
                </a:solidFill>
                <a:latin typeface="charter"/>
                <a:ea typeface="DejaVu Sans"/>
              </a:rPr>
              <a:t>    </a:t>
            </a:r>
            <a:r>
              <a:rPr b="0" lang="en-IN" sz="2600" spc="-1" strike="noStrike">
                <a:solidFill>
                  <a:srgbClr val="292929"/>
                </a:solidFill>
                <a:latin typeface="charter"/>
                <a:ea typeface="DejaVu Sans"/>
              </a:rPr>
              <a:t>We have used machine learning pipeline technique which is a built-in  function of scikit-learn to pre-define a workflow of algorithm. This saves  much time and computational power.</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79520" y="621360"/>
            <a:ext cx="8606160" cy="3348000"/>
          </a:xfrm>
          <a:prstGeom prst="rect">
            <a:avLst/>
          </a:prstGeom>
          <a:noFill/>
          <a:ln>
            <a:noFill/>
          </a:ln>
        </p:spPr>
        <p:style>
          <a:lnRef idx="0"/>
          <a:fillRef idx="0"/>
          <a:effectRef idx="0"/>
          <a:fontRef idx="minor"/>
        </p:style>
        <p:txBody>
          <a:bodyPr lIns="90000" rIns="90000" tIns="45000" bIns="45000"/>
          <a:p>
            <a:pPr>
              <a:lnSpc>
                <a:spcPct val="115000"/>
              </a:lnSpc>
            </a:pPr>
            <a:r>
              <a:rPr b="1" lang="en-IN" sz="1800" spc="-1" strike="noStrike" u="sng">
                <a:solidFill>
                  <a:srgbClr val="000000"/>
                </a:solidFill>
                <a:uFillTx/>
                <a:latin typeface="Arial"/>
                <a:ea typeface="Arial"/>
              </a:rPr>
              <a:t>Naive Bayes algorithm:</a:t>
            </a:r>
            <a:endParaRPr b="0" lang="en-IN" sz="1800" spc="-1" strike="noStrike">
              <a:latin typeface="Arial"/>
            </a:endParaRPr>
          </a:p>
          <a:p>
            <a:pPr>
              <a:lnSpc>
                <a:spcPct val="115000"/>
              </a:lnSpc>
            </a:pPr>
            <a:r>
              <a:rPr b="1" lang="en-IN" sz="1800" spc="-1" strike="noStrike">
                <a:solidFill>
                  <a:srgbClr val="000000"/>
                </a:solidFill>
                <a:latin typeface="Arial"/>
                <a:ea typeface="Arial"/>
              </a:rPr>
              <a:t> </a:t>
            </a:r>
            <a:endParaRPr b="0" lang="en-IN" sz="1800" spc="-1" strike="noStrike">
              <a:latin typeface="Arial"/>
            </a:endParaRPr>
          </a:p>
          <a:p>
            <a:pPr>
              <a:lnSpc>
                <a:spcPct val="115000"/>
              </a:lnSpc>
            </a:pPr>
            <a:r>
              <a:rPr b="0" lang="en-IN" sz="1800" spc="-1" strike="noStrike">
                <a:solidFill>
                  <a:srgbClr val="000000"/>
                </a:solidFill>
                <a:latin typeface="Arial"/>
                <a:ea typeface="Arial"/>
              </a:rPr>
              <a:t>It is a </a:t>
            </a:r>
            <a:r>
              <a:rPr b="0" lang="en-IN" sz="1800" spc="-1" strike="noStrike" u="sng">
                <a:solidFill>
                  <a:srgbClr val="5f5f5f"/>
                </a:solidFill>
                <a:uFillTx/>
                <a:latin typeface="Arial"/>
                <a:ea typeface="Arial"/>
                <a:hlinkClick r:id="rId1"/>
              </a:rPr>
              <a:t>classification technique</a:t>
            </a:r>
            <a:r>
              <a:rPr b="0" lang="en-IN" sz="1800" spc="-1" strike="noStrike">
                <a:solidFill>
                  <a:srgbClr val="000000"/>
                </a:solidFill>
                <a:latin typeface="Arial"/>
                <a:ea typeface="Arial"/>
              </a:rPr>
              <a:t> based on Bayes’ Theorem with an assumption of independence among predictors. In simple terms, a Naive Bayes classifier assumes that the presence of a particular feature in a class is unrelated to the presence of any other feature.</a:t>
            </a:r>
            <a:endParaRPr b="0" lang="en-IN" sz="1800" spc="-1" strike="noStrike">
              <a:latin typeface="Arial"/>
            </a:endParaRPr>
          </a:p>
          <a:p>
            <a:pPr>
              <a:lnSpc>
                <a:spcPct val="115000"/>
              </a:lnSpc>
            </a:pPr>
            <a:endParaRPr b="0" lang="en-IN" sz="1800" spc="-1" strike="noStrike">
              <a:latin typeface="Arial"/>
            </a:endParaRPr>
          </a:p>
          <a:p>
            <a:pPr>
              <a:lnSpc>
                <a:spcPct val="115000"/>
              </a:lnSpc>
            </a:pPr>
            <a:r>
              <a:rPr b="0" lang="en-IN" sz="1800" spc="-1" strike="noStrike">
                <a:solidFill>
                  <a:srgbClr val="000000"/>
                </a:solidFill>
                <a:latin typeface="Arial"/>
                <a:ea typeface="Arial"/>
              </a:rPr>
              <a:t>Bayes theorem provides a way of calculating posterior probability P(c|x) from P(c), P(x) and P(x|c). Look at the equation below:</a:t>
            </a:r>
            <a:endParaRPr b="0" lang="en-IN" sz="1800" spc="-1" strike="noStrike">
              <a:latin typeface="Arial"/>
            </a:endParaRPr>
          </a:p>
          <a:p>
            <a:pPr>
              <a:lnSpc>
                <a:spcPct val="115000"/>
              </a:lnSpc>
            </a:pPr>
            <a:endParaRPr b="0" lang="en-IN" sz="1800" spc="-1" strike="noStrike">
              <a:latin typeface="Arial"/>
            </a:endParaRPr>
          </a:p>
          <a:p>
            <a:pPr>
              <a:lnSpc>
                <a:spcPct val="115000"/>
              </a:lnSpc>
            </a:pPr>
            <a:endParaRPr b="0" lang="en-IN" sz="1800" spc="-1" strike="noStrike">
              <a:latin typeface="Arial"/>
            </a:endParaRPr>
          </a:p>
        </p:txBody>
      </p:sp>
      <p:pic>
        <p:nvPicPr>
          <p:cNvPr id="110" name="Picture 2" descr=""/>
          <p:cNvPicPr/>
          <p:nvPr/>
        </p:nvPicPr>
        <p:blipFill>
          <a:blip r:embed="rId2"/>
          <a:stretch/>
        </p:blipFill>
        <p:spPr>
          <a:xfrm>
            <a:off x="479520" y="3746520"/>
            <a:ext cx="4660200" cy="2413800"/>
          </a:xfrm>
          <a:prstGeom prst="rect">
            <a:avLst/>
          </a:prstGeom>
          <a:ln>
            <a:noFill/>
          </a:ln>
        </p:spPr>
      </p:pic>
      <p:sp>
        <p:nvSpPr>
          <p:cNvPr id="111" name="CustomShape 2"/>
          <p:cNvSpPr/>
          <p:nvPr/>
        </p:nvSpPr>
        <p:spPr>
          <a:xfrm>
            <a:off x="5326560" y="3987360"/>
            <a:ext cx="5689800" cy="2085120"/>
          </a:xfrm>
          <a:prstGeom prst="rect">
            <a:avLst/>
          </a:prstGeom>
          <a:noFill/>
          <a:ln>
            <a:noFill/>
          </a:ln>
        </p:spPr>
        <p:style>
          <a:lnRef idx="0"/>
          <a:fillRef idx="0"/>
          <a:effectRef idx="0"/>
          <a:fontRef idx="minor"/>
        </p:style>
        <p:txBody>
          <a:bodyPr lIns="90000" rIns="90000" tIns="45000" bIns="45000"/>
          <a:p>
            <a:pPr>
              <a:lnSpc>
                <a:spcPct val="115000"/>
              </a:lnSpc>
            </a:pPr>
            <a:r>
              <a:rPr b="0" lang="en-IN" sz="1800" spc="-1" strike="noStrike">
                <a:solidFill>
                  <a:srgbClr val="000000"/>
                </a:solidFill>
                <a:latin typeface="Arial"/>
                <a:ea typeface="Arial"/>
              </a:rPr>
              <a:t>where</a:t>
            </a:r>
            <a:r>
              <a:rPr b="0" lang="en-IN" sz="2400" spc="-1" strike="noStrike">
                <a:solidFill>
                  <a:srgbClr val="000000"/>
                </a:solidFill>
                <a:latin typeface="Arial"/>
                <a:ea typeface="Arial"/>
              </a:rPr>
              <a:t>,</a:t>
            </a:r>
            <a:endParaRPr b="0" lang="en-IN" sz="2400" spc="-1" strike="noStrike">
              <a:latin typeface="Arial"/>
            </a:endParaRPr>
          </a:p>
          <a:p>
            <a:pPr>
              <a:lnSpc>
                <a:spcPct val="115000"/>
              </a:lnSpc>
            </a:pPr>
            <a:r>
              <a:rPr b="0" i="1" lang="en-IN" sz="1500" spc="-1" strike="noStrike">
                <a:solidFill>
                  <a:srgbClr val="000000"/>
                </a:solidFill>
                <a:latin typeface="Arial"/>
                <a:ea typeface="Arial"/>
              </a:rPr>
              <a:t>P</a:t>
            </a:r>
            <a:r>
              <a:rPr b="0" lang="en-IN" sz="1500" spc="-1" strike="noStrike">
                <a:solidFill>
                  <a:srgbClr val="000000"/>
                </a:solidFill>
                <a:latin typeface="Arial"/>
                <a:ea typeface="Arial"/>
              </a:rPr>
              <a:t>(</a:t>
            </a:r>
            <a:r>
              <a:rPr b="0" i="1" lang="en-IN" sz="1500" spc="-1" strike="noStrike">
                <a:solidFill>
                  <a:srgbClr val="000000"/>
                </a:solidFill>
                <a:latin typeface="Arial"/>
                <a:ea typeface="Arial"/>
              </a:rPr>
              <a:t>c|x</a:t>
            </a:r>
            <a:r>
              <a:rPr b="0" lang="en-IN" sz="1500" spc="-1" strike="noStrike">
                <a:solidFill>
                  <a:srgbClr val="000000"/>
                </a:solidFill>
                <a:latin typeface="Arial"/>
                <a:ea typeface="Arial"/>
              </a:rPr>
              <a:t>) is the posterior probability of </a:t>
            </a:r>
            <a:r>
              <a:rPr b="0" i="1" lang="en-IN" sz="1500" spc="-1" strike="noStrike">
                <a:solidFill>
                  <a:srgbClr val="000000"/>
                </a:solidFill>
                <a:latin typeface="Arial"/>
                <a:ea typeface="Arial"/>
              </a:rPr>
              <a:t>class</a:t>
            </a:r>
            <a:r>
              <a:rPr b="0" lang="en-IN" sz="1500" spc="-1" strike="noStrike">
                <a:solidFill>
                  <a:srgbClr val="000000"/>
                </a:solidFill>
                <a:latin typeface="Arial"/>
                <a:ea typeface="Arial"/>
              </a:rPr>
              <a:t> (c, </a:t>
            </a:r>
            <a:r>
              <a:rPr b="0" i="1" lang="en-IN" sz="1500" spc="-1" strike="noStrike">
                <a:solidFill>
                  <a:srgbClr val="000000"/>
                </a:solidFill>
                <a:latin typeface="Arial"/>
                <a:ea typeface="Arial"/>
              </a:rPr>
              <a:t>target</a:t>
            </a:r>
            <a:r>
              <a:rPr b="0" lang="en-IN" sz="1500" spc="-1" strike="noStrike">
                <a:solidFill>
                  <a:srgbClr val="000000"/>
                </a:solidFill>
                <a:latin typeface="Arial"/>
                <a:ea typeface="Arial"/>
              </a:rPr>
              <a:t>) given </a:t>
            </a:r>
            <a:r>
              <a:rPr b="0" i="1" lang="en-IN" sz="1500" spc="-1" strike="noStrike">
                <a:solidFill>
                  <a:srgbClr val="000000"/>
                </a:solidFill>
                <a:latin typeface="Arial"/>
                <a:ea typeface="Arial"/>
              </a:rPr>
              <a:t>predictor</a:t>
            </a:r>
            <a:r>
              <a:rPr b="0" lang="en-IN" sz="1500" spc="-1" strike="noStrike">
                <a:solidFill>
                  <a:srgbClr val="000000"/>
                </a:solidFill>
                <a:latin typeface="Arial"/>
                <a:ea typeface="Arial"/>
              </a:rPr>
              <a:t> (x, </a:t>
            </a:r>
            <a:r>
              <a:rPr b="0" i="1" lang="en-IN" sz="1500" spc="-1" strike="noStrike">
                <a:solidFill>
                  <a:srgbClr val="000000"/>
                </a:solidFill>
                <a:latin typeface="Arial"/>
                <a:ea typeface="Arial"/>
              </a:rPr>
              <a:t>attributes</a:t>
            </a:r>
            <a:r>
              <a:rPr b="0" lang="en-IN" sz="1500" spc="-1" strike="noStrike">
                <a:solidFill>
                  <a:srgbClr val="000000"/>
                </a:solidFill>
                <a:latin typeface="Arial"/>
                <a:ea typeface="Arial"/>
              </a:rPr>
              <a:t>).</a:t>
            </a:r>
            <a:endParaRPr b="0" lang="en-IN" sz="1500" spc="-1" strike="noStrike">
              <a:latin typeface="Arial"/>
            </a:endParaRPr>
          </a:p>
          <a:p>
            <a:pPr>
              <a:lnSpc>
                <a:spcPct val="115000"/>
              </a:lnSpc>
            </a:pPr>
            <a:r>
              <a:rPr b="0" i="1" lang="en-IN" sz="1500" spc="-1" strike="noStrike">
                <a:solidFill>
                  <a:srgbClr val="000000"/>
                </a:solidFill>
                <a:latin typeface="Arial"/>
                <a:ea typeface="Arial"/>
              </a:rPr>
              <a:t>P</a:t>
            </a:r>
            <a:r>
              <a:rPr b="0" lang="en-IN" sz="1500" spc="-1" strike="noStrike">
                <a:solidFill>
                  <a:srgbClr val="000000"/>
                </a:solidFill>
                <a:latin typeface="Arial"/>
                <a:ea typeface="Arial"/>
              </a:rPr>
              <a:t>(</a:t>
            </a:r>
            <a:r>
              <a:rPr b="0" i="1" lang="en-IN" sz="1500" spc="-1" strike="noStrike">
                <a:solidFill>
                  <a:srgbClr val="000000"/>
                </a:solidFill>
                <a:latin typeface="Arial"/>
                <a:ea typeface="Arial"/>
              </a:rPr>
              <a:t>c</a:t>
            </a:r>
            <a:r>
              <a:rPr b="0" lang="en-IN" sz="1500" spc="-1" strike="noStrike">
                <a:solidFill>
                  <a:srgbClr val="000000"/>
                </a:solidFill>
                <a:latin typeface="Arial"/>
                <a:ea typeface="Arial"/>
              </a:rPr>
              <a:t>) is the prior probability of </a:t>
            </a:r>
            <a:r>
              <a:rPr b="0" i="1" lang="en-IN" sz="1500" spc="-1" strike="noStrike">
                <a:solidFill>
                  <a:srgbClr val="000000"/>
                </a:solidFill>
                <a:latin typeface="Arial"/>
                <a:ea typeface="Arial"/>
              </a:rPr>
              <a:t>class</a:t>
            </a:r>
            <a:r>
              <a:rPr b="0" lang="en-IN" sz="1500" spc="-1" strike="noStrike">
                <a:solidFill>
                  <a:srgbClr val="000000"/>
                </a:solidFill>
                <a:latin typeface="Arial"/>
                <a:ea typeface="Arial"/>
              </a:rPr>
              <a:t>.</a:t>
            </a:r>
            <a:endParaRPr b="0" lang="en-IN" sz="1500" spc="-1" strike="noStrike">
              <a:latin typeface="Arial"/>
            </a:endParaRPr>
          </a:p>
          <a:p>
            <a:pPr>
              <a:lnSpc>
                <a:spcPct val="115000"/>
              </a:lnSpc>
            </a:pPr>
            <a:r>
              <a:rPr b="0" i="1" lang="en-IN" sz="1500" spc="-1" strike="noStrike">
                <a:solidFill>
                  <a:srgbClr val="000000"/>
                </a:solidFill>
                <a:latin typeface="Arial"/>
                <a:ea typeface="Arial"/>
              </a:rPr>
              <a:t>P</a:t>
            </a:r>
            <a:r>
              <a:rPr b="0" lang="en-IN" sz="1500" spc="-1" strike="noStrike">
                <a:solidFill>
                  <a:srgbClr val="000000"/>
                </a:solidFill>
                <a:latin typeface="Arial"/>
                <a:ea typeface="Arial"/>
              </a:rPr>
              <a:t>(</a:t>
            </a:r>
            <a:r>
              <a:rPr b="0" i="1" lang="en-IN" sz="1500" spc="-1" strike="noStrike">
                <a:solidFill>
                  <a:srgbClr val="000000"/>
                </a:solidFill>
                <a:latin typeface="Arial"/>
                <a:ea typeface="Arial"/>
              </a:rPr>
              <a:t>x|c</a:t>
            </a:r>
            <a:r>
              <a:rPr b="0" lang="en-IN" sz="1500" spc="-1" strike="noStrike">
                <a:solidFill>
                  <a:srgbClr val="000000"/>
                </a:solidFill>
                <a:latin typeface="Arial"/>
                <a:ea typeface="Arial"/>
              </a:rPr>
              <a:t>) is the likelihood which is the probability of </a:t>
            </a:r>
            <a:r>
              <a:rPr b="0" i="1" lang="en-IN" sz="1500" spc="-1" strike="noStrike">
                <a:solidFill>
                  <a:srgbClr val="000000"/>
                </a:solidFill>
                <a:latin typeface="Arial"/>
                <a:ea typeface="Arial"/>
              </a:rPr>
              <a:t>predictor</a:t>
            </a:r>
            <a:r>
              <a:rPr b="0" lang="en-IN" sz="1500" spc="-1" strike="noStrike">
                <a:solidFill>
                  <a:srgbClr val="000000"/>
                </a:solidFill>
                <a:latin typeface="Arial"/>
                <a:ea typeface="Arial"/>
              </a:rPr>
              <a:t> given </a:t>
            </a:r>
            <a:r>
              <a:rPr b="0" i="1" lang="en-IN" sz="1500" spc="-1" strike="noStrike">
                <a:solidFill>
                  <a:srgbClr val="000000"/>
                </a:solidFill>
                <a:latin typeface="Arial"/>
                <a:ea typeface="Arial"/>
              </a:rPr>
              <a:t>class</a:t>
            </a:r>
            <a:r>
              <a:rPr b="0" lang="en-IN" sz="1500" spc="-1" strike="noStrike">
                <a:solidFill>
                  <a:srgbClr val="000000"/>
                </a:solidFill>
                <a:latin typeface="Arial"/>
                <a:ea typeface="Arial"/>
              </a:rPr>
              <a:t>.</a:t>
            </a:r>
            <a:endParaRPr b="0" lang="en-IN" sz="1500" spc="-1" strike="noStrike">
              <a:latin typeface="Arial"/>
            </a:endParaRPr>
          </a:p>
          <a:p>
            <a:pPr>
              <a:lnSpc>
                <a:spcPct val="115000"/>
              </a:lnSpc>
            </a:pPr>
            <a:r>
              <a:rPr b="0" i="1" lang="en-IN" sz="1500" spc="-1" strike="noStrike">
                <a:solidFill>
                  <a:srgbClr val="000000"/>
                </a:solidFill>
                <a:latin typeface="Arial"/>
                <a:ea typeface="Arial"/>
              </a:rPr>
              <a:t>P</a:t>
            </a:r>
            <a:r>
              <a:rPr b="0" lang="en-IN" sz="1500" spc="-1" strike="noStrike">
                <a:solidFill>
                  <a:srgbClr val="000000"/>
                </a:solidFill>
                <a:latin typeface="Arial"/>
                <a:ea typeface="Arial"/>
              </a:rPr>
              <a:t>(</a:t>
            </a:r>
            <a:r>
              <a:rPr b="0" i="1" lang="en-IN" sz="1500" spc="-1" strike="noStrike">
                <a:solidFill>
                  <a:srgbClr val="000000"/>
                </a:solidFill>
                <a:latin typeface="Arial"/>
                <a:ea typeface="Arial"/>
              </a:rPr>
              <a:t>x</a:t>
            </a:r>
            <a:r>
              <a:rPr b="0" lang="en-IN" sz="1500" spc="-1" strike="noStrike">
                <a:solidFill>
                  <a:srgbClr val="000000"/>
                </a:solidFill>
                <a:latin typeface="Arial"/>
                <a:ea typeface="Arial"/>
              </a:rPr>
              <a:t>) is the prior probability of </a:t>
            </a:r>
            <a:r>
              <a:rPr b="0" i="1" lang="en-IN" sz="1500" spc="-1" strike="noStrike">
                <a:solidFill>
                  <a:srgbClr val="000000"/>
                </a:solidFill>
                <a:latin typeface="Arial"/>
                <a:ea typeface="Arial"/>
              </a:rPr>
              <a:t>predictor</a:t>
            </a:r>
            <a:endParaRPr b="0" lang="en-IN" sz="1500" spc="-1" strike="noStrike">
              <a:latin typeface="Arial"/>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0">
                                  <p:stCondLst>
                                    <p:cond delay="0"/>
                                  </p:stCondLst>
                                  <p:childTnLst>
                                    <p:set>
                                      <p:cBhvr>
                                        <p:cTn id="22" dur="1" fill="hold">
                                          <p:stCondLst>
                                            <p:cond delay="0"/>
                                          </p:stCondLst>
                                        </p:cTn>
                                        <p:tgtEl>
                                          <p:spTgt spid="109">
                                            <p:txEl>
                                              <p:pRg st="2" end="2"/>
                                            </p:txEl>
                                          </p:spTgt>
                                        </p:tgtEl>
                                        <p:attrNameLst>
                                          <p:attrName>style.visibility</p:attrName>
                                        </p:attrNameLst>
                                      </p:cBhvr>
                                      <p:to>
                                        <p:strVal val="visible"/>
                                      </p:to>
                                    </p:set>
                                    <p:animEffect filter="fade" transition="in">
                                      <p:cBhvr additive="repl">
                                        <p:cTn id="23" dur="500"/>
                                        <p:tgtEl>
                                          <p:spTgt spid="109">
                                            <p:txEl>
                                              <p:pRg st="2" end="2"/>
                                            </p:txEl>
                                          </p:spTgt>
                                        </p:tgtEl>
                                      </p:cBhvr>
                                    </p:animEffect>
                                  </p:childTnLst>
                                </p:cTn>
                              </p:par>
                              <p:par>
                                <p:cTn id="24" nodeType="withEffect" fill="hold" presetClass="entr" presetID="10">
                                  <p:stCondLst>
                                    <p:cond delay="0"/>
                                  </p:stCondLst>
                                  <p:childTnLst>
                                    <p:set>
                                      <p:cBhvr>
                                        <p:cTn id="25" dur="1" fill="hold">
                                          <p:stCondLst>
                                            <p:cond delay="0"/>
                                          </p:stCondLst>
                                        </p:cTn>
                                        <p:tgtEl>
                                          <p:spTgt spid="109">
                                            <p:txEl>
                                              <p:pRg st="4" end="4"/>
                                            </p:txEl>
                                          </p:spTgt>
                                        </p:tgtEl>
                                        <p:attrNameLst>
                                          <p:attrName>style.visibility</p:attrName>
                                        </p:attrNameLst>
                                      </p:cBhvr>
                                      <p:to>
                                        <p:strVal val="visible"/>
                                      </p:to>
                                    </p:set>
                                    <p:animEffect filter="fade" transition="in">
                                      <p:cBhvr additive="repl">
                                        <p:cTn id="26" dur="500"/>
                                        <p:tgtEl>
                                          <p:spTgt spid="10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354</TotalTime>
  <Application>LibreOffice/6.0.7.3$Linux_X86_64 LibreOffice_project/00m0$Build-3</Application>
  <Words>943</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2020-12-07T07:03:14Z</dcterms:created>
  <dc:creator>Anam Imtiyaz</dc:creator>
  <dc:description/>
  <dc:language>en-IN</dc:language>
  <cp:lastModifiedBy/>
  <dcterms:modified xsi:type="dcterms:W3CDTF">2021-04-05T12:50:18Z</dcterms:modified>
  <cp:revision>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