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  <p:sldId id="271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0" y="2283222"/>
            <a:ext cx="9144000" cy="2414111"/>
          </a:xfrm>
          <a:custGeom>
            <a:avLst/>
            <a:gdLst>
              <a:gd name="connsiteX0" fmla="*/ 0 w 19205"/>
              <a:gd name="connsiteY0" fmla="*/ 5042 h 5069"/>
              <a:gd name="connsiteX1" fmla="*/ 2204 w 19205"/>
              <a:gd name="connsiteY1" fmla="*/ 5044 h 5069"/>
              <a:gd name="connsiteX2" fmla="*/ 2204 w 19205"/>
              <a:gd name="connsiteY2" fmla="*/ 4474 h 5069"/>
              <a:gd name="connsiteX3" fmla="*/ 3010 w 19205"/>
              <a:gd name="connsiteY3" fmla="*/ 4470 h 5069"/>
              <a:gd name="connsiteX4" fmla="*/ 3014 w 19205"/>
              <a:gd name="connsiteY4" fmla="*/ 3374 h 5069"/>
              <a:gd name="connsiteX5" fmla="*/ 4234 w 19205"/>
              <a:gd name="connsiteY5" fmla="*/ 3374 h 5069"/>
              <a:gd name="connsiteX6" fmla="*/ 4234 w 19205"/>
              <a:gd name="connsiteY6" fmla="*/ 4294 h 5069"/>
              <a:gd name="connsiteX7" fmla="*/ 3914 w 19205"/>
              <a:gd name="connsiteY7" fmla="*/ 4294 h 5069"/>
              <a:gd name="connsiteX8" fmla="*/ 3914 w 19205"/>
              <a:gd name="connsiteY8" fmla="*/ 2524 h 5069"/>
              <a:gd name="connsiteX9" fmla="*/ 4274 w 19205"/>
              <a:gd name="connsiteY9" fmla="*/ 2524 h 5069"/>
              <a:gd name="connsiteX10" fmla="*/ 4278 w 19205"/>
              <a:gd name="connsiteY10" fmla="*/ 0 h 5069"/>
              <a:gd name="connsiteX11" fmla="*/ 5058 w 19205"/>
              <a:gd name="connsiteY11" fmla="*/ 480 h 5069"/>
              <a:gd name="connsiteX12" fmla="*/ 5044 w 19205"/>
              <a:gd name="connsiteY12" fmla="*/ 4864 h 5069"/>
              <a:gd name="connsiteX13" fmla="*/ 4701 w 19205"/>
              <a:gd name="connsiteY13" fmla="*/ 4863 h 5069"/>
              <a:gd name="connsiteX14" fmla="*/ 4701 w 19205"/>
              <a:gd name="connsiteY14" fmla="*/ 1968 h 5069"/>
              <a:gd name="connsiteX15" fmla="*/ 5663 w 19205"/>
              <a:gd name="connsiteY15" fmla="*/ 1965 h 5069"/>
              <a:gd name="connsiteX16" fmla="*/ 5662 w 19205"/>
              <a:gd name="connsiteY16" fmla="*/ 4024 h 5069"/>
              <a:gd name="connsiteX17" fmla="*/ 6454 w 19205"/>
              <a:gd name="connsiteY17" fmla="*/ 4024 h 5069"/>
              <a:gd name="connsiteX18" fmla="*/ 6457 w 19205"/>
              <a:gd name="connsiteY18" fmla="*/ 5069 h 5069"/>
              <a:gd name="connsiteX19" fmla="*/ 19205 w 19205"/>
              <a:gd name="connsiteY19" fmla="*/ 5069 h 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5" h="5069">
                <a:moveTo>
                  <a:pt x="0" y="5042"/>
                </a:moveTo>
                <a:lnTo>
                  <a:pt x="2204" y="5044"/>
                </a:lnTo>
                <a:lnTo>
                  <a:pt x="2204" y="4474"/>
                </a:lnTo>
                <a:lnTo>
                  <a:pt x="3010" y="4470"/>
                </a:lnTo>
                <a:lnTo>
                  <a:pt x="3014" y="3374"/>
                </a:lnTo>
                <a:lnTo>
                  <a:pt x="4234" y="3374"/>
                </a:lnTo>
                <a:lnTo>
                  <a:pt x="4234" y="4294"/>
                </a:lnTo>
                <a:lnTo>
                  <a:pt x="3914" y="4294"/>
                </a:lnTo>
                <a:lnTo>
                  <a:pt x="3914" y="2524"/>
                </a:lnTo>
                <a:lnTo>
                  <a:pt x="4274" y="2524"/>
                </a:lnTo>
                <a:lnTo>
                  <a:pt x="4278" y="0"/>
                </a:lnTo>
                <a:lnTo>
                  <a:pt x="5058" y="480"/>
                </a:lnTo>
                <a:lnTo>
                  <a:pt x="5044" y="4864"/>
                </a:lnTo>
                <a:lnTo>
                  <a:pt x="4701" y="4863"/>
                </a:lnTo>
                <a:lnTo>
                  <a:pt x="4701" y="1968"/>
                </a:lnTo>
                <a:lnTo>
                  <a:pt x="5663" y="1965"/>
                </a:lnTo>
                <a:lnTo>
                  <a:pt x="5662" y="4024"/>
                </a:lnTo>
                <a:lnTo>
                  <a:pt x="6454" y="4024"/>
                </a:lnTo>
                <a:lnTo>
                  <a:pt x="6457" y="5069"/>
                </a:lnTo>
                <a:lnTo>
                  <a:pt x="19205" y="50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3672000" y="1733086"/>
            <a:ext cx="4452300" cy="1541584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4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672000" y="3978000"/>
            <a:ext cx="4452300" cy="54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1" spc="50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6157128" y="5596823"/>
            <a:ext cx="1925100" cy="554537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35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4390320" y="5596823"/>
            <a:ext cx="1622700" cy="554537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5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970" y="450000"/>
            <a:ext cx="8100000" cy="54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21970" y="1910952"/>
            <a:ext cx="8100000" cy="3655219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 userDrawn="1">
            <p:custDataLst>
              <p:tags r:id="rId2"/>
            </p:custDataLst>
          </p:nvPr>
        </p:nvSpPr>
        <p:spPr>
          <a:xfrm>
            <a:off x="5651183" y="3336052"/>
            <a:ext cx="3492818" cy="2273141"/>
          </a:xfrm>
          <a:custGeom>
            <a:avLst/>
            <a:gdLst>
              <a:gd name="connsiteX0" fmla="*/ 0 w 7334"/>
              <a:gd name="connsiteY0" fmla="*/ 4754 h 4773"/>
              <a:gd name="connsiteX1" fmla="*/ 1297 w 7334"/>
              <a:gd name="connsiteY1" fmla="*/ 4754 h 4773"/>
              <a:gd name="connsiteX2" fmla="*/ 1297 w 7334"/>
              <a:gd name="connsiteY2" fmla="*/ 3267 h 4773"/>
              <a:gd name="connsiteX3" fmla="*/ 2032 w 7334"/>
              <a:gd name="connsiteY3" fmla="*/ 2990 h 4773"/>
              <a:gd name="connsiteX4" fmla="*/ 2028 w 7334"/>
              <a:gd name="connsiteY4" fmla="*/ 4767 h 4773"/>
              <a:gd name="connsiteX5" fmla="*/ 1736 w 7334"/>
              <a:gd name="connsiteY5" fmla="*/ 4769 h 4773"/>
              <a:gd name="connsiteX6" fmla="*/ 1736 w 7334"/>
              <a:gd name="connsiteY6" fmla="*/ 1950 h 4773"/>
              <a:gd name="connsiteX7" fmla="*/ 3109 w 7334"/>
              <a:gd name="connsiteY7" fmla="*/ 2275 h 4773"/>
              <a:gd name="connsiteX8" fmla="*/ 3109 w 7334"/>
              <a:gd name="connsiteY8" fmla="*/ 4773 h 4773"/>
              <a:gd name="connsiteX9" fmla="*/ 2594 w 7334"/>
              <a:gd name="connsiteY9" fmla="*/ 4773 h 4773"/>
              <a:gd name="connsiteX10" fmla="*/ 2604 w 7334"/>
              <a:gd name="connsiteY10" fmla="*/ 0 h 4773"/>
              <a:gd name="connsiteX11" fmla="*/ 3656 w 7334"/>
              <a:gd name="connsiteY11" fmla="*/ 7 h 4773"/>
              <a:gd name="connsiteX12" fmla="*/ 3653 w 7334"/>
              <a:gd name="connsiteY12" fmla="*/ 3834 h 4773"/>
              <a:gd name="connsiteX13" fmla="*/ 3404 w 7334"/>
              <a:gd name="connsiteY13" fmla="*/ 3837 h 4773"/>
              <a:gd name="connsiteX14" fmla="*/ 3404 w 7334"/>
              <a:gd name="connsiteY14" fmla="*/ 2979 h 4773"/>
              <a:gd name="connsiteX15" fmla="*/ 4594 w 7334"/>
              <a:gd name="connsiteY15" fmla="*/ 2978 h 4773"/>
              <a:gd name="connsiteX16" fmla="*/ 4593 w 7334"/>
              <a:gd name="connsiteY16" fmla="*/ 4339 h 4773"/>
              <a:gd name="connsiteX17" fmla="*/ 5122 w 7334"/>
              <a:gd name="connsiteY17" fmla="*/ 4338 h 4773"/>
              <a:gd name="connsiteX18" fmla="*/ 5120 w 7334"/>
              <a:gd name="connsiteY18" fmla="*/ 4771 h 4773"/>
              <a:gd name="connsiteX19" fmla="*/ 7334 w 7334"/>
              <a:gd name="connsiteY19" fmla="*/ 4769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34" h="4773">
                <a:moveTo>
                  <a:pt x="0" y="4754"/>
                </a:moveTo>
                <a:lnTo>
                  <a:pt x="1297" y="4754"/>
                </a:lnTo>
                <a:lnTo>
                  <a:pt x="1297" y="3267"/>
                </a:lnTo>
                <a:lnTo>
                  <a:pt x="2032" y="2990"/>
                </a:lnTo>
                <a:lnTo>
                  <a:pt x="2028" y="4767"/>
                </a:lnTo>
                <a:lnTo>
                  <a:pt x="1736" y="4769"/>
                </a:lnTo>
                <a:lnTo>
                  <a:pt x="1736" y="1950"/>
                </a:lnTo>
                <a:lnTo>
                  <a:pt x="3109" y="2275"/>
                </a:lnTo>
                <a:lnTo>
                  <a:pt x="3109" y="4773"/>
                </a:lnTo>
                <a:lnTo>
                  <a:pt x="2594" y="4773"/>
                </a:lnTo>
                <a:lnTo>
                  <a:pt x="2604" y="0"/>
                </a:lnTo>
                <a:lnTo>
                  <a:pt x="3656" y="7"/>
                </a:lnTo>
                <a:lnTo>
                  <a:pt x="3653" y="3834"/>
                </a:lnTo>
                <a:lnTo>
                  <a:pt x="3404" y="3837"/>
                </a:lnTo>
                <a:lnTo>
                  <a:pt x="3404" y="2979"/>
                </a:lnTo>
                <a:lnTo>
                  <a:pt x="4594" y="2978"/>
                </a:lnTo>
                <a:lnTo>
                  <a:pt x="4593" y="4339"/>
                </a:lnTo>
                <a:lnTo>
                  <a:pt x="5122" y="4338"/>
                </a:lnTo>
                <a:lnTo>
                  <a:pt x="5120" y="4771"/>
                </a:lnTo>
                <a:lnTo>
                  <a:pt x="7334" y="47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sym typeface="+mn-ea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7146131" y="2464356"/>
            <a:ext cx="0" cy="422434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" name="椭圆 2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5616000" y="5928300"/>
            <a:ext cx="81000" cy="8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13100" y="686700"/>
            <a:ext cx="1630800" cy="1053000"/>
          </a:xfrm>
        </p:spPr>
        <p:txBody>
          <a:bodyPr wrap="square" lIns="90000" tIns="46800" rIns="90000" bIns="46800" anchor="ctr">
            <a:normAutofit/>
          </a:bodyPr>
          <a:lstStyle>
            <a:lvl1pPr algn="r">
              <a:defRPr sz="405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7"/>
          <p:cNvSpPr/>
          <p:nvPr>
            <p:custDataLst>
              <p:tags r:id="rId2"/>
            </p:custDataLst>
          </p:nvPr>
        </p:nvSpPr>
        <p:spPr>
          <a:xfrm>
            <a:off x="4411028" y="5140484"/>
            <a:ext cx="4726305" cy="1193483"/>
          </a:xfrm>
          <a:custGeom>
            <a:avLst/>
            <a:gdLst>
              <a:gd name="connsiteX0" fmla="*/ 2 w 9924"/>
              <a:gd name="connsiteY0" fmla="*/ 2235 h 2506"/>
              <a:gd name="connsiteX1" fmla="*/ 0 w 9924"/>
              <a:gd name="connsiteY1" fmla="*/ 230 h 2506"/>
              <a:gd name="connsiteX2" fmla="*/ 220 w 9924"/>
              <a:gd name="connsiteY2" fmla="*/ 0 h 2506"/>
              <a:gd name="connsiteX3" fmla="*/ 500 w 9924"/>
              <a:gd name="connsiteY3" fmla="*/ 0 h 2506"/>
              <a:gd name="connsiteX4" fmla="*/ 710 w 9924"/>
              <a:gd name="connsiteY4" fmla="*/ 220 h 2506"/>
              <a:gd name="connsiteX5" fmla="*/ 710 w 9924"/>
              <a:gd name="connsiteY5" fmla="*/ 2050 h 2506"/>
              <a:gd name="connsiteX6" fmla="*/ 500 w 9924"/>
              <a:gd name="connsiteY6" fmla="*/ 2050 h 2506"/>
              <a:gd name="connsiteX7" fmla="*/ 500 w 9924"/>
              <a:gd name="connsiteY7" fmla="*/ 980 h 2506"/>
              <a:gd name="connsiteX8" fmla="*/ 1153 w 9924"/>
              <a:gd name="connsiteY8" fmla="*/ 982 h 2506"/>
              <a:gd name="connsiteX9" fmla="*/ 1153 w 9924"/>
              <a:gd name="connsiteY9" fmla="*/ 1942 h 2506"/>
              <a:gd name="connsiteX10" fmla="*/ 1936 w 9924"/>
              <a:gd name="connsiteY10" fmla="*/ 1946 h 2506"/>
              <a:gd name="connsiteX11" fmla="*/ 1936 w 9924"/>
              <a:gd name="connsiteY11" fmla="*/ 2268 h 2506"/>
              <a:gd name="connsiteX12" fmla="*/ 2281 w 9924"/>
              <a:gd name="connsiteY12" fmla="*/ 2268 h 2506"/>
              <a:gd name="connsiteX13" fmla="*/ 2283 w 9924"/>
              <a:gd name="connsiteY13" fmla="*/ 2506 h 2506"/>
              <a:gd name="connsiteX14" fmla="*/ 9924 w 9924"/>
              <a:gd name="connsiteY14" fmla="*/ 2501 h 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24" h="2506">
                <a:moveTo>
                  <a:pt x="2" y="2235"/>
                </a:moveTo>
                <a:lnTo>
                  <a:pt x="0" y="230"/>
                </a:lnTo>
                <a:lnTo>
                  <a:pt x="220" y="0"/>
                </a:lnTo>
                <a:lnTo>
                  <a:pt x="500" y="0"/>
                </a:lnTo>
                <a:lnTo>
                  <a:pt x="710" y="220"/>
                </a:lnTo>
                <a:lnTo>
                  <a:pt x="710" y="2050"/>
                </a:lnTo>
                <a:lnTo>
                  <a:pt x="500" y="2050"/>
                </a:lnTo>
                <a:lnTo>
                  <a:pt x="500" y="980"/>
                </a:lnTo>
                <a:lnTo>
                  <a:pt x="1153" y="982"/>
                </a:lnTo>
                <a:lnTo>
                  <a:pt x="1153" y="1942"/>
                </a:lnTo>
                <a:lnTo>
                  <a:pt x="1936" y="1946"/>
                </a:lnTo>
                <a:lnTo>
                  <a:pt x="1936" y="2268"/>
                </a:lnTo>
                <a:lnTo>
                  <a:pt x="2281" y="2268"/>
                </a:lnTo>
                <a:lnTo>
                  <a:pt x="2283" y="2506"/>
                </a:lnTo>
                <a:lnTo>
                  <a:pt x="9924" y="250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sym typeface="+mn-ea"/>
            </a:endParaRPr>
          </a:p>
        </p:txBody>
      </p:sp>
      <p:sp>
        <p:nvSpPr>
          <p:cNvPr id="14" name="任意多边形 8"/>
          <p:cNvSpPr/>
          <p:nvPr>
            <p:custDataLst>
              <p:tags r:id="rId3"/>
            </p:custDataLst>
          </p:nvPr>
        </p:nvSpPr>
        <p:spPr>
          <a:xfrm>
            <a:off x="0" y="5399643"/>
            <a:ext cx="4421029" cy="976789"/>
          </a:xfrm>
          <a:custGeom>
            <a:avLst/>
            <a:gdLst>
              <a:gd name="connsiteX0" fmla="*/ 9283 w 9283"/>
              <a:gd name="connsiteY0" fmla="*/ 1758 h 2051"/>
              <a:gd name="connsiteX1" fmla="*/ 9062 w 9283"/>
              <a:gd name="connsiteY1" fmla="*/ 1755 h 2051"/>
              <a:gd name="connsiteX2" fmla="*/ 9062 w 9283"/>
              <a:gd name="connsiteY2" fmla="*/ 0 h 2051"/>
              <a:gd name="connsiteX3" fmla="*/ 8410 w 9283"/>
              <a:gd name="connsiteY3" fmla="*/ 547 h 2051"/>
              <a:gd name="connsiteX4" fmla="*/ 8410 w 9283"/>
              <a:gd name="connsiteY4" fmla="*/ 2028 h 2051"/>
              <a:gd name="connsiteX5" fmla="*/ 8710 w 9283"/>
              <a:gd name="connsiteY5" fmla="*/ 2028 h 2051"/>
              <a:gd name="connsiteX6" fmla="*/ 8710 w 9283"/>
              <a:gd name="connsiteY6" fmla="*/ 1158 h 2051"/>
              <a:gd name="connsiteX7" fmla="*/ 7675 w 9283"/>
              <a:gd name="connsiteY7" fmla="*/ 906 h 2051"/>
              <a:gd name="connsiteX8" fmla="*/ 7674 w 9283"/>
              <a:gd name="connsiteY8" fmla="*/ 1785 h 2051"/>
              <a:gd name="connsiteX9" fmla="*/ 7084 w 9283"/>
              <a:gd name="connsiteY9" fmla="*/ 1785 h 2051"/>
              <a:gd name="connsiteX10" fmla="*/ 7086 w 9283"/>
              <a:gd name="connsiteY10" fmla="*/ 2051 h 2051"/>
              <a:gd name="connsiteX11" fmla="*/ 0 w 9283"/>
              <a:gd name="connsiteY11" fmla="*/ 2047 h 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3" h="2051">
                <a:moveTo>
                  <a:pt x="9283" y="1758"/>
                </a:moveTo>
                <a:lnTo>
                  <a:pt x="9062" y="1755"/>
                </a:lnTo>
                <a:lnTo>
                  <a:pt x="9062" y="0"/>
                </a:lnTo>
                <a:lnTo>
                  <a:pt x="8410" y="547"/>
                </a:lnTo>
                <a:lnTo>
                  <a:pt x="8410" y="2028"/>
                </a:lnTo>
                <a:lnTo>
                  <a:pt x="8710" y="2028"/>
                </a:lnTo>
                <a:lnTo>
                  <a:pt x="8710" y="1158"/>
                </a:lnTo>
                <a:lnTo>
                  <a:pt x="7675" y="906"/>
                </a:lnTo>
                <a:lnTo>
                  <a:pt x="7674" y="1785"/>
                </a:lnTo>
                <a:lnTo>
                  <a:pt x="7084" y="1785"/>
                </a:lnTo>
                <a:lnTo>
                  <a:pt x="7086" y="2051"/>
                </a:lnTo>
                <a:lnTo>
                  <a:pt x="0" y="2047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4580096" y="4637643"/>
            <a:ext cx="0" cy="260509"/>
          </a:xfrm>
          <a:prstGeom prst="line">
            <a:avLst/>
          </a:pr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1675108" y="3251197"/>
            <a:ext cx="5793784" cy="869400"/>
          </a:xfrm>
        </p:spPr>
        <p:txBody>
          <a:bodyPr wrap="square" lIns="90000" tIns="46800" rIns="90000" bIns="46800" anchor="t">
            <a:normAutofit/>
          </a:bodyPr>
          <a:lstStyle>
            <a:lvl1pPr algn="ctr">
              <a:defRPr sz="39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2634750" y="1576757"/>
            <a:ext cx="3874500" cy="1201500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ctr">
              <a:buNone/>
              <a:defRPr sz="4500" b="1">
                <a:ln w="158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970" y="450000"/>
            <a:ext cx="8100000" cy="54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21970" y="1911231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1911231"/>
            <a:ext cx="3992880" cy="3656888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91103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521970" y="2341044"/>
            <a:ext cx="3992880" cy="3225207"/>
          </a:xfrm>
        </p:spPr>
        <p:txBody>
          <a:bodyPr wrap="square">
            <a:normAutofit/>
          </a:bodyPr>
          <a:lstStyle>
            <a:lvl1pPr>
              <a:defRPr sz="165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29150" y="1911033"/>
            <a:ext cx="3992880" cy="308477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0" y="2341044"/>
            <a:ext cx="3992880" cy="3225207"/>
          </a:xfrm>
        </p:spPr>
        <p:txBody>
          <a:bodyPr wrap="square">
            <a:normAutofit/>
          </a:bodyPr>
          <a:lstStyle>
            <a:lvl1pPr>
              <a:defRPr sz="165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21970" y="450000"/>
            <a:ext cx="8100000" cy="54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970" y="450000"/>
            <a:ext cx="8100000" cy="54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21970" y="1087279"/>
            <a:ext cx="8101489" cy="436340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521970" y="1352444"/>
            <a:ext cx="8099316" cy="304165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565487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21970" y="450000"/>
            <a:ext cx="8100000" cy="540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0" y="2546747"/>
            <a:ext cx="9143524" cy="2273141"/>
          </a:xfrm>
          <a:custGeom>
            <a:avLst/>
            <a:gdLst>
              <a:gd name="connsiteX0" fmla="*/ 0 w 19207"/>
              <a:gd name="connsiteY0" fmla="*/ 4755 h 4773"/>
              <a:gd name="connsiteX1" fmla="*/ 2772 w 19207"/>
              <a:gd name="connsiteY1" fmla="*/ 4754 h 4773"/>
              <a:gd name="connsiteX2" fmla="*/ 2772 w 19207"/>
              <a:gd name="connsiteY2" fmla="*/ 3267 h 4773"/>
              <a:gd name="connsiteX3" fmla="*/ 3507 w 19207"/>
              <a:gd name="connsiteY3" fmla="*/ 2990 h 4773"/>
              <a:gd name="connsiteX4" fmla="*/ 3503 w 19207"/>
              <a:gd name="connsiteY4" fmla="*/ 4767 h 4773"/>
              <a:gd name="connsiteX5" fmla="*/ 3211 w 19207"/>
              <a:gd name="connsiteY5" fmla="*/ 4769 h 4773"/>
              <a:gd name="connsiteX6" fmla="*/ 3211 w 19207"/>
              <a:gd name="connsiteY6" fmla="*/ 1950 h 4773"/>
              <a:gd name="connsiteX7" fmla="*/ 4584 w 19207"/>
              <a:gd name="connsiteY7" fmla="*/ 2275 h 4773"/>
              <a:gd name="connsiteX8" fmla="*/ 4584 w 19207"/>
              <a:gd name="connsiteY8" fmla="*/ 4773 h 4773"/>
              <a:gd name="connsiteX9" fmla="*/ 4069 w 19207"/>
              <a:gd name="connsiteY9" fmla="*/ 4773 h 4773"/>
              <a:gd name="connsiteX10" fmla="*/ 4079 w 19207"/>
              <a:gd name="connsiteY10" fmla="*/ 0 h 4773"/>
              <a:gd name="connsiteX11" fmla="*/ 5131 w 19207"/>
              <a:gd name="connsiteY11" fmla="*/ 7 h 4773"/>
              <a:gd name="connsiteX12" fmla="*/ 5128 w 19207"/>
              <a:gd name="connsiteY12" fmla="*/ 3834 h 4773"/>
              <a:gd name="connsiteX13" fmla="*/ 4879 w 19207"/>
              <a:gd name="connsiteY13" fmla="*/ 3837 h 4773"/>
              <a:gd name="connsiteX14" fmla="*/ 4879 w 19207"/>
              <a:gd name="connsiteY14" fmla="*/ 2979 h 4773"/>
              <a:gd name="connsiteX15" fmla="*/ 6069 w 19207"/>
              <a:gd name="connsiteY15" fmla="*/ 2978 h 4773"/>
              <a:gd name="connsiteX16" fmla="*/ 6068 w 19207"/>
              <a:gd name="connsiteY16" fmla="*/ 4339 h 4773"/>
              <a:gd name="connsiteX17" fmla="*/ 6597 w 19207"/>
              <a:gd name="connsiteY17" fmla="*/ 4338 h 4773"/>
              <a:gd name="connsiteX18" fmla="*/ 6595 w 19207"/>
              <a:gd name="connsiteY18" fmla="*/ 4771 h 4773"/>
              <a:gd name="connsiteX19" fmla="*/ 19207 w 19207"/>
              <a:gd name="connsiteY19" fmla="*/ 477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7" h="4773">
                <a:moveTo>
                  <a:pt x="0" y="4755"/>
                </a:moveTo>
                <a:lnTo>
                  <a:pt x="2772" y="4754"/>
                </a:lnTo>
                <a:lnTo>
                  <a:pt x="2772" y="3267"/>
                </a:lnTo>
                <a:lnTo>
                  <a:pt x="3507" y="2990"/>
                </a:lnTo>
                <a:lnTo>
                  <a:pt x="3503" y="4767"/>
                </a:lnTo>
                <a:lnTo>
                  <a:pt x="3211" y="4769"/>
                </a:lnTo>
                <a:lnTo>
                  <a:pt x="3211" y="1950"/>
                </a:lnTo>
                <a:lnTo>
                  <a:pt x="4584" y="2275"/>
                </a:lnTo>
                <a:lnTo>
                  <a:pt x="4584" y="4773"/>
                </a:lnTo>
                <a:lnTo>
                  <a:pt x="4069" y="4773"/>
                </a:lnTo>
                <a:lnTo>
                  <a:pt x="4079" y="0"/>
                </a:lnTo>
                <a:lnTo>
                  <a:pt x="5131" y="7"/>
                </a:lnTo>
                <a:lnTo>
                  <a:pt x="5128" y="3834"/>
                </a:lnTo>
                <a:lnTo>
                  <a:pt x="4879" y="3837"/>
                </a:lnTo>
                <a:lnTo>
                  <a:pt x="4879" y="2979"/>
                </a:lnTo>
                <a:lnTo>
                  <a:pt x="6069" y="2978"/>
                </a:lnTo>
                <a:lnTo>
                  <a:pt x="6068" y="4339"/>
                </a:lnTo>
                <a:lnTo>
                  <a:pt x="6597" y="4338"/>
                </a:lnTo>
                <a:lnTo>
                  <a:pt x="6595" y="4771"/>
                </a:lnTo>
                <a:lnTo>
                  <a:pt x="19207" y="477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350">
              <a:sym typeface="+mn-ea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2195036" y="1675051"/>
            <a:ext cx="0" cy="422434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672000" y="1920150"/>
            <a:ext cx="4452300" cy="13689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495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672000" y="3906000"/>
            <a:ext cx="4452300" cy="54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1500" b="1" spc="50" baseline="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521970" y="6401991"/>
            <a:ext cx="2057400" cy="273844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401991"/>
            <a:ext cx="2057400" cy="273844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6164903" y="5697936"/>
            <a:ext cx="1925100" cy="491618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35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4345102" y="5697936"/>
            <a:ext cx="1622700" cy="491618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35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+mn-lt"/>
                <a:ea typeface="+mn-ea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+mn-lt"/>
                <a:ea typeface="+mn-ea"/>
              </a:defRPr>
            </a:lvl1pPr>
          </a:lstStyle>
          <a:p>
            <a:pPr lvl="0"/>
            <a:fld id="{9A0DB2DC-4C9A-4742-B13C-FB6460FD3503}" type="slidenum">
              <a:rPr lang="zh-CN" altLang="en-US"/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flipH="1">
            <a:off x="521970" y="996373"/>
            <a:ext cx="8618945" cy="774383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521970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6565487" y="562451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03860" indent="-15494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99440" indent="-121285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72795" indent="-11176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6465" indent="-95250" algn="l" defTabSz="6858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7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75305" y="1732915"/>
            <a:ext cx="5048885" cy="1541780"/>
          </a:xfrm>
        </p:spPr>
        <p:txBody>
          <a:bodyPr>
            <a:normAutofit/>
          </a:bodyPr>
          <a:p>
            <a:pPr algn="ctr"/>
            <a:r>
              <a:rPr lang="zh-CN" altLang="en-US"/>
              <a:t>汇编语言与微机原理课程设计</a:t>
            </a:r>
            <a:endParaRPr lang="zh-CN" altLang="en-US"/>
          </a:p>
        </p:txBody>
      </p:sp>
      <p:sp>
        <p:nvSpPr>
          <p:cNvPr id="11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672000" y="3978000"/>
            <a:ext cx="4452300" cy="540000"/>
          </a:xfrm>
        </p:spPr>
        <p:txBody>
          <a:bodyPr>
            <a:normAutofit/>
          </a:bodyPr>
          <a:p>
            <a:pPr algn="ctr"/>
            <a:r>
              <a:rPr lang="zh-CN" altLang="en-US"/>
              <a:t>王颢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直流电机控制实验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通过并行模块中高位</a:t>
            </a:r>
            <a:r>
              <a:rPr lang="en-US" altLang="zh-CN">
                <a:solidFill>
                  <a:schemeClr val="tx1"/>
                </a:solidFill>
              </a:rPr>
              <a:t>8255(</a:t>
            </a:r>
            <a:r>
              <a:rPr lang="zh-CN" altLang="en-US">
                <a:solidFill>
                  <a:schemeClr val="tx1"/>
                </a:solidFill>
              </a:rPr>
              <a:t>最右边一块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端口识别</a:t>
            </a:r>
            <a:r>
              <a:rPr lang="en-US" altLang="zh-CN">
                <a:solidFill>
                  <a:schemeClr val="tx1"/>
                </a:solidFill>
              </a:rPr>
              <a:t>PD-KZ_02</a:t>
            </a:r>
            <a:r>
              <a:rPr lang="zh-CN" altLang="en-US">
                <a:solidFill>
                  <a:schemeClr val="tx1"/>
                </a:solidFill>
              </a:rPr>
              <a:t>外接模块上控制直流电机的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启动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加速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“</a:t>
            </a:r>
            <a:r>
              <a:rPr lang="zh-CN" altLang="en-US">
                <a:solidFill>
                  <a:schemeClr val="tx1"/>
                </a:solidFill>
              </a:rPr>
              <a:t>减速</a:t>
            </a:r>
            <a:r>
              <a:rPr lang="en-US" altLang="zh-CN">
                <a:solidFill>
                  <a:schemeClr val="tx1"/>
                </a:solidFill>
              </a:rPr>
              <a:t>”</a:t>
            </a:r>
            <a:r>
              <a:rPr lang="zh-CN" altLang="en-US">
                <a:solidFill>
                  <a:schemeClr val="tx1"/>
                </a:solidFill>
              </a:rPr>
              <a:t>三个按键的状态，并通过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口输出占空比可调的脉冲信号来控制直流电机的转速。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步进电机综合控制实验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根据实验仪上小键盘的命令控制步进电机工作。键盘命令格式如下：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命令</a:t>
            </a:r>
            <a:r>
              <a:rPr lang="en-US" altLang="zh-CN">
                <a:solidFill>
                  <a:schemeClr val="tx1"/>
                </a:solidFill>
              </a:rPr>
              <a:t>           </a:t>
            </a:r>
            <a:r>
              <a:rPr lang="zh-CN" altLang="en-US">
                <a:solidFill>
                  <a:schemeClr val="tx1"/>
                </a:solidFill>
              </a:rPr>
              <a:t>功能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A              </a:t>
            </a:r>
            <a:r>
              <a:rPr lang="zh-CN" altLang="en-US">
                <a:solidFill>
                  <a:schemeClr val="tx1"/>
                </a:solidFill>
              </a:rPr>
              <a:t>停步进电机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B##            </a:t>
            </a:r>
            <a:r>
              <a:rPr lang="zh-CN" altLang="en-US">
                <a:solidFill>
                  <a:schemeClr val="tx1"/>
                </a:solidFill>
              </a:rPr>
              <a:t>步进电机以</a:t>
            </a:r>
            <a:r>
              <a:rPr lang="en-US" altLang="zh-CN">
                <a:solidFill>
                  <a:schemeClr val="tx1"/>
                </a:solidFill>
              </a:rPr>
              <a:t>##</a:t>
            </a:r>
            <a:r>
              <a:rPr lang="zh-CN" altLang="en-US">
                <a:solidFill>
                  <a:schemeClr val="tx1"/>
                </a:solidFill>
              </a:rPr>
              <a:t>转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分速度正转（顺时针）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C##            </a:t>
            </a:r>
            <a:r>
              <a:rPr lang="zh-CN" altLang="en-US">
                <a:solidFill>
                  <a:schemeClr val="tx1"/>
                </a:solidFill>
              </a:rPr>
              <a:t>步进电机以</a:t>
            </a:r>
            <a:r>
              <a:rPr lang="en-US" altLang="zh-CN">
                <a:solidFill>
                  <a:schemeClr val="tx1"/>
                </a:solidFill>
              </a:rPr>
              <a:t>##</a:t>
            </a:r>
            <a:r>
              <a:rPr lang="zh-CN" altLang="en-US">
                <a:solidFill>
                  <a:schemeClr val="tx1"/>
                </a:solidFill>
              </a:rPr>
              <a:t>转</a:t>
            </a:r>
            <a:r>
              <a:rPr lang="en-US" altLang="zh-CN">
                <a:solidFill>
                  <a:schemeClr val="tx1"/>
                </a:solidFill>
              </a:rPr>
              <a:t>/</a:t>
            </a:r>
            <a:r>
              <a:rPr lang="zh-CN" altLang="en-US">
                <a:solidFill>
                  <a:schemeClr val="tx1"/>
                </a:solidFill>
              </a:rPr>
              <a:t>分速度反转（逆时针）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D##            </a:t>
            </a:r>
            <a:r>
              <a:rPr lang="zh-CN" altLang="en-US">
                <a:solidFill>
                  <a:schemeClr val="tx1"/>
                </a:solidFill>
              </a:rPr>
              <a:t>步进电机前进</a:t>
            </a:r>
            <a:r>
              <a:rPr lang="en-US" altLang="zh-CN">
                <a:solidFill>
                  <a:schemeClr val="tx1"/>
                </a:solidFill>
              </a:rPr>
              <a:t>##</a:t>
            </a:r>
            <a:r>
              <a:rPr lang="zh-CN" altLang="en-US">
                <a:solidFill>
                  <a:schemeClr val="tx1"/>
                </a:solidFill>
              </a:rPr>
              <a:t>步（顺时针）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E##            </a:t>
            </a:r>
            <a:r>
              <a:rPr lang="zh-CN" altLang="en-US">
                <a:solidFill>
                  <a:schemeClr val="tx1"/>
                </a:solidFill>
              </a:rPr>
              <a:t>步进电机后退</a:t>
            </a:r>
            <a:r>
              <a:rPr lang="en-US" altLang="zh-CN">
                <a:solidFill>
                  <a:schemeClr val="tx1"/>
                </a:solidFill>
              </a:rPr>
              <a:t>##</a:t>
            </a:r>
            <a:r>
              <a:rPr lang="zh-CN" altLang="en-US">
                <a:solidFill>
                  <a:schemeClr val="tx1"/>
                </a:solidFill>
              </a:rPr>
              <a:t>步（逆时针）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F              </a:t>
            </a:r>
            <a:r>
              <a:rPr lang="zh-CN" altLang="en-US">
                <a:solidFill>
                  <a:schemeClr val="tx1"/>
                </a:solidFill>
              </a:rPr>
              <a:t>程序结束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步进电机的位置信息随时显示在显示器上，格式为</a:t>
            </a:r>
            <a:r>
              <a:rPr lang="en-US" altLang="zh-CN">
                <a:solidFill>
                  <a:schemeClr val="tx1"/>
                </a:solidFill>
              </a:rPr>
              <a:t>0###</a:t>
            </a:r>
            <a:r>
              <a:rPr lang="zh-CN" altLang="en-US">
                <a:solidFill>
                  <a:schemeClr val="tx1"/>
                </a:solidFill>
              </a:rPr>
              <a:t>（单位：步，方向：正，顺时针）或一</a:t>
            </a:r>
            <a:r>
              <a:rPr lang="en-US" altLang="zh-CN">
                <a:solidFill>
                  <a:schemeClr val="tx1"/>
                </a:solidFill>
              </a:rPr>
              <a:t>###</a:t>
            </a:r>
            <a:r>
              <a:rPr lang="zh-CN" altLang="en-US">
                <a:solidFill>
                  <a:schemeClr val="tx1"/>
                </a:solidFill>
              </a:rPr>
              <a:t>（方向：负，逆时针）。程序启动时的位置为</a:t>
            </a:r>
            <a:r>
              <a:rPr lang="en-US" altLang="zh-CN">
                <a:solidFill>
                  <a:schemeClr val="tx1"/>
                </a:solidFill>
              </a:rPr>
              <a:t>0</a:t>
            </a:r>
            <a:r>
              <a:rPr lang="zh-CN" altLang="en-US">
                <a:solidFill>
                  <a:schemeClr val="tx1"/>
                </a:solidFill>
              </a:rPr>
              <a:t>，到达</a:t>
            </a:r>
            <a:r>
              <a:rPr lang="en-US" altLang="zh-CN">
                <a:solidFill>
                  <a:schemeClr val="tx1"/>
                </a:solidFill>
              </a:rPr>
              <a:t>1000</a:t>
            </a:r>
            <a:r>
              <a:rPr lang="zh-CN" altLang="en-US">
                <a:solidFill>
                  <a:schemeClr val="tx1"/>
                </a:solidFill>
              </a:rPr>
              <a:t>或</a:t>
            </a:r>
            <a:r>
              <a:rPr lang="en-US" altLang="zh-CN">
                <a:solidFill>
                  <a:schemeClr val="tx1"/>
                </a:solidFill>
              </a:rPr>
              <a:t>—1000</a:t>
            </a:r>
            <a:r>
              <a:rPr lang="zh-CN" altLang="en-US">
                <a:solidFill>
                  <a:schemeClr val="tx1"/>
                </a:solidFill>
              </a:rPr>
              <a:t>后位置计数值恢复为</a:t>
            </a:r>
            <a:r>
              <a:rPr lang="en-US" altLang="zh-CN">
                <a:solidFill>
                  <a:schemeClr val="tx1"/>
                </a:solidFill>
              </a:rPr>
              <a:t>0.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远程控制步进电机实验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1400">
                <a:solidFill>
                  <a:schemeClr val="tx1"/>
                </a:solidFill>
              </a:rPr>
              <a:t>使用两套实验系统进行远程控制电机的实验。其中一套为控制机，另一套为执行机。执行机接收并执行来自控制机的命令：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命令</a:t>
            </a:r>
            <a:r>
              <a:rPr lang="en-US" altLang="zh-CN" sz="1400">
                <a:solidFill>
                  <a:schemeClr val="tx1"/>
                </a:solidFill>
              </a:rPr>
              <a:t>           </a:t>
            </a:r>
            <a:r>
              <a:rPr lang="zh-CN" altLang="en-US" sz="1400">
                <a:solidFill>
                  <a:schemeClr val="tx1"/>
                </a:solidFill>
              </a:rPr>
              <a:t>功能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A              </a:t>
            </a:r>
            <a:r>
              <a:rPr lang="zh-CN" altLang="en-US" sz="1400">
                <a:solidFill>
                  <a:schemeClr val="tx1"/>
                </a:solidFill>
              </a:rPr>
              <a:t>停步进电机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B##            </a:t>
            </a:r>
            <a:r>
              <a:rPr lang="zh-CN" altLang="en-US" sz="1400">
                <a:solidFill>
                  <a:schemeClr val="tx1"/>
                </a:solidFill>
              </a:rPr>
              <a:t>步进电机以</a:t>
            </a:r>
            <a:r>
              <a:rPr lang="en-US" altLang="zh-CN" sz="1400">
                <a:solidFill>
                  <a:schemeClr val="tx1"/>
                </a:solidFill>
              </a:rPr>
              <a:t>##</a:t>
            </a:r>
            <a:r>
              <a:rPr lang="zh-CN" altLang="en-US" sz="1400">
                <a:solidFill>
                  <a:schemeClr val="tx1"/>
                </a:solidFill>
              </a:rPr>
              <a:t>转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分速度正转（顺时针）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C##            </a:t>
            </a:r>
            <a:r>
              <a:rPr lang="zh-CN" altLang="en-US" sz="1400">
                <a:solidFill>
                  <a:schemeClr val="tx1"/>
                </a:solidFill>
              </a:rPr>
              <a:t>步进电机以</a:t>
            </a:r>
            <a:r>
              <a:rPr lang="en-US" altLang="zh-CN" sz="1400">
                <a:solidFill>
                  <a:schemeClr val="tx1"/>
                </a:solidFill>
              </a:rPr>
              <a:t>##</a:t>
            </a:r>
            <a:r>
              <a:rPr lang="zh-CN" altLang="en-US" sz="1400">
                <a:solidFill>
                  <a:schemeClr val="tx1"/>
                </a:solidFill>
              </a:rPr>
              <a:t>转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分速度反转（逆时针）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D##            </a:t>
            </a:r>
            <a:r>
              <a:rPr lang="zh-CN" altLang="en-US" sz="1400">
                <a:solidFill>
                  <a:schemeClr val="tx1"/>
                </a:solidFill>
              </a:rPr>
              <a:t>步进电机前进</a:t>
            </a:r>
            <a:r>
              <a:rPr lang="en-US" altLang="zh-CN" sz="1400">
                <a:solidFill>
                  <a:schemeClr val="tx1"/>
                </a:solidFill>
              </a:rPr>
              <a:t>##</a:t>
            </a:r>
            <a:r>
              <a:rPr lang="zh-CN" altLang="en-US" sz="1400">
                <a:solidFill>
                  <a:schemeClr val="tx1"/>
                </a:solidFill>
              </a:rPr>
              <a:t>步（顺时针）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E##            </a:t>
            </a:r>
            <a:r>
              <a:rPr lang="zh-CN" altLang="en-US" sz="1400">
                <a:solidFill>
                  <a:schemeClr val="tx1"/>
                </a:solidFill>
              </a:rPr>
              <a:t>步进电机后退</a:t>
            </a:r>
            <a:r>
              <a:rPr lang="en-US" altLang="zh-CN" sz="1400">
                <a:solidFill>
                  <a:schemeClr val="tx1"/>
                </a:solidFill>
              </a:rPr>
              <a:t>##</a:t>
            </a:r>
            <a:r>
              <a:rPr lang="zh-CN" altLang="en-US" sz="1400">
                <a:solidFill>
                  <a:schemeClr val="tx1"/>
                </a:solidFill>
              </a:rPr>
              <a:t>步（逆时针）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en-US" altLang="zh-CN" sz="1400">
                <a:solidFill>
                  <a:schemeClr val="tx1"/>
                </a:solidFill>
              </a:rPr>
              <a:t>F              </a:t>
            </a:r>
            <a:r>
              <a:rPr lang="zh-CN" altLang="en-US" sz="1400">
                <a:solidFill>
                  <a:schemeClr val="tx1"/>
                </a:solidFill>
              </a:rPr>
              <a:t>程序结束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执行机还应随时向控制机报告步进电机当前位置信息，格式为</a:t>
            </a:r>
            <a:r>
              <a:rPr lang="en-US" altLang="zh-CN" sz="1400">
                <a:solidFill>
                  <a:schemeClr val="tx1"/>
                </a:solidFill>
              </a:rPr>
              <a:t>0###</a:t>
            </a:r>
            <a:r>
              <a:rPr lang="zh-CN" altLang="en-US" sz="1400">
                <a:solidFill>
                  <a:schemeClr val="tx1"/>
                </a:solidFill>
              </a:rPr>
              <a:t>（单位：步，方向：正，顺时针）或一</a:t>
            </a:r>
            <a:r>
              <a:rPr lang="en-US" altLang="zh-CN" sz="1400">
                <a:solidFill>
                  <a:schemeClr val="tx1"/>
                </a:solidFill>
              </a:rPr>
              <a:t>###</a:t>
            </a:r>
            <a:r>
              <a:rPr lang="zh-CN" altLang="en-US" sz="1400">
                <a:solidFill>
                  <a:schemeClr val="tx1"/>
                </a:solidFill>
              </a:rPr>
              <a:t>（方向：负，逆时针）。程序启动时的位置为</a:t>
            </a:r>
            <a:r>
              <a:rPr lang="en-US" altLang="zh-CN" sz="1400">
                <a:solidFill>
                  <a:schemeClr val="tx1"/>
                </a:solidFill>
              </a:rPr>
              <a:t>0</a:t>
            </a:r>
            <a:r>
              <a:rPr lang="zh-CN" altLang="en-US" sz="1400">
                <a:solidFill>
                  <a:schemeClr val="tx1"/>
                </a:solidFill>
              </a:rPr>
              <a:t>，到达</a:t>
            </a:r>
            <a:r>
              <a:rPr lang="en-US" altLang="zh-CN" sz="1400">
                <a:solidFill>
                  <a:schemeClr val="tx1"/>
                </a:solidFill>
              </a:rPr>
              <a:t>1000</a:t>
            </a:r>
            <a:r>
              <a:rPr lang="zh-CN" altLang="en-US" sz="1400">
                <a:solidFill>
                  <a:schemeClr val="tx1"/>
                </a:solidFill>
              </a:rPr>
              <a:t>或</a:t>
            </a:r>
            <a:r>
              <a:rPr lang="en-US" altLang="zh-CN" sz="1400">
                <a:solidFill>
                  <a:schemeClr val="tx1"/>
                </a:solidFill>
              </a:rPr>
              <a:t>—1000</a:t>
            </a:r>
            <a:r>
              <a:rPr lang="zh-CN" altLang="en-US" sz="1400">
                <a:solidFill>
                  <a:schemeClr val="tx1"/>
                </a:solidFill>
              </a:rPr>
              <a:t>后位置计数值恢复为</a:t>
            </a:r>
            <a:r>
              <a:rPr lang="en-US" altLang="zh-CN" sz="1400">
                <a:solidFill>
                  <a:schemeClr val="tx1"/>
                </a:solidFill>
              </a:rPr>
              <a:t>0</a:t>
            </a:r>
            <a:r>
              <a:rPr lang="zh-CN" altLang="en-US" sz="1400">
                <a:solidFill>
                  <a:schemeClr val="tx1"/>
                </a:solidFill>
              </a:rPr>
              <a:t>。位置信息同时显示在执行机和控制机的数码管上。</a:t>
            </a:r>
            <a:endParaRPr lang="zh-CN" altLang="en-US" sz="1400">
              <a:solidFill>
                <a:schemeClr val="tx1"/>
              </a:solidFill>
            </a:endParaRPr>
          </a:p>
          <a:p>
            <a:r>
              <a:rPr lang="zh-CN" altLang="en-US" sz="1400">
                <a:solidFill>
                  <a:schemeClr val="tx1"/>
                </a:solidFill>
              </a:rPr>
              <a:t>控制机接收来自本机键盘上输入的命令（格式如上），向执行机发送；同时接收来自执行机的位置信息，显示在本机数码管上。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彩灯控制器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现在有</a:t>
            </a:r>
            <a:r>
              <a:rPr lang="en-US" altLang="zh-CN">
                <a:solidFill>
                  <a:schemeClr val="tx1"/>
                </a:solidFill>
              </a:rPr>
              <a:t>8</a:t>
            </a:r>
            <a:r>
              <a:rPr lang="zh-CN" altLang="en-US">
                <a:solidFill>
                  <a:schemeClr val="tx1"/>
                </a:solidFill>
              </a:rPr>
              <a:t>盏彩灯，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个开关作为输入，控制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种闪烁方式。当没有开关闭合时，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种花型依次轮流闪烁，每种花型闪烁时间持续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分钟，每盏彩灯点亮的时间为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秒。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只有某一个开关闭合时，对应的花型连续不断的闪烁。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设计实现该功能的电路，并编写完整的代码。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要求，彩灯的闪烁花形可以根据需要方便的调整。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树莓派和</a:t>
            </a:r>
            <a:r>
              <a:rPr lang="en-US" altLang="zh-CN"/>
              <a:t>Arduino</a:t>
            </a:r>
            <a:r>
              <a:rPr lang="zh-CN" altLang="en-US"/>
              <a:t>的拓展学习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通过自学，学习树莓派或</a:t>
            </a:r>
            <a:r>
              <a:rPr lang="en-US" altLang="zh-CN">
                <a:solidFill>
                  <a:schemeClr val="tx1"/>
                </a:solidFill>
              </a:rPr>
              <a:t>Arduino</a:t>
            </a:r>
            <a:r>
              <a:rPr lang="zh-CN" altLang="en-US">
                <a:solidFill>
                  <a:schemeClr val="tx1"/>
                </a:solidFill>
              </a:rPr>
              <a:t>套件的开发过程及编程。能够在拓展套件上自我进行开发，完成某个单体的设计，并运行。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1.5</a:t>
            </a:r>
            <a:r>
              <a:rPr lang="zh-CN" altLang="en-US">
                <a:solidFill>
                  <a:schemeClr val="tx1"/>
                </a:solidFill>
              </a:rPr>
              <a:t>周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（讲课</a:t>
            </a:r>
            <a:r>
              <a:rPr lang="en-US" altLang="zh-CN">
                <a:solidFill>
                  <a:schemeClr val="tx1"/>
                </a:solidFill>
              </a:rPr>
              <a:t> 2</a:t>
            </a:r>
            <a:r>
              <a:rPr lang="zh-CN" altLang="en-US">
                <a:solidFill>
                  <a:schemeClr val="tx1"/>
                </a:solidFill>
              </a:rPr>
              <a:t>学时；设计</a:t>
            </a:r>
            <a:r>
              <a:rPr lang="en-US" altLang="zh-CN">
                <a:solidFill>
                  <a:schemeClr val="tx1"/>
                </a:solidFill>
              </a:rPr>
              <a:t> 8</a:t>
            </a:r>
            <a:r>
              <a:rPr lang="zh-CN" altLang="en-US">
                <a:solidFill>
                  <a:schemeClr val="tx1"/>
                </a:solidFill>
              </a:rPr>
              <a:t>学时；上机</a:t>
            </a:r>
            <a:r>
              <a:rPr lang="en-US" altLang="zh-CN">
                <a:solidFill>
                  <a:schemeClr val="tx1"/>
                </a:solidFill>
              </a:rPr>
              <a:t>16  </a:t>
            </a:r>
            <a:r>
              <a:rPr lang="zh-CN" altLang="en-US">
                <a:solidFill>
                  <a:schemeClr val="tx1"/>
                </a:solidFill>
              </a:rPr>
              <a:t>学时；答辩</a:t>
            </a:r>
            <a:r>
              <a:rPr lang="en-US" altLang="zh-CN">
                <a:solidFill>
                  <a:schemeClr val="tx1"/>
                </a:solidFill>
              </a:rPr>
              <a:t> 4 </a:t>
            </a:r>
            <a:r>
              <a:rPr lang="zh-CN" altLang="en-US">
                <a:solidFill>
                  <a:schemeClr val="tx1"/>
                </a:solidFill>
              </a:rPr>
              <a:t>学时）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95605" y="2997200"/>
            <a:ext cx="7687310" cy="171259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5605" y="4875530"/>
            <a:ext cx="7713980" cy="1517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选用教材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《微机原理、汇编语言与接口技术》，韩晓茹等编著，机械工业出版社，</a:t>
            </a:r>
            <a:r>
              <a:rPr lang="en-US" altLang="zh-CN">
                <a:solidFill>
                  <a:schemeClr val="tx1"/>
                </a:solidFill>
              </a:rPr>
              <a:t>2012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olidFill>
                  <a:schemeClr val="tx1"/>
                </a:solidFill>
              </a:rPr>
              <a:t>《微机原理与接口技术实验指导书》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韩晓茹等。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内容及要求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）系统需求分析，根据题目和设计要求明确系统需要完成的功能。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）进行总体设计，选用合适的接口芯片，设计硬件原理图。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）根据硬件原理，编写各个子功能代码，并通过硬件调试。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）系统软硬件整体调试，进行系统测试与改进。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）完成课程设计报告。</a:t>
            </a:r>
            <a:r>
              <a:rPr lang="" altLang="en-US">
                <a:solidFill>
                  <a:schemeClr val="tx1"/>
                </a:solidFill>
              </a:rPr>
              <a:t> </a:t>
            </a:r>
            <a:endParaRPr lang="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普通</a:t>
            </a:r>
            <a:r>
              <a:rPr lang="en-US" altLang="zh-CN">
                <a:solidFill>
                  <a:schemeClr val="tx1"/>
                </a:solidFill>
              </a:rPr>
              <a:t>PC</a:t>
            </a:r>
            <a:r>
              <a:rPr lang="zh-CN" altLang="en-US">
                <a:solidFill>
                  <a:schemeClr val="tx1"/>
                </a:solidFill>
              </a:rPr>
              <a:t>机和微机原理与接口技术实验仪。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73743661" name="图片 1073743660" descr="SUNES86PCIU+"/>
          <p:cNvPicPr>
            <a:picLocks noRot="1" noChangeAspect="1"/>
          </p:cNvPicPr>
          <p:nvPr/>
        </p:nvPicPr>
        <p:blipFill>
          <a:blip r:embed="rId1"/>
          <a:srcRect b="9183"/>
          <a:stretch>
            <a:fillRect/>
          </a:stretch>
        </p:blipFill>
        <p:spPr>
          <a:xfrm rot="5400000">
            <a:off x="2817495" y="2232025"/>
            <a:ext cx="3645535" cy="474408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（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r>
              <a:rPr lang="zh-CN" altLang="en-US" sz="1400">
                <a:solidFill>
                  <a:schemeClr val="tx1"/>
                </a:solidFill>
              </a:rPr>
              <a:t>）从所给题目中任选一个，按给定的功能要求独立设计，也可以自选其它感兴趣的题目进行设计。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（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r>
              <a:rPr lang="zh-CN" altLang="en-US" sz="1400">
                <a:solidFill>
                  <a:schemeClr val="tx1"/>
                </a:solidFill>
              </a:rPr>
              <a:t>）题目的难易程度不同，在最终成绩评定时可适当考虑。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（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r>
              <a:rPr lang="zh-CN" altLang="en-US" sz="1400">
                <a:solidFill>
                  <a:schemeClr val="tx1"/>
                </a:solidFill>
              </a:rPr>
              <a:t>）课程设计报告须包括如下几个部分：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 a)</a:t>
            </a:r>
            <a:r>
              <a:rPr lang="zh-CN" altLang="en-US" sz="1400">
                <a:solidFill>
                  <a:schemeClr val="tx1"/>
                </a:solidFill>
              </a:rPr>
              <a:t>课程设计完成的具体题目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b)</a:t>
            </a:r>
            <a:r>
              <a:rPr lang="zh-CN" altLang="en-US" sz="1400">
                <a:solidFill>
                  <a:schemeClr val="tx1"/>
                </a:solidFill>
              </a:rPr>
              <a:t>该设计所完成具体功能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c)</a:t>
            </a:r>
            <a:r>
              <a:rPr lang="zh-CN" altLang="en-US" sz="1400">
                <a:solidFill>
                  <a:schemeClr val="tx1"/>
                </a:solidFill>
              </a:rPr>
              <a:t>系统中主要接口的原理图（或各部分的硬件连线图）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d)</a:t>
            </a:r>
            <a:r>
              <a:rPr lang="zh-CN" altLang="en-US" sz="1400">
                <a:solidFill>
                  <a:schemeClr val="tx1"/>
                </a:solidFill>
              </a:rPr>
              <a:t>软件的总体框图及主要子程序功能说明和流程图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e)</a:t>
            </a:r>
            <a:r>
              <a:rPr lang="zh-CN" altLang="en-US" sz="1400">
                <a:solidFill>
                  <a:schemeClr val="tx1"/>
                </a:solidFill>
              </a:rPr>
              <a:t>调试过程中出现的问题及改进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f)</a:t>
            </a:r>
            <a:r>
              <a:rPr lang="zh-CN" altLang="en-US" sz="1400">
                <a:solidFill>
                  <a:schemeClr val="tx1"/>
                </a:solidFill>
              </a:rPr>
              <a:t>实验心得体会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1400">
                <a:solidFill>
                  <a:schemeClr val="tx1"/>
                </a:solidFill>
              </a:rPr>
              <a:t>      g)</a:t>
            </a:r>
            <a:r>
              <a:rPr lang="zh-CN" altLang="en-US" sz="1400">
                <a:solidFill>
                  <a:schemeClr val="tx1"/>
                </a:solidFill>
              </a:rPr>
              <a:t>程序清单（加注释）</a:t>
            </a:r>
            <a:endParaRPr lang="zh-CN" alt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1400">
                <a:solidFill>
                  <a:schemeClr val="tx1"/>
                </a:solidFill>
              </a:rPr>
              <a:t>（</a:t>
            </a:r>
            <a:r>
              <a:rPr lang="en-US" altLang="zh-CN" sz="1400">
                <a:solidFill>
                  <a:schemeClr val="tx1"/>
                </a:solidFill>
              </a:rPr>
              <a:t>4</a:t>
            </a:r>
            <a:r>
              <a:rPr lang="zh-CN" altLang="en-US" sz="1400">
                <a:solidFill>
                  <a:schemeClr val="tx1"/>
                </a:solidFill>
              </a:rPr>
              <a:t>）课程设计结束后需按时提交课程设计报告和源程序。</a:t>
            </a:r>
            <a:endParaRPr lang="zh-CN" altLang="en-US" sz="140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成绩评定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）现场验收检查：现场演示运行效果并口头回答老师提出的问题。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）课程设计报告打印稿。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）源程序代码。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）平时考勤。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电子钟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用实验仪器上的并行接口控制键盘和</a:t>
            </a:r>
            <a:r>
              <a:rPr lang="en-US" altLang="zh-CN">
                <a:solidFill>
                  <a:schemeClr val="tx1"/>
                </a:solidFill>
              </a:rPr>
              <a:t>LED</a:t>
            </a:r>
            <a:r>
              <a:rPr lang="zh-CN" altLang="en-US">
                <a:solidFill>
                  <a:schemeClr val="tx1"/>
                </a:solidFill>
              </a:rPr>
              <a:t>显示，设计一个定时显示装置，用六个数码管显示时间</a:t>
            </a:r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按照时、分、秒的格式显示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</a:rPr>
              <a:t>用小键盘进行如下控制及显示：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a)</a:t>
            </a:r>
            <a:r>
              <a:rPr lang="zh-CN" altLang="en-US">
                <a:solidFill>
                  <a:schemeClr val="tx1"/>
                </a:solidFill>
              </a:rPr>
              <a:t>清除时间</a:t>
            </a:r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00-00-00</a:t>
            </a:r>
            <a:endParaRPr lang="en-US" altLang="zh-CN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b)</a:t>
            </a:r>
            <a:r>
              <a:rPr lang="zh-CN" altLang="en-US">
                <a:solidFill>
                  <a:schemeClr val="tx1"/>
                </a:solidFill>
              </a:rPr>
              <a:t>开始计时</a:t>
            </a:r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XX-XX-XX</a:t>
            </a:r>
            <a:r>
              <a:rPr lang="zh-CN" altLang="en-US">
                <a:solidFill>
                  <a:schemeClr val="tx1"/>
                </a:solidFill>
              </a:rPr>
              <a:t>变化的时、分、秒。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c)</a:t>
            </a:r>
            <a:r>
              <a:rPr lang="zh-CN" altLang="en-US">
                <a:solidFill>
                  <a:schemeClr val="tx1"/>
                </a:solidFill>
              </a:rPr>
              <a:t>停止计时</a:t>
            </a:r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zh-CN" altLang="en-US">
                <a:solidFill>
                  <a:schemeClr val="tx1"/>
                </a:solidFill>
              </a:rPr>
              <a:t>显示</a:t>
            </a:r>
            <a:r>
              <a:rPr lang="en-US" altLang="zh-CN">
                <a:solidFill>
                  <a:schemeClr val="tx1"/>
                </a:solidFill>
              </a:rPr>
              <a:t>XX-XX-XX</a:t>
            </a:r>
            <a:r>
              <a:rPr lang="zh-CN" altLang="en-US">
                <a:solidFill>
                  <a:schemeClr val="tx1"/>
                </a:solidFill>
              </a:rPr>
              <a:t>不变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d)</a:t>
            </a:r>
            <a:r>
              <a:rPr lang="zh-CN" altLang="en-US">
                <a:solidFill>
                  <a:schemeClr val="tx1"/>
                </a:solidFill>
              </a:rPr>
              <a:t>设置初始时间</a:t>
            </a:r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zh-CN" altLang="en-US">
                <a:solidFill>
                  <a:schemeClr val="tx1"/>
                </a:solidFill>
              </a:rPr>
              <a:t>设置时、分、秒的初值</a:t>
            </a:r>
            <a:endParaRPr lang="zh-CN" altLang="en-US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</a:rPr>
              <a:t>e)</a:t>
            </a:r>
            <a:r>
              <a:rPr lang="zh-CN" altLang="en-US">
                <a:solidFill>
                  <a:schemeClr val="tx1"/>
                </a:solidFill>
              </a:rPr>
              <a:t>终止程序</a:t>
            </a:r>
            <a:r>
              <a:rPr lang="en-US" altLang="zh-CN">
                <a:solidFill>
                  <a:schemeClr val="tx1"/>
                </a:solidFill>
              </a:rPr>
              <a:t>			</a:t>
            </a:r>
            <a:r>
              <a:rPr lang="zh-CN" altLang="en-US">
                <a:solidFill>
                  <a:schemeClr val="tx1"/>
                </a:solidFill>
              </a:rPr>
              <a:t>熄灭数码管，程序退出</a:t>
            </a:r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数据采集实验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对一路温度、一路压力信号进行巡回数据采集，并把</a:t>
            </a:r>
            <a:r>
              <a:rPr lang="en-US" altLang="zh-CN">
                <a:solidFill>
                  <a:schemeClr val="tx1"/>
                </a:solidFill>
              </a:rPr>
              <a:t>A/D</a:t>
            </a:r>
            <a:r>
              <a:rPr lang="zh-CN" altLang="en-US">
                <a:solidFill>
                  <a:schemeClr val="tx1"/>
                </a:solidFill>
              </a:rPr>
              <a:t>转换后的结果在实验机的数码管上显示出来。采集到的数据超过规定的限值时，使发光二极管闪烁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1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25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3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36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37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ags/tag38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39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4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4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5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6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6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6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6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7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7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7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7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此处&#10;添加文档标题"/>
</p:tagLst>
</file>

<file path=ppt/tags/tag7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5894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 WPS,a click to unlimited possibilities"/>
</p:tagLst>
</file>

<file path=ppt/tags/tag77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894"/>
  <p:tag name="KSO_WM_TEMPLATE_CATEGORY" val="custom"/>
  <p:tag name="KSO_WM_SLIDE_INDEX" val="1"/>
  <p:tag name="KSO_WM_SLIDE_ID" val="custom20235894_1"/>
  <p:tag name="KSO_WM_TEMPLATE_MASTER_TYPE" val="0"/>
  <p:tag name="KSO_WM_SLIDE_LAYOUT" val="a_b_f"/>
  <p:tag name="KSO_WM_SLIDE_LAYOUT_CNT" val="1_1_2"/>
  <p:tag name="KSO_WM_SLIDE_THEME_ID" val="3332912"/>
  <p:tag name="KSO_WM_SLIDE_THEME_NAME" val="城市线条职场办公商务风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ags/tag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5894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城市线条职场办公商务风">
  <a:themeElements>
    <a:clrScheme name="城市线条">
      <a:dk1>
        <a:srgbClr val="000000"/>
      </a:dk1>
      <a:lt1>
        <a:srgbClr val="FFFFFF"/>
      </a:lt1>
      <a:dk2>
        <a:srgbClr val="222A35"/>
      </a:dk2>
      <a:lt2>
        <a:srgbClr val="F6FBFD"/>
      </a:lt2>
      <a:accent1>
        <a:srgbClr val="868686"/>
      </a:accent1>
      <a:accent2>
        <a:srgbClr val="6B81C1"/>
      </a:accent2>
      <a:accent3>
        <a:srgbClr val="906BC1"/>
      </a:accent3>
      <a:accent4>
        <a:srgbClr val="C1756B"/>
      </a:accent4>
      <a:accent5>
        <a:srgbClr val="C1AE6B"/>
      </a:accent5>
      <a:accent6>
        <a:srgbClr val="6BC19A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1928</Words>
  <Application>WPS 演示</Application>
  <PresentationFormat/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Wingdings</vt:lpstr>
      <vt:lpstr>MiSans Demibold</vt:lpstr>
      <vt:lpstr>SWAstro</vt:lpstr>
      <vt:lpstr>默认设计模板</vt:lpstr>
      <vt:lpstr>城市线条职场办公商务风</vt:lpstr>
      <vt:lpstr>单击此处 添加文档标题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汇编语言与微机原理课程设计</dc:title>
  <dc:creator>Administrator</dc:creator>
  <cp:lastModifiedBy>Jerry</cp:lastModifiedBy>
  <cp:revision>2</cp:revision>
  <dcterms:created xsi:type="dcterms:W3CDTF">2024-12-16T01:10:30Z</dcterms:created>
  <dcterms:modified xsi:type="dcterms:W3CDTF">2024-12-16T01:20:41Z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09D79D8D2D9947D582391DA9573BDDB3_12</vt:lpwstr>
  </property>
</Properties>
</file>