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/>
    <p:restoredTop sz="94733"/>
  </p:normalViewPr>
  <p:slideViewPr>
    <p:cSldViewPr snapToGrid="0">
      <p:cViewPr varScale="1">
        <p:scale>
          <a:sx n="155" d="100"/>
          <a:sy n="155" d="100"/>
        </p:scale>
        <p:origin x="19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y.arkansas.gov/programs-services/topics/health-survey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enters_for_Disease_Control_and_Preventio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y.arkansas.gov/programs-services/topics/health-survey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enters_for_Disease_Control_and_Prevention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y.arkansas.gov/programs-services/topics/health-survey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enters_for_Disease_Control_and_Preventio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e966834a_4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e966834a_4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e966834a_4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e966834a_4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e966834a_4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e966834a_4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e966834a_4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e966834a_4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e966834a_4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ce966834a_4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e966834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ce966834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e966834a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e966834a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ce966834a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ce966834a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e966834a_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e966834a_4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e966834a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e966834a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e921c1e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e921c1e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https://www.healthy.arkansas.gov/programs-services/topics/health-surveys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https://en.wikipedia.org/wiki/Centers_for_Disease_Control_and_Prevention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e921c1e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e921c1e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https://www.healthy.arkansas.gov/programs-services/topics/health-surveys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https://en.wikipedia.org/wiki/Centers_for_Disease_Control_and_Prevention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e966834a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e966834a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https://www.healthy.arkansas.gov/programs-services/topics/health-surveys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https://en.wikipedia.org/wiki/Centers_for_Disease_Control_and_Prevention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e966834a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e966834a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966834a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966834a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e966834a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e966834a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e966834a_4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e966834a_4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e921c1e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e921c1e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media/releases/2017/p0718-diabetes-report.html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www.cdc.gov/nchs/fastats/heart-disease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dc.gov/nchs/fastats/cancer.htm" TargetMode="External"/><Relationship Id="rId5" Type="http://schemas.openxmlformats.org/officeDocument/2006/relationships/hyperlink" Target="https://www.cdc.gov/dhdsp/data_statistics/fact_sheets/fs_bloodpressure.htm" TargetMode="External"/><Relationship Id="rId4" Type="http://schemas.openxmlformats.org/officeDocument/2006/relationships/hyperlink" Target="https://www.cdc.gov/dhdsp/data_statistics/fact_sheets/fs_cholesterol.ht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Behavioral Risk Factor Surveillance System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150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1858700" y="25717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5" y="233125"/>
            <a:ext cx="8472350" cy="38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250" y="3609675"/>
            <a:ext cx="2956376" cy="1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03800"/>
            <a:ext cx="8718600" cy="39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800" y="3736525"/>
            <a:ext cx="3148374" cy="11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96750"/>
            <a:ext cx="8314950" cy="39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75" y="3855900"/>
            <a:ext cx="2710150" cy="9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5" y="748100"/>
            <a:ext cx="4999251" cy="19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2571750"/>
            <a:ext cx="521208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574775" y="2991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Positive &amp; Negative Behavior on Weight</a:t>
            </a:r>
            <a:endParaRPr sz="1800" b="1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250" y="2680600"/>
            <a:ext cx="2571353" cy="21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950" y="581100"/>
            <a:ext cx="3719725" cy="1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62" y="435425"/>
            <a:ext cx="8406673" cy="40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462650" y="435425"/>
            <a:ext cx="36060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50" y="1075717"/>
            <a:ext cx="4035651" cy="288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075725"/>
            <a:ext cx="4267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536350" y="3807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Most and Least Healthy States</a:t>
            </a:r>
            <a:endParaRPr sz="1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body" idx="1"/>
          </p:nvPr>
        </p:nvSpPr>
        <p:spPr>
          <a:xfrm>
            <a:off x="510250" y="451750"/>
            <a:ext cx="5262000" cy="25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 people with a higher frequency of positive lifestyle factors have fewer chronic health conditions?	</a:t>
            </a:r>
            <a:r>
              <a:rPr lang="en" sz="1600" i="1" dirty="0">
                <a:solidFill>
                  <a:srgbClr val="0000FF"/>
                </a:solidFill>
              </a:rPr>
              <a:t>Yes</a:t>
            </a:r>
            <a:endParaRPr sz="1600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What is the correlation between education levels and chronic health conditions? 		</a:t>
            </a:r>
            <a:r>
              <a:rPr lang="en" sz="1600" i="1" dirty="0">
                <a:solidFill>
                  <a:srgbClr val="0000FF"/>
                </a:solidFill>
              </a:rPr>
              <a:t>Most cases higher education fewer chronic diseases</a:t>
            </a:r>
            <a:endParaRPr sz="1600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How do lifestyle behaviors vary by location and gender?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 	</a:t>
            </a:r>
            <a:r>
              <a:rPr lang="en" sz="1600" i="1" dirty="0">
                <a:solidFill>
                  <a:srgbClr val="0000FF"/>
                </a:solidFill>
              </a:rPr>
              <a:t>a.) Most cases women practice more positive lifestyle factors. </a:t>
            </a:r>
            <a:endParaRPr sz="1600" i="1" dirty="0"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rgbClr val="0000FF"/>
                </a:solidFill>
              </a:rPr>
              <a:t>b.) 10 least healthy states more negative lifestyle factors.</a:t>
            </a:r>
            <a:endParaRPr sz="1600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Validated Findings with CDC 2017</a:t>
            </a:r>
            <a:endParaRPr sz="2400" b="1"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" y="1428750"/>
            <a:ext cx="4499999" cy="31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5483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292E"/>
                </a:solidFill>
              </a:rPr>
              <a:t>CDC Facts</a:t>
            </a:r>
            <a:endParaRPr sz="1200" b="1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4"/>
              </a:rPr>
              <a:t>Cholestrol - 71 million American adults (33.5%)</a:t>
            </a:r>
            <a:endParaRPr sz="1200" u="sng">
              <a:solidFill>
                <a:srgbClr val="0366D6"/>
              </a:solidFill>
              <a:hlinkClick r:id="rId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5"/>
              </a:rPr>
              <a:t>Blood Pressure - 75 million American adults (32%)</a:t>
            </a:r>
            <a:endParaRPr sz="1200" u="sng">
              <a:solidFill>
                <a:srgbClr val="0366D6"/>
              </a:solidFill>
              <a:hlinkClick r:id="rId5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6"/>
              </a:rPr>
              <a:t>Cancer -23.2 million American Adults (9.4%)</a:t>
            </a:r>
            <a:endParaRPr sz="1200" u="sng">
              <a:solidFill>
                <a:srgbClr val="0366D6"/>
              </a:solidFill>
              <a:hlinkClick r:id="rId6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7"/>
              </a:rPr>
              <a:t>Heart Disease - 28.2 million Americans (11.5%)</a:t>
            </a:r>
            <a:endParaRPr sz="1200" u="sng">
              <a:solidFill>
                <a:srgbClr val="0366D6"/>
              </a:solidFill>
              <a:hlinkClick r:id="rId7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8"/>
              </a:rPr>
              <a:t>Diabetes - 30.3 million Americans Adults (9.4%)</a:t>
            </a:r>
            <a:endParaRPr sz="1200" u="sng">
              <a:solidFill>
                <a:srgbClr val="0366D6"/>
              </a:solidFill>
              <a:hlinkClick r:id="rId8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30675" y="1071138"/>
            <a:ext cx="27894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Project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Post Mortem</a:t>
            </a:r>
            <a:endParaRPr sz="2400" b="1"/>
          </a:p>
        </p:txBody>
      </p:sp>
      <p:sp>
        <p:nvSpPr>
          <p:cNvPr id="252" name="Google Shape;252;p30"/>
          <p:cNvSpPr txBox="1"/>
          <p:nvPr/>
        </p:nvSpPr>
        <p:spPr>
          <a:xfrm>
            <a:off x="625925" y="1300550"/>
            <a:ext cx="7511100" cy="27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Supplemented data with additional sources.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Added additional years of survey data and statistical analysis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Added more variables from our source data.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Expanded our topic to include spending  on education and its effects on health.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Further exploration of  demographics.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Usage of better visualization libraries in Python.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/>
        </p:nvSpPr>
        <p:spPr>
          <a:xfrm>
            <a:off x="736425" y="678900"/>
            <a:ext cx="6271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3765550" y="876700"/>
            <a:ext cx="3102300" cy="1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BDD8C-84E5-7A4F-AD45-2B4E1A92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678900"/>
            <a:ext cx="28575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47725" y="569750"/>
            <a:ext cx="4373100" cy="3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Created in 1984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15 States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In 2019: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All 50 States, including 3 territories and D.C.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400,000 annual responses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58150" y="319850"/>
            <a:ext cx="4373100" cy="3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Process: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Telephone-based survey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One response limit per household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Core questionnaire plus state add-on options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 Random Digit Dialing Systems (RDD)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Target wellness programs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Track disease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Analyze connections between lifestyle and health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751600" y="637200"/>
            <a:ext cx="4135360" cy="3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Examine the correlation between health related behaviors and chronic health conditions.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People who engage in riskier health behaviors have a higher incidence of chronic health conditions.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418" y="2588825"/>
            <a:ext cx="2536925" cy="19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27477-0E25-DD4A-A835-09C9BC5B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475" y="1039660"/>
            <a:ext cx="2955783" cy="1126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442225" y="554000"/>
            <a:ext cx="5262000" cy="25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people with a higher frequency of positive lifestyle factors have fewer chronic health conditions?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the correlation between education levels and chronic health conditions?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 lifestyle behaviors vary by location and gender?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423275" y="3807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Data Exploration and Cleanup</a:t>
            </a:r>
            <a:endParaRPr sz="1800" b="1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79" y="985825"/>
            <a:ext cx="3828686" cy="2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23275" y="1088850"/>
            <a:ext cx="44088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Categorical / Qualitative Data  vs Quantitative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Few continuous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Reference documentation to decipher data 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number of 'None/ or 'Refused to Answer'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Removed outliers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Modified python code to improve Jupyter Notebook 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154300" y="1717200"/>
            <a:ext cx="1184273" cy="160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Jupyter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1023250"/>
            <a:ext cx="8372926" cy="15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0" y="2805775"/>
            <a:ext cx="4568198" cy="18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30675" y="503475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25" y="635600"/>
            <a:ext cx="7122951" cy="2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475" y="2571750"/>
            <a:ext cx="7269001" cy="21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89850" y="353800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Data Cleanup Before and After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6226384" y="503975"/>
            <a:ext cx="2635766" cy="3483050"/>
            <a:chOff x="5507749" y="1189775"/>
            <a:chExt cx="3430200" cy="3483050"/>
          </a:xfrm>
        </p:grpSpPr>
        <p:sp>
          <p:nvSpPr>
            <p:cNvPr id="185" name="Google Shape;185;p21"/>
            <p:cNvSpPr/>
            <p:nvPr/>
          </p:nvSpPr>
          <p:spPr>
            <a:xfrm>
              <a:off x="5507749" y="1189775"/>
              <a:ext cx="3430200" cy="669000"/>
            </a:xfrm>
            <a:prstGeom prst="chevron">
              <a:avLst>
                <a:gd name="adj" fmla="val 500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Diseases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6090345" y="2057125"/>
              <a:ext cx="2313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Heart Disease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Cancer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Diabetes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Blood Pressure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Cholesterol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220993" y="503912"/>
            <a:ext cx="3173411" cy="3483521"/>
            <a:chOff x="0" y="1189989"/>
            <a:chExt cx="3546900" cy="3482824"/>
          </a:xfrm>
        </p:grpSpPr>
        <p:sp>
          <p:nvSpPr>
            <p:cNvPr id="188" name="Google Shape;188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Behaviors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298493" y="2057114"/>
              <a:ext cx="2712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Fruit and Vegetable intake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Minutes of Physical Exercise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Alcohol Consumption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Smoking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114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3123527" y="503975"/>
            <a:ext cx="3383715" cy="3483050"/>
            <a:chOff x="2944204" y="1189775"/>
            <a:chExt cx="3305700" cy="3483050"/>
          </a:xfrm>
        </p:grpSpPr>
        <p:sp>
          <p:nvSpPr>
            <p:cNvPr id="191" name="Google Shape;191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Body Mass Index (BMI)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State of Residence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Education Level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549</Words>
  <Application>Microsoft Macintosh PowerPoint</Application>
  <PresentationFormat>On-screen Show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Comfortaa</vt:lpstr>
      <vt:lpstr>Comfortaa Regular</vt:lpstr>
      <vt:lpstr>Nunito</vt:lpstr>
      <vt:lpstr>Roboto</vt:lpstr>
      <vt:lpstr>Shift</vt:lpstr>
      <vt:lpstr>Behavioral Risk Factor Surveillance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Risk Factor Surveillance System</dc:title>
  <cp:lastModifiedBy>Koyuncu, A</cp:lastModifiedBy>
  <cp:revision>6</cp:revision>
  <dcterms:modified xsi:type="dcterms:W3CDTF">2019-11-19T17:43:46Z</dcterms:modified>
</cp:coreProperties>
</file>