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7" d="100"/>
          <a:sy n="77" d="100"/>
        </p:scale>
        <p:origin x="23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zh-TW" altLang="en-US"/>
              <a:t>按一下以編輯母片標題樣式</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93F795EF-D2E7-4DE4-BBBE-D2A5AB29F16A}" type="datetimeFigureOut">
              <a:rPr lang="zh-TW" altLang="en-US" smtClean="0"/>
              <a:t>2024/9/22</a:t>
            </a:fld>
            <a:endParaRPr lang="zh-TW" alt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zh-TW" alt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4A9F7724-D0DE-4843-BB4D-36CA4E141554}" type="slidenum">
              <a:rPr lang="zh-TW" altLang="en-US" smtClean="0"/>
              <a:t>‹#›</a:t>
            </a:fld>
            <a:endParaRPr lang="zh-TW" alt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60396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93F795EF-D2E7-4DE4-BBBE-D2A5AB29F16A}" type="datetimeFigureOut">
              <a:rPr lang="zh-TW" altLang="en-US" smtClean="0"/>
              <a:t>2024/9/22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A9F7724-D0DE-4843-BB4D-36CA4E141554}" type="slidenum">
              <a:rPr lang="zh-TW" altLang="en-US" smtClean="0"/>
              <a:t>‹#›</a:t>
            </a:fld>
            <a:endParaRPr lang="zh-TW" altLang="en-US"/>
          </a:p>
        </p:txBody>
      </p:sp>
    </p:spTree>
    <p:extLst>
      <p:ext uri="{BB962C8B-B14F-4D97-AF65-F5344CB8AC3E}">
        <p14:creationId xmlns:p14="http://schemas.microsoft.com/office/powerpoint/2010/main" val="2888338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93F795EF-D2E7-4DE4-BBBE-D2A5AB29F16A}" type="datetimeFigureOut">
              <a:rPr lang="zh-TW" altLang="en-US" smtClean="0"/>
              <a:t>2024/9/22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A9F7724-D0DE-4843-BB4D-36CA4E141554}" type="slidenum">
              <a:rPr lang="zh-TW" altLang="en-US" smtClean="0"/>
              <a:t>‹#›</a:t>
            </a:fld>
            <a:endParaRPr lang="zh-TW" altLang="en-US"/>
          </a:p>
        </p:txBody>
      </p:sp>
    </p:spTree>
    <p:extLst>
      <p:ext uri="{BB962C8B-B14F-4D97-AF65-F5344CB8AC3E}">
        <p14:creationId xmlns:p14="http://schemas.microsoft.com/office/powerpoint/2010/main" val="30639197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zh-TW" altLang="en-US"/>
              <a:t>按一下以編輯母片標題樣式</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93F795EF-D2E7-4DE4-BBBE-D2A5AB29F16A}" type="datetimeFigureOut">
              <a:rPr lang="zh-TW" altLang="en-US" smtClean="0"/>
              <a:t>2024/9/22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A9F7724-D0DE-4843-BB4D-36CA4E141554}" type="slidenum">
              <a:rPr lang="zh-TW" altLang="en-US" smtClean="0"/>
              <a:t>‹#›</a:t>
            </a:fld>
            <a:endParaRPr lang="zh-TW" alt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62300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93F795EF-D2E7-4DE4-BBBE-D2A5AB29F16A}" type="datetimeFigureOut">
              <a:rPr lang="zh-TW" altLang="en-US" smtClean="0"/>
              <a:t>2024/9/22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A9F7724-D0DE-4843-BB4D-36CA4E141554}" type="slidenum">
              <a:rPr lang="zh-TW" altLang="en-US" smtClean="0"/>
              <a:t>‹#›</a:t>
            </a:fld>
            <a:endParaRPr lang="zh-TW" altLang="en-US"/>
          </a:p>
        </p:txBody>
      </p:sp>
    </p:spTree>
    <p:extLst>
      <p:ext uri="{BB962C8B-B14F-4D97-AF65-F5344CB8AC3E}">
        <p14:creationId xmlns:p14="http://schemas.microsoft.com/office/powerpoint/2010/main" val="2002593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zh-TW" altLang="en-US"/>
              <a:t>按一下以編輯母片標題樣式</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3" name="Date Placeholder 2"/>
          <p:cNvSpPr>
            <a:spLocks noGrp="1"/>
          </p:cNvSpPr>
          <p:nvPr>
            <p:ph type="dt" sz="half" idx="10"/>
          </p:nvPr>
        </p:nvSpPr>
        <p:spPr/>
        <p:txBody>
          <a:bodyPr/>
          <a:lstStyle/>
          <a:p>
            <a:fld id="{93F795EF-D2E7-4DE4-BBBE-D2A5AB29F16A}" type="datetimeFigureOut">
              <a:rPr lang="zh-TW" altLang="en-US" smtClean="0"/>
              <a:t>2024/9/22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4A9F7724-D0DE-4843-BB4D-36CA4E141554}" type="slidenum">
              <a:rPr lang="zh-TW" altLang="en-US" smtClean="0"/>
              <a:t>‹#›</a:t>
            </a:fld>
            <a:endParaRPr lang="zh-TW" altLang="en-US"/>
          </a:p>
        </p:txBody>
      </p:sp>
    </p:spTree>
    <p:extLst>
      <p:ext uri="{BB962C8B-B14F-4D97-AF65-F5344CB8AC3E}">
        <p14:creationId xmlns:p14="http://schemas.microsoft.com/office/powerpoint/2010/main" val="13854358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zh-TW" altLang="en-US"/>
              <a:t>按一下以編輯母片標題樣式</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3" name="Date Placeholder 2"/>
          <p:cNvSpPr>
            <a:spLocks noGrp="1"/>
          </p:cNvSpPr>
          <p:nvPr>
            <p:ph type="dt" sz="half" idx="10"/>
          </p:nvPr>
        </p:nvSpPr>
        <p:spPr/>
        <p:txBody>
          <a:bodyPr/>
          <a:lstStyle/>
          <a:p>
            <a:fld id="{93F795EF-D2E7-4DE4-BBBE-D2A5AB29F16A}" type="datetimeFigureOut">
              <a:rPr lang="zh-TW" altLang="en-US" smtClean="0"/>
              <a:t>2024/9/22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4A9F7724-D0DE-4843-BB4D-36CA4E141554}" type="slidenum">
              <a:rPr lang="zh-TW" altLang="en-US" smtClean="0"/>
              <a:t>‹#›</a:t>
            </a:fld>
            <a:endParaRPr lang="zh-TW" altLang="en-US"/>
          </a:p>
        </p:txBody>
      </p:sp>
    </p:spTree>
    <p:extLst>
      <p:ext uri="{BB962C8B-B14F-4D97-AF65-F5344CB8AC3E}">
        <p14:creationId xmlns:p14="http://schemas.microsoft.com/office/powerpoint/2010/main" val="3636019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zh-TW" altLang="en-US"/>
              <a:t>按一下以編輯母片標題樣式</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93F795EF-D2E7-4DE4-BBBE-D2A5AB29F16A}" type="datetimeFigureOut">
              <a:rPr lang="zh-TW" altLang="en-US" smtClean="0"/>
              <a:t>2024/9/22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A9F7724-D0DE-4843-BB4D-36CA4E141554}" type="slidenum">
              <a:rPr lang="zh-TW" altLang="en-US" smtClean="0"/>
              <a:t>‹#›</a:t>
            </a:fld>
            <a:endParaRPr lang="zh-TW" altLang="en-US"/>
          </a:p>
        </p:txBody>
      </p:sp>
    </p:spTree>
    <p:extLst>
      <p:ext uri="{BB962C8B-B14F-4D97-AF65-F5344CB8AC3E}">
        <p14:creationId xmlns:p14="http://schemas.microsoft.com/office/powerpoint/2010/main" val="14750636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zh-TW" altLang="en-US"/>
              <a:t>按一下以編輯母片標題樣式</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93F795EF-D2E7-4DE4-BBBE-D2A5AB29F16A}" type="datetimeFigureOut">
              <a:rPr lang="zh-TW" altLang="en-US" smtClean="0"/>
              <a:t>2024/9/22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A9F7724-D0DE-4843-BB4D-36CA4E141554}" type="slidenum">
              <a:rPr lang="zh-TW" altLang="en-US" smtClean="0"/>
              <a:t>‹#›</a:t>
            </a:fld>
            <a:endParaRPr lang="zh-TW" altLang="en-US"/>
          </a:p>
        </p:txBody>
      </p:sp>
    </p:spTree>
    <p:extLst>
      <p:ext uri="{BB962C8B-B14F-4D97-AF65-F5344CB8AC3E}">
        <p14:creationId xmlns:p14="http://schemas.microsoft.com/office/powerpoint/2010/main" val="3663527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DC4C5DC-A3E9-4697-9F1F-02B170666C60}"/>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3432CA5-978B-47D4-9C23-13BFC07CEB90}"/>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D0F144E-1C51-41A1-A314-E09F9114D829}"/>
              </a:ext>
            </a:extLst>
          </p:cNvPr>
          <p:cNvSpPr>
            <a:spLocks noGrp="1"/>
          </p:cNvSpPr>
          <p:nvPr>
            <p:ph type="dt" sz="half" idx="10"/>
          </p:nvPr>
        </p:nvSpPr>
        <p:spPr/>
        <p:txBody>
          <a:bodyPr/>
          <a:lstStyle/>
          <a:p>
            <a:fld id="{93F795EF-D2E7-4DE4-BBBE-D2A5AB29F16A}" type="datetimeFigureOut">
              <a:rPr lang="zh-TW" altLang="en-US" smtClean="0"/>
              <a:t>2024/9/22</a:t>
            </a:fld>
            <a:endParaRPr lang="zh-TW" altLang="en-US"/>
          </a:p>
        </p:txBody>
      </p:sp>
      <p:sp>
        <p:nvSpPr>
          <p:cNvPr id="5" name="頁尾版面配置區 4">
            <a:extLst>
              <a:ext uri="{FF2B5EF4-FFF2-40B4-BE49-F238E27FC236}">
                <a16:creationId xmlns:a16="http://schemas.microsoft.com/office/drawing/2014/main" id="{A3B5812C-DF2C-4B62-A71C-21B246D5B91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4F52EA9-4FF1-4271-A3B2-3CA11270EE7F}"/>
              </a:ext>
            </a:extLst>
          </p:cNvPr>
          <p:cNvSpPr>
            <a:spLocks noGrp="1"/>
          </p:cNvSpPr>
          <p:nvPr>
            <p:ph type="sldNum" sz="quarter" idx="12"/>
          </p:nvPr>
        </p:nvSpPr>
        <p:spPr/>
        <p:txBody>
          <a:bodyPr/>
          <a:lstStyle/>
          <a:p>
            <a:fld id="{4A9F7724-D0DE-4843-BB4D-36CA4E141554}" type="slidenum">
              <a:rPr lang="zh-TW" altLang="en-US" smtClean="0"/>
              <a:t>‹#›</a:t>
            </a:fld>
            <a:endParaRPr lang="zh-TW" altLang="en-US"/>
          </a:p>
        </p:txBody>
      </p:sp>
    </p:spTree>
    <p:extLst>
      <p:ext uri="{BB962C8B-B14F-4D97-AF65-F5344CB8AC3E}">
        <p14:creationId xmlns:p14="http://schemas.microsoft.com/office/powerpoint/2010/main" val="2035438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93F795EF-D2E7-4DE4-BBBE-D2A5AB29F16A}" type="datetimeFigureOut">
              <a:rPr lang="zh-TW" altLang="en-US" smtClean="0"/>
              <a:t>2024/9/22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A9F7724-D0DE-4843-BB4D-36CA4E141554}" type="slidenum">
              <a:rPr lang="zh-TW" altLang="en-US" smtClean="0"/>
              <a:t>‹#›</a:t>
            </a:fld>
            <a:endParaRPr lang="zh-TW" altLang="en-US"/>
          </a:p>
        </p:txBody>
      </p:sp>
    </p:spTree>
    <p:extLst>
      <p:ext uri="{BB962C8B-B14F-4D97-AF65-F5344CB8AC3E}">
        <p14:creationId xmlns:p14="http://schemas.microsoft.com/office/powerpoint/2010/main" val="2798006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zh-TW" altLang="en-US"/>
              <a:t>按一下以編輯母片標題樣式</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93F795EF-D2E7-4DE4-BBBE-D2A5AB29F16A}" type="datetimeFigureOut">
              <a:rPr lang="zh-TW" altLang="en-US" smtClean="0"/>
              <a:t>2024/9/22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A9F7724-D0DE-4843-BB4D-36CA4E141554}" type="slidenum">
              <a:rPr lang="zh-TW" altLang="en-US" smtClean="0"/>
              <a:t>‹#›</a:t>
            </a:fld>
            <a:endParaRPr lang="zh-TW" altLang="en-US"/>
          </a:p>
        </p:txBody>
      </p:sp>
    </p:spTree>
    <p:extLst>
      <p:ext uri="{BB962C8B-B14F-4D97-AF65-F5344CB8AC3E}">
        <p14:creationId xmlns:p14="http://schemas.microsoft.com/office/powerpoint/2010/main" val="2239343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zh-TW" altLang="en-US"/>
              <a:t>按一下以編輯母片標題樣式</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93F795EF-D2E7-4DE4-BBBE-D2A5AB29F16A}" type="datetimeFigureOut">
              <a:rPr lang="zh-TW" altLang="en-US" smtClean="0"/>
              <a:t>2024/9/22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A9F7724-D0DE-4843-BB4D-36CA4E141554}" type="slidenum">
              <a:rPr lang="zh-TW" altLang="en-US" smtClean="0"/>
              <a:t>‹#›</a:t>
            </a:fld>
            <a:endParaRPr lang="zh-TW" altLang="en-US"/>
          </a:p>
        </p:txBody>
      </p:sp>
    </p:spTree>
    <p:extLst>
      <p:ext uri="{BB962C8B-B14F-4D97-AF65-F5344CB8AC3E}">
        <p14:creationId xmlns:p14="http://schemas.microsoft.com/office/powerpoint/2010/main" val="4175226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2" name="Content Placeholder 3"/>
          <p:cNvSpPr>
            <a:spLocks noGrp="1"/>
          </p:cNvSpPr>
          <p:nvPr>
            <p:ph sz="quarter" idx="13"/>
          </p:nvPr>
        </p:nvSpPr>
        <p:spPr>
          <a:xfrm>
            <a:off x="685802" y="2861733"/>
            <a:ext cx="5088712" cy="2512852"/>
          </a:xfrm>
        </p:spPr>
        <p:txBody>
          <a:bodyPr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3" name="Content Placeholder 5"/>
          <p:cNvSpPr>
            <a:spLocks noGrp="1"/>
          </p:cNvSpPr>
          <p:nvPr>
            <p:ph sz="quarter" idx="14"/>
          </p:nvPr>
        </p:nvSpPr>
        <p:spPr>
          <a:xfrm>
            <a:off x="5993969" y="2861733"/>
            <a:ext cx="5088713" cy="2512852"/>
          </a:xfrm>
        </p:spPr>
        <p:txBody>
          <a:bodyPr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93F795EF-D2E7-4DE4-BBBE-D2A5AB29F16A}" type="datetimeFigureOut">
              <a:rPr lang="zh-TW" altLang="en-US" smtClean="0"/>
              <a:t>2024/9/22</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4A9F7724-D0DE-4843-BB4D-36CA4E141554}" type="slidenum">
              <a:rPr lang="zh-TW" altLang="en-US" smtClean="0"/>
              <a:t>‹#›</a:t>
            </a:fld>
            <a:endParaRPr lang="zh-TW" altLang="en-US"/>
          </a:p>
        </p:txBody>
      </p:sp>
    </p:spTree>
    <p:extLst>
      <p:ext uri="{BB962C8B-B14F-4D97-AF65-F5344CB8AC3E}">
        <p14:creationId xmlns:p14="http://schemas.microsoft.com/office/powerpoint/2010/main" val="3945037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93F795EF-D2E7-4DE4-BBBE-D2A5AB29F16A}" type="datetimeFigureOut">
              <a:rPr lang="zh-TW" altLang="en-US" smtClean="0"/>
              <a:t>2024/9/22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4A9F7724-D0DE-4843-BB4D-36CA4E141554}" type="slidenum">
              <a:rPr lang="zh-TW" altLang="en-US" smtClean="0"/>
              <a:t>‹#›</a:t>
            </a:fld>
            <a:endParaRPr lang="zh-TW" altLang="en-US"/>
          </a:p>
        </p:txBody>
      </p:sp>
    </p:spTree>
    <p:extLst>
      <p:ext uri="{BB962C8B-B14F-4D97-AF65-F5344CB8AC3E}">
        <p14:creationId xmlns:p14="http://schemas.microsoft.com/office/powerpoint/2010/main" val="4281218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F795EF-D2E7-4DE4-BBBE-D2A5AB29F16A}" type="datetimeFigureOut">
              <a:rPr lang="zh-TW" altLang="en-US" smtClean="0"/>
              <a:t>2024/9/22</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4A9F7724-D0DE-4843-BB4D-36CA4E141554}" type="slidenum">
              <a:rPr lang="zh-TW" altLang="en-US" smtClean="0"/>
              <a:t>‹#›</a:t>
            </a:fld>
            <a:endParaRPr lang="zh-TW" altLang="en-US"/>
          </a:p>
        </p:txBody>
      </p:sp>
    </p:spTree>
    <p:extLst>
      <p:ext uri="{BB962C8B-B14F-4D97-AF65-F5344CB8AC3E}">
        <p14:creationId xmlns:p14="http://schemas.microsoft.com/office/powerpoint/2010/main" val="2023186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zh-TW" altLang="en-US"/>
              <a:t>按一下以編輯母片標題樣式</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93F795EF-D2E7-4DE4-BBBE-D2A5AB29F16A}" type="datetimeFigureOut">
              <a:rPr lang="zh-TW" altLang="en-US" smtClean="0"/>
              <a:t>2024/9/22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A9F7724-D0DE-4843-BB4D-36CA4E141554}" type="slidenum">
              <a:rPr lang="zh-TW" altLang="en-US" smtClean="0"/>
              <a:t>‹#›</a:t>
            </a:fld>
            <a:endParaRPr lang="zh-TW" altLang="en-US"/>
          </a:p>
        </p:txBody>
      </p:sp>
    </p:spTree>
    <p:extLst>
      <p:ext uri="{BB962C8B-B14F-4D97-AF65-F5344CB8AC3E}">
        <p14:creationId xmlns:p14="http://schemas.microsoft.com/office/powerpoint/2010/main" val="3688146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93F795EF-D2E7-4DE4-BBBE-D2A5AB29F16A}" type="datetimeFigureOut">
              <a:rPr lang="zh-TW" altLang="en-US" smtClean="0"/>
              <a:t>2024/9/22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A9F7724-D0DE-4843-BB4D-36CA4E141554}" type="slidenum">
              <a:rPr lang="zh-TW" altLang="en-US" smtClean="0"/>
              <a:t>‹#›</a:t>
            </a:fld>
            <a:endParaRPr lang="zh-TW" altLang="en-US"/>
          </a:p>
        </p:txBody>
      </p:sp>
    </p:spTree>
    <p:extLst>
      <p:ext uri="{BB962C8B-B14F-4D97-AF65-F5344CB8AC3E}">
        <p14:creationId xmlns:p14="http://schemas.microsoft.com/office/powerpoint/2010/main" val="1806273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93F795EF-D2E7-4DE4-BBBE-D2A5AB29F16A}" type="datetimeFigureOut">
              <a:rPr lang="zh-TW" altLang="en-US" smtClean="0"/>
              <a:t>2024/9/22</a:t>
            </a:fld>
            <a:endParaRPr lang="zh-TW" alt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zh-TW" alt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4A9F7724-D0DE-4843-BB4D-36CA4E141554}" type="slidenum">
              <a:rPr lang="zh-TW" altLang="en-US" smtClean="0"/>
              <a:t>‹#›</a:t>
            </a:fld>
            <a:endParaRPr lang="zh-TW" altLang="en-US"/>
          </a:p>
        </p:txBody>
      </p:sp>
    </p:spTree>
    <p:extLst>
      <p:ext uri="{BB962C8B-B14F-4D97-AF65-F5344CB8AC3E}">
        <p14:creationId xmlns:p14="http://schemas.microsoft.com/office/powerpoint/2010/main" val="20866311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E38518-6AA8-48D5-B686-B901A3F7C8FF}"/>
              </a:ext>
            </a:extLst>
          </p:cNvPr>
          <p:cNvSpPr>
            <a:spLocks noGrp="1"/>
          </p:cNvSpPr>
          <p:nvPr>
            <p:ph type="title"/>
          </p:nvPr>
        </p:nvSpPr>
        <p:spPr/>
        <p:txBody>
          <a:bodyPr>
            <a:normAutofit/>
          </a:bodyPr>
          <a:lstStyle/>
          <a:p>
            <a:pPr algn="ctr"/>
            <a:r>
              <a:rPr lang="zh-TW" altLang="en-US" sz="3600" b="1" kern="2600" dirty="0">
                <a:latin typeface="標楷體" panose="03000509000000000000" pitchFamily="65" charset="-120"/>
                <a:ea typeface="標楷體" panose="03000509000000000000" pitchFamily="65" charset="-120"/>
                <a:cs typeface="Times New Roman" panose="02020603050405020304" pitchFamily="18" charset="0"/>
              </a:rPr>
              <a:t>創建預防自殺模型預測報告</a:t>
            </a:r>
            <a:endParaRPr lang="zh-TW" altLang="en-US" sz="5400" dirty="0">
              <a:latin typeface="標楷體" panose="03000509000000000000" pitchFamily="65" charset="-120"/>
              <a:ea typeface="標楷體" panose="03000509000000000000" pitchFamily="65" charset="-120"/>
            </a:endParaRPr>
          </a:p>
        </p:txBody>
      </p:sp>
      <p:pic>
        <p:nvPicPr>
          <p:cNvPr id="1026" name="Picture 2" descr="書封">
            <a:extLst>
              <a:ext uri="{FF2B5EF4-FFF2-40B4-BE49-F238E27FC236}">
                <a16:creationId xmlns:a16="http://schemas.microsoft.com/office/drawing/2014/main" id="{B196AB03-CCCD-4561-BCFA-03EBFE595A72}"/>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l="2765" r="2765"/>
          <a:stretch/>
        </p:blipFill>
        <p:spPr bwMode="auto">
          <a:xfrm>
            <a:off x="7847213" y="887362"/>
            <a:ext cx="2584901" cy="3643379"/>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
        <p:nvSpPr>
          <p:cNvPr id="3" name="副標題 2">
            <a:extLst>
              <a:ext uri="{FF2B5EF4-FFF2-40B4-BE49-F238E27FC236}">
                <a16:creationId xmlns:a16="http://schemas.microsoft.com/office/drawing/2014/main" id="{0F0936F8-68B7-4427-BAC5-1922B4ECA8FC}"/>
              </a:ext>
            </a:extLst>
          </p:cNvPr>
          <p:cNvSpPr>
            <a:spLocks noGrp="1"/>
          </p:cNvSpPr>
          <p:nvPr>
            <p:ph type="body" sz="half" idx="2"/>
          </p:nvPr>
        </p:nvSpPr>
        <p:spPr>
          <a:xfrm>
            <a:off x="569423" y="4928551"/>
            <a:ext cx="6345301" cy="1555377"/>
          </a:xfrm>
        </p:spPr>
        <p:txBody>
          <a:bodyPr>
            <a:normAutofit/>
          </a:bodyPr>
          <a:lstStyle/>
          <a:p>
            <a:pPr algn="l"/>
            <a:r>
              <a:rPr lang="zh-TW" altLang="en-US" dirty="0">
                <a:latin typeface="標楷體" panose="03000509000000000000" pitchFamily="65" charset="-120"/>
                <a:ea typeface="標楷體" panose="03000509000000000000" pitchFamily="65" charset="-120"/>
              </a:rPr>
              <a:t>蘇紫翎</a:t>
            </a:r>
          </a:p>
        </p:txBody>
      </p:sp>
    </p:spTree>
    <p:extLst>
      <p:ext uri="{BB962C8B-B14F-4D97-AF65-F5344CB8AC3E}">
        <p14:creationId xmlns:p14="http://schemas.microsoft.com/office/powerpoint/2010/main" val="25117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1F62A2-1961-4C77-9B7C-722168B70FE7}"/>
              </a:ext>
            </a:extLst>
          </p:cNvPr>
          <p:cNvSpPr>
            <a:spLocks noGrp="1"/>
          </p:cNvSpPr>
          <p:nvPr>
            <p:ph type="title"/>
          </p:nvPr>
        </p:nvSpPr>
        <p:spPr>
          <a:xfrm>
            <a:off x="685801" y="685801"/>
            <a:ext cx="10396882" cy="260012"/>
          </a:xfrm>
        </p:spPr>
        <p:txBody>
          <a:bodyPr>
            <a:normAutofit fontScale="90000"/>
          </a:bodyPr>
          <a:lstStyle/>
          <a:p>
            <a:r>
              <a:rPr lang="zh-TW" altLang="en-US" sz="3200" dirty="0">
                <a:latin typeface="標楷體" panose="03000509000000000000" pitchFamily="65" charset="-120"/>
                <a:ea typeface="標楷體" panose="03000509000000000000" pitchFamily="65" charset="-120"/>
              </a:rPr>
              <a:t>新資料丟入</a:t>
            </a:r>
            <a:endParaRPr lang="zh-TW" altLang="en-US" sz="3200" dirty="0"/>
          </a:p>
        </p:txBody>
      </p:sp>
      <p:pic>
        <p:nvPicPr>
          <p:cNvPr id="8" name="內容版面配置區 4">
            <a:extLst>
              <a:ext uri="{FF2B5EF4-FFF2-40B4-BE49-F238E27FC236}">
                <a16:creationId xmlns:a16="http://schemas.microsoft.com/office/drawing/2014/main" id="{04D7D2D3-7C05-4C7F-9F21-38B1338343F5}"/>
              </a:ext>
            </a:extLst>
          </p:cNvPr>
          <p:cNvPicPr>
            <a:picLocks noChangeAspect="1"/>
          </p:cNvPicPr>
          <p:nvPr/>
        </p:nvPicPr>
        <p:blipFill>
          <a:blip r:embed="rId2"/>
          <a:stretch>
            <a:fillRect/>
          </a:stretch>
        </p:blipFill>
        <p:spPr>
          <a:xfrm>
            <a:off x="5397915" y="1526428"/>
            <a:ext cx="5989091" cy="3757796"/>
          </a:xfrm>
          <a:prstGeom prst="rect">
            <a:avLst/>
          </a:prstGeom>
        </p:spPr>
      </p:pic>
      <p:sp>
        <p:nvSpPr>
          <p:cNvPr id="7" name="Rectangle 1">
            <a:extLst>
              <a:ext uri="{FF2B5EF4-FFF2-40B4-BE49-F238E27FC236}">
                <a16:creationId xmlns:a16="http://schemas.microsoft.com/office/drawing/2014/main" id="{F15C6D0F-A74E-4A7E-A2E9-663359E63C50}"/>
              </a:ext>
            </a:extLst>
          </p:cNvPr>
          <p:cNvSpPr>
            <a:spLocks noGrp="1" noChangeArrowheads="1"/>
          </p:cNvSpPr>
          <p:nvPr>
            <p:ph idx="1"/>
          </p:nvPr>
        </p:nvSpPr>
        <p:spPr bwMode="auto">
          <a:xfrm>
            <a:off x="304639" y="1084255"/>
            <a:ext cx="5314765"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ClrTx/>
              <a:buSzTx/>
              <a:buNone/>
            </a:pPr>
            <a:endParaRPr kumimoji="0" lang="zh-TW" altLang="zh-TW" sz="1800" b="0" i="0" u="none" strike="noStrike" cap="none" normalizeH="0" baseline="0" dirty="0">
              <a:ln>
                <a:noFill/>
              </a:ln>
              <a:solidFill>
                <a:schemeClr val="tx1"/>
              </a:solidFill>
              <a:effectLst/>
              <a:latin typeface="Arial" panose="020B0604020202020204" pitchFamily="34" charset="0"/>
            </a:endParaRPr>
          </a:p>
          <a:p>
            <a:pPr marL="0" indent="0" eaLnBrk="0" fontAlgn="base" hangingPunct="0">
              <a:lnSpc>
                <a:spcPct val="100000"/>
              </a:lnSpc>
              <a:spcBef>
                <a:spcPct val="0"/>
              </a:spcBef>
              <a:spcAft>
                <a:spcPct val="0"/>
              </a:spcAft>
              <a:buClrTx/>
              <a:buSzTx/>
              <a:buNone/>
            </a:pPr>
            <a:r>
              <a:rPr kumimoji="0" lang="zh-TW" altLang="en-US" sz="1800" b="0" i="0" u="none" strike="noStrike" cap="none" normalizeH="0" baseline="0" dirty="0">
                <a:ln>
                  <a:noFill/>
                </a:ln>
                <a:solidFill>
                  <a:schemeClr val="tx1"/>
                </a:solidFill>
                <a:effectLst/>
                <a:highlight>
                  <a:srgbClr val="FFFF00"/>
                </a:highlight>
                <a:latin typeface="Arial" panose="020B0604020202020204" pitchFamily="34" charset="0"/>
              </a:rPr>
              <a:t>負面 </a:t>
            </a:r>
            <a:r>
              <a:rPr kumimoji="0" lang="en-US" altLang="zh-TW" sz="1800" b="0" i="0" u="none" strike="noStrike" cap="none" normalizeH="0" baseline="0" dirty="0">
                <a:ln>
                  <a:noFill/>
                </a:ln>
                <a:solidFill>
                  <a:schemeClr val="tx1"/>
                </a:solidFill>
                <a:effectLst/>
                <a:highlight>
                  <a:srgbClr val="FFFF00"/>
                </a:highlight>
                <a:latin typeface="Arial" panose="020B0604020202020204" pitchFamily="34" charset="0"/>
              </a:rPr>
              <a:t>:</a:t>
            </a:r>
          </a:p>
          <a:p>
            <a:pPr marL="0" indent="0" eaLnBrk="0" fontAlgn="base" hangingPunct="0">
              <a:lnSpc>
                <a:spcPct val="100000"/>
              </a:lnSpc>
              <a:spcBef>
                <a:spcPct val="0"/>
              </a:spcBef>
              <a:spcAft>
                <a:spcPct val="0"/>
              </a:spcAft>
              <a:buClrTx/>
              <a:buSzTx/>
              <a:buNone/>
            </a:pPr>
            <a:r>
              <a:rPr kumimoji="0" lang="zh-TW" altLang="zh-TW" sz="1800" b="0" i="0" u="none" strike="noStrike" cap="none" normalizeH="0" baseline="0" dirty="0">
                <a:ln>
                  <a:noFill/>
                </a:ln>
                <a:solidFill>
                  <a:schemeClr val="tx1"/>
                </a:solidFill>
                <a:effectLst/>
                <a:latin typeface="Arial" panose="020B0604020202020204" pitchFamily="34" charset="0"/>
              </a:rPr>
              <a:t>I stand at the edge of tomorrow, feeling as if the ground beneath my feet </a:t>
            </a:r>
            <a:endParaRPr kumimoji="0" lang="en-US" altLang="zh-TW" sz="1800" b="0" i="0" u="none" strike="noStrike" cap="none" normalizeH="0" baseline="0" dirty="0">
              <a:ln>
                <a:noFill/>
              </a:ln>
              <a:solidFill>
                <a:schemeClr val="tx1"/>
              </a:solidFill>
              <a:effectLst/>
              <a:latin typeface="Arial" panose="020B0604020202020204" pitchFamily="34" charset="0"/>
            </a:endParaRPr>
          </a:p>
          <a:p>
            <a:pPr marL="0" indent="0" eaLnBrk="0" fontAlgn="base" hangingPunct="0">
              <a:lnSpc>
                <a:spcPct val="100000"/>
              </a:lnSpc>
              <a:spcBef>
                <a:spcPct val="0"/>
              </a:spcBef>
              <a:spcAft>
                <a:spcPct val="0"/>
              </a:spcAft>
              <a:buClrTx/>
              <a:buSzTx/>
              <a:buNone/>
            </a:pPr>
            <a:r>
              <a:rPr kumimoji="0" lang="zh-TW" altLang="zh-TW" sz="1800" b="0" i="0" u="none" strike="noStrike" cap="none" normalizeH="0" baseline="0" dirty="0">
                <a:ln>
                  <a:noFill/>
                </a:ln>
                <a:solidFill>
                  <a:schemeClr val="tx1"/>
                </a:solidFill>
                <a:effectLst/>
                <a:latin typeface="Arial" panose="020B0604020202020204" pitchFamily="34" charset="0"/>
              </a:rPr>
              <a:t>has crumbled, leaving only an abyss of uncertainty. </a:t>
            </a:r>
            <a:endParaRPr kumimoji="0" lang="en-US" altLang="zh-TW" sz="1800" b="0" i="0" u="none" strike="noStrike" cap="none" normalizeH="0" baseline="0" dirty="0">
              <a:ln>
                <a:noFill/>
              </a:ln>
              <a:solidFill>
                <a:schemeClr val="tx1"/>
              </a:solidFill>
              <a:effectLst/>
              <a:latin typeface="Arial" panose="020B0604020202020204" pitchFamily="34" charset="0"/>
            </a:endParaRPr>
          </a:p>
          <a:p>
            <a:pPr marL="0" indent="0" eaLnBrk="0" fontAlgn="base" hangingPunct="0">
              <a:lnSpc>
                <a:spcPct val="100000"/>
              </a:lnSpc>
              <a:spcBef>
                <a:spcPct val="0"/>
              </a:spcBef>
              <a:spcAft>
                <a:spcPct val="0"/>
              </a:spcAft>
              <a:buClrTx/>
              <a:buSzTx/>
              <a:buNone/>
            </a:pPr>
            <a:r>
              <a:rPr kumimoji="0" lang="zh-TW" altLang="zh-TW" sz="1800" b="0" i="0" u="none" strike="noStrike" cap="none" normalizeH="0" baseline="0" dirty="0">
                <a:ln>
                  <a:noFill/>
                </a:ln>
                <a:solidFill>
                  <a:schemeClr val="tx1"/>
                </a:solidFill>
                <a:effectLst/>
                <a:latin typeface="Arial" panose="020B0604020202020204" pitchFamily="34" charset="0"/>
              </a:rPr>
              <a:t>The future, once a canvas of possibilities,</a:t>
            </a:r>
            <a:endParaRPr kumimoji="0" lang="en-US" altLang="zh-TW" sz="1800" b="0" i="0" u="none" strike="noStrike" cap="none" normalizeH="0" baseline="0" dirty="0">
              <a:ln>
                <a:noFill/>
              </a:ln>
              <a:solidFill>
                <a:schemeClr val="tx1"/>
              </a:solidFill>
              <a:effectLst/>
              <a:latin typeface="Arial" panose="020B0604020202020204" pitchFamily="34" charset="0"/>
            </a:endParaRPr>
          </a:p>
          <a:p>
            <a:pPr marL="0" indent="0" eaLnBrk="0" fontAlgn="base" hangingPunct="0">
              <a:lnSpc>
                <a:spcPct val="100000"/>
              </a:lnSpc>
              <a:spcBef>
                <a:spcPct val="0"/>
              </a:spcBef>
              <a:spcAft>
                <a:spcPct val="0"/>
              </a:spcAft>
              <a:buClrTx/>
              <a:buSzTx/>
              <a:buNone/>
            </a:pPr>
            <a:r>
              <a:rPr kumimoji="0" lang="zh-TW" altLang="zh-TW" sz="1800" b="0" i="0" u="none" strike="noStrike" cap="none" normalizeH="0" baseline="0" dirty="0">
                <a:ln>
                  <a:noFill/>
                </a:ln>
                <a:solidFill>
                  <a:schemeClr val="tx1"/>
                </a:solidFill>
                <a:effectLst/>
                <a:latin typeface="Arial" panose="020B0604020202020204" pitchFamily="34" charset="0"/>
              </a:rPr>
              <a:t>now feels like an endless expanse of despair,</a:t>
            </a:r>
            <a:endParaRPr kumimoji="0" lang="en-US" altLang="zh-TW" sz="1800" b="0" i="0" u="none" strike="noStrike" cap="none" normalizeH="0" baseline="0" dirty="0">
              <a:ln>
                <a:noFill/>
              </a:ln>
              <a:solidFill>
                <a:schemeClr val="tx1"/>
              </a:solidFill>
              <a:effectLst/>
              <a:latin typeface="Arial" panose="020B0604020202020204" pitchFamily="34" charset="0"/>
            </a:endParaRPr>
          </a:p>
          <a:p>
            <a:pPr marL="0" indent="0" eaLnBrk="0" fontAlgn="base" hangingPunct="0">
              <a:lnSpc>
                <a:spcPct val="100000"/>
              </a:lnSpc>
              <a:spcBef>
                <a:spcPct val="0"/>
              </a:spcBef>
              <a:spcAft>
                <a:spcPct val="0"/>
              </a:spcAft>
              <a:buClrTx/>
              <a:buSzTx/>
              <a:buNone/>
            </a:pPr>
            <a:r>
              <a:rPr kumimoji="0" lang="zh-TW" altLang="zh-TW" sz="1800" b="0" i="0" u="none" strike="noStrike" cap="none" normalizeH="0" baseline="0" dirty="0">
                <a:ln>
                  <a:noFill/>
                </a:ln>
                <a:solidFill>
                  <a:schemeClr val="tx1"/>
                </a:solidFill>
                <a:effectLst/>
                <a:latin typeface="Arial" panose="020B0604020202020204" pitchFamily="34" charset="0"/>
              </a:rPr>
              <a:t>where every step forward is met with the paralyzing fear of falling into the unknown, </a:t>
            </a:r>
            <a:endParaRPr kumimoji="0" lang="en-US" altLang="zh-TW" sz="1800" b="0" i="0" u="none" strike="noStrike" cap="none" normalizeH="0" baseline="0" dirty="0">
              <a:ln>
                <a:noFill/>
              </a:ln>
              <a:solidFill>
                <a:schemeClr val="tx1"/>
              </a:solidFill>
              <a:effectLst/>
              <a:latin typeface="Arial" panose="020B0604020202020204" pitchFamily="34" charset="0"/>
            </a:endParaRPr>
          </a:p>
          <a:p>
            <a:pPr marL="0" indent="0" eaLnBrk="0" fontAlgn="base" hangingPunct="0">
              <a:lnSpc>
                <a:spcPct val="100000"/>
              </a:lnSpc>
              <a:spcBef>
                <a:spcPct val="0"/>
              </a:spcBef>
              <a:spcAft>
                <a:spcPct val="0"/>
              </a:spcAft>
              <a:buClrTx/>
              <a:buSzTx/>
              <a:buNone/>
            </a:pPr>
            <a:r>
              <a:rPr kumimoji="0" lang="zh-TW" altLang="zh-TW" sz="1800" b="0" i="0" u="none" strike="noStrike" cap="none" normalizeH="0" baseline="0" dirty="0">
                <a:ln>
                  <a:noFill/>
                </a:ln>
                <a:solidFill>
                  <a:schemeClr val="tx1"/>
                </a:solidFill>
                <a:effectLst/>
                <a:latin typeface="Arial" panose="020B0604020202020204" pitchFamily="34" charset="0"/>
              </a:rPr>
              <a:t>lost forever in the depths of my own sorrow.</a:t>
            </a:r>
            <a:endParaRPr kumimoji="0" lang="en-US" altLang="zh-TW" sz="1800" b="0" i="0" u="none" strike="noStrike" cap="none" normalizeH="0" baseline="0" dirty="0">
              <a:ln>
                <a:noFill/>
              </a:ln>
              <a:solidFill>
                <a:schemeClr val="tx1"/>
              </a:solidFill>
              <a:effectLst/>
              <a:latin typeface="Arial" panose="020B0604020202020204" pitchFamily="34" charset="0"/>
            </a:endParaRPr>
          </a:p>
          <a:p>
            <a:pPr marL="0" indent="0" eaLnBrk="0" fontAlgn="base" hangingPunct="0">
              <a:lnSpc>
                <a:spcPct val="100000"/>
              </a:lnSpc>
              <a:spcBef>
                <a:spcPct val="0"/>
              </a:spcBef>
              <a:spcAft>
                <a:spcPct val="0"/>
              </a:spcAft>
              <a:buClrTx/>
              <a:buSzTx/>
              <a:buNone/>
            </a:pPr>
            <a:endParaRPr lang="en-US" altLang="zh-TW" sz="1800" cap="none" dirty="0">
              <a:latin typeface="Arial" panose="020B0604020202020204" pitchFamily="34" charset="0"/>
            </a:endParaRPr>
          </a:p>
          <a:p>
            <a:pPr marL="0" indent="0" eaLnBrk="0" fontAlgn="base" hangingPunct="0">
              <a:lnSpc>
                <a:spcPct val="100000"/>
              </a:lnSpc>
              <a:spcBef>
                <a:spcPct val="0"/>
              </a:spcBef>
              <a:spcAft>
                <a:spcPct val="0"/>
              </a:spcAft>
              <a:buClrTx/>
              <a:buSzTx/>
              <a:buNone/>
            </a:pPr>
            <a:endParaRPr kumimoji="0" lang="en-US" altLang="zh-TW" sz="1800" b="0" i="0" u="none" strike="noStrike" cap="none" normalizeH="0" baseline="0" dirty="0">
              <a:ln>
                <a:noFill/>
              </a:ln>
              <a:solidFill>
                <a:schemeClr val="tx1"/>
              </a:solidFill>
              <a:effectLst/>
              <a:latin typeface="Arial" panose="020B0604020202020204" pitchFamily="34" charset="0"/>
            </a:endParaRPr>
          </a:p>
          <a:p>
            <a:pPr marL="0" indent="0" eaLnBrk="0" fontAlgn="base" hangingPunct="0">
              <a:lnSpc>
                <a:spcPct val="100000"/>
              </a:lnSpc>
              <a:spcBef>
                <a:spcPct val="0"/>
              </a:spcBef>
              <a:spcAft>
                <a:spcPct val="0"/>
              </a:spcAft>
              <a:buClrTx/>
              <a:buSzTx/>
              <a:buNone/>
            </a:pPr>
            <a:endParaRPr kumimoji="0" lang="zh-TW" altLang="zh-TW"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
        <p:nvSpPr>
          <p:cNvPr id="9" name="橢圓 8">
            <a:extLst>
              <a:ext uri="{FF2B5EF4-FFF2-40B4-BE49-F238E27FC236}">
                <a16:creationId xmlns:a16="http://schemas.microsoft.com/office/drawing/2014/main" id="{7E8D547C-2AD6-4590-AE96-FFFED9908343}"/>
              </a:ext>
            </a:extLst>
          </p:cNvPr>
          <p:cNvSpPr/>
          <p:nvPr/>
        </p:nvSpPr>
        <p:spPr>
          <a:xfrm>
            <a:off x="7469747" y="3439710"/>
            <a:ext cx="1845426" cy="1479665"/>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673701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329F8073-D917-49C1-992F-4043D3AEA6C3}"/>
              </a:ext>
            </a:extLst>
          </p:cNvPr>
          <p:cNvSpPr txBox="1"/>
          <p:nvPr/>
        </p:nvSpPr>
        <p:spPr>
          <a:xfrm>
            <a:off x="355811" y="172295"/>
            <a:ext cx="7258648" cy="2862322"/>
          </a:xfrm>
          <a:prstGeom prst="rect">
            <a:avLst/>
          </a:prstGeom>
          <a:noFill/>
        </p:spPr>
        <p:txBody>
          <a:bodyPr wrap="square" rtlCol="0">
            <a:spAutoFit/>
          </a:bodyPr>
          <a:lstStyle/>
          <a:p>
            <a:pPr marL="0" indent="0" eaLnBrk="0" fontAlgn="base" hangingPunct="0">
              <a:lnSpc>
                <a:spcPct val="100000"/>
              </a:lnSpc>
              <a:spcBef>
                <a:spcPct val="0"/>
              </a:spcBef>
              <a:spcAft>
                <a:spcPct val="0"/>
              </a:spcAft>
              <a:buClrTx/>
              <a:buSzTx/>
              <a:buNone/>
            </a:pPr>
            <a:r>
              <a:rPr kumimoji="0" lang="zh-TW" altLang="en-US" sz="1800" b="0" i="0" u="none" strike="noStrike" cap="none" normalizeH="0" baseline="0" dirty="0">
                <a:ln>
                  <a:noFill/>
                </a:ln>
                <a:solidFill>
                  <a:schemeClr val="tx1"/>
                </a:solidFill>
                <a:effectLst/>
                <a:highlight>
                  <a:srgbClr val="FFFF00"/>
                </a:highlight>
                <a:latin typeface="Arial" panose="020B0604020202020204" pitchFamily="34" charset="0"/>
              </a:rPr>
              <a:t>正面 </a:t>
            </a:r>
            <a:r>
              <a:rPr kumimoji="0" lang="en-US" altLang="zh-TW" sz="1800" b="0" i="0" u="none" strike="noStrike" cap="none" normalizeH="0" baseline="0" dirty="0">
                <a:ln>
                  <a:noFill/>
                </a:ln>
                <a:solidFill>
                  <a:schemeClr val="tx1"/>
                </a:solidFill>
                <a:effectLst/>
                <a:highlight>
                  <a:srgbClr val="FFFF00"/>
                </a:highlight>
                <a:latin typeface="Arial" panose="020B0604020202020204" pitchFamily="34" charset="0"/>
              </a:rPr>
              <a:t>:</a:t>
            </a:r>
          </a:p>
          <a:p>
            <a:pPr marL="0" indent="0" eaLnBrk="0" fontAlgn="base" hangingPunct="0">
              <a:lnSpc>
                <a:spcPct val="100000"/>
              </a:lnSpc>
              <a:spcBef>
                <a:spcPct val="0"/>
              </a:spcBef>
              <a:spcAft>
                <a:spcPct val="0"/>
              </a:spcAft>
              <a:buClrTx/>
              <a:buSzTx/>
              <a:buNone/>
            </a:pPr>
            <a:r>
              <a:rPr kumimoji="0" lang="en-US" altLang="zh-TW" sz="1800" b="0" i="0" u="none" strike="noStrike" cap="none" normalizeH="0" baseline="0" dirty="0">
                <a:ln>
                  <a:noFill/>
                </a:ln>
                <a:solidFill>
                  <a:schemeClr val="tx1"/>
                </a:solidFill>
                <a:effectLst/>
                <a:latin typeface="Arial" panose="020B0604020202020204" pitchFamily="34" charset="0"/>
              </a:rPr>
              <a:t>Life is a journey full of ups and downs,</a:t>
            </a:r>
          </a:p>
          <a:p>
            <a:pPr marL="0" indent="0" eaLnBrk="0" fontAlgn="base" hangingPunct="0">
              <a:lnSpc>
                <a:spcPct val="100000"/>
              </a:lnSpc>
              <a:spcBef>
                <a:spcPct val="0"/>
              </a:spcBef>
              <a:spcAft>
                <a:spcPct val="0"/>
              </a:spcAft>
              <a:buClrTx/>
              <a:buSzTx/>
              <a:buNone/>
            </a:pPr>
            <a:r>
              <a:rPr kumimoji="0" lang="en-US" altLang="zh-TW" sz="1800" b="0" i="0" u="none" strike="noStrike" cap="none" normalizeH="0" baseline="0" dirty="0">
                <a:ln>
                  <a:noFill/>
                </a:ln>
                <a:solidFill>
                  <a:schemeClr val="tx1"/>
                </a:solidFill>
                <a:effectLst/>
                <a:latin typeface="Arial" panose="020B0604020202020204" pitchFamily="34" charset="0"/>
              </a:rPr>
              <a:t>but it is these challenges that shape us into the people we are meant to be. </a:t>
            </a:r>
          </a:p>
          <a:p>
            <a:pPr marL="0" indent="0" eaLnBrk="0" fontAlgn="base" hangingPunct="0">
              <a:lnSpc>
                <a:spcPct val="100000"/>
              </a:lnSpc>
              <a:spcBef>
                <a:spcPct val="0"/>
              </a:spcBef>
              <a:spcAft>
                <a:spcPct val="0"/>
              </a:spcAft>
              <a:buClrTx/>
              <a:buSzTx/>
              <a:buNone/>
            </a:pPr>
            <a:r>
              <a:rPr kumimoji="0" lang="en-US" altLang="zh-TW" sz="1800" b="0" i="0" u="none" strike="noStrike" cap="none" normalizeH="0" baseline="0" dirty="0">
                <a:ln>
                  <a:noFill/>
                </a:ln>
                <a:solidFill>
                  <a:schemeClr val="tx1"/>
                </a:solidFill>
                <a:effectLst/>
                <a:latin typeface="Arial" panose="020B0604020202020204" pitchFamily="34" charset="0"/>
              </a:rPr>
              <a:t>Every setback is not a sign of failure, but an opportunity to learn, grow, and become stronger.</a:t>
            </a:r>
          </a:p>
          <a:p>
            <a:pPr marL="0" indent="0" eaLnBrk="0" fontAlgn="base" hangingPunct="0">
              <a:lnSpc>
                <a:spcPct val="100000"/>
              </a:lnSpc>
              <a:spcBef>
                <a:spcPct val="0"/>
              </a:spcBef>
              <a:spcAft>
                <a:spcPct val="0"/>
              </a:spcAft>
              <a:buClrTx/>
              <a:buSzTx/>
              <a:buNone/>
            </a:pPr>
            <a:r>
              <a:rPr kumimoji="0" lang="en-US" altLang="zh-TW" sz="1800" b="0" i="0" u="none" strike="noStrike" cap="none" normalizeH="0" baseline="0" dirty="0">
                <a:ln>
                  <a:noFill/>
                </a:ln>
                <a:solidFill>
                  <a:schemeClr val="tx1"/>
                </a:solidFill>
                <a:effectLst/>
                <a:latin typeface="Arial" panose="020B0604020202020204" pitchFamily="34" charset="0"/>
              </a:rPr>
              <a:t>Embrace struggles because they are the stepping stones to achieving your dreams</a:t>
            </a:r>
          </a:p>
          <a:p>
            <a:pPr marL="0" indent="0" eaLnBrk="0" fontAlgn="base" hangingPunct="0">
              <a:lnSpc>
                <a:spcPct val="100000"/>
              </a:lnSpc>
              <a:spcBef>
                <a:spcPct val="0"/>
              </a:spcBef>
              <a:spcAft>
                <a:spcPct val="0"/>
              </a:spcAft>
              <a:buClrTx/>
              <a:buSzTx/>
              <a:buNone/>
            </a:pPr>
            <a:endParaRPr lang="en-US" altLang="zh-TW" sz="1800" cap="none" dirty="0">
              <a:latin typeface="Arial" panose="020B0604020202020204" pitchFamily="34" charset="0"/>
            </a:endParaRPr>
          </a:p>
          <a:p>
            <a:endParaRPr lang="zh-TW" altLang="en-US" dirty="0"/>
          </a:p>
        </p:txBody>
      </p:sp>
      <p:pic>
        <p:nvPicPr>
          <p:cNvPr id="10" name="內容版面配置區 9">
            <a:extLst>
              <a:ext uri="{FF2B5EF4-FFF2-40B4-BE49-F238E27FC236}">
                <a16:creationId xmlns:a16="http://schemas.microsoft.com/office/drawing/2014/main" id="{30D4AA30-5916-4DBC-BBC6-E8BBBCD4566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6332"/>
          <a:stretch/>
        </p:blipFill>
        <p:spPr>
          <a:xfrm>
            <a:off x="5219478" y="2294026"/>
            <a:ext cx="6002702" cy="3533480"/>
          </a:xfrm>
        </p:spPr>
      </p:pic>
      <p:sp>
        <p:nvSpPr>
          <p:cNvPr id="11" name="橢圓 10">
            <a:extLst>
              <a:ext uri="{FF2B5EF4-FFF2-40B4-BE49-F238E27FC236}">
                <a16:creationId xmlns:a16="http://schemas.microsoft.com/office/drawing/2014/main" id="{757D88F1-69D2-447D-BD6F-1CBC2A26FF64}"/>
              </a:ext>
            </a:extLst>
          </p:cNvPr>
          <p:cNvSpPr/>
          <p:nvPr/>
        </p:nvSpPr>
        <p:spPr>
          <a:xfrm>
            <a:off x="7298116" y="4060766"/>
            <a:ext cx="1845426" cy="1479665"/>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687535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8FA3A2-2152-48B4-B7AF-CBA14455C629}"/>
              </a:ext>
            </a:extLst>
          </p:cNvPr>
          <p:cNvSpPr>
            <a:spLocks noGrp="1"/>
          </p:cNvSpPr>
          <p:nvPr>
            <p:ph type="title"/>
          </p:nvPr>
        </p:nvSpPr>
        <p:spPr/>
        <p:txBody>
          <a:bodyPr>
            <a:normAutofit/>
          </a:bodyPr>
          <a:lstStyle/>
          <a:p>
            <a:r>
              <a:rPr lang="zh-TW" altLang="en-US" sz="5400" dirty="0">
                <a:latin typeface="標楷體" panose="03000509000000000000" pitchFamily="65" charset="-120"/>
                <a:ea typeface="標楷體" panose="03000509000000000000" pitchFamily="65" charset="-120"/>
              </a:rPr>
              <a:t>未來發展</a:t>
            </a:r>
            <a:endParaRPr lang="zh-TW" altLang="en-US" dirty="0"/>
          </a:p>
        </p:txBody>
      </p:sp>
      <p:sp>
        <p:nvSpPr>
          <p:cNvPr id="3" name="內容版面配置區 2">
            <a:extLst>
              <a:ext uri="{FF2B5EF4-FFF2-40B4-BE49-F238E27FC236}">
                <a16:creationId xmlns:a16="http://schemas.microsoft.com/office/drawing/2014/main" id="{6421454A-9EA3-4271-ADA5-CB278D35506D}"/>
              </a:ext>
            </a:extLst>
          </p:cNvPr>
          <p:cNvSpPr>
            <a:spLocks noGrp="1"/>
          </p:cNvSpPr>
          <p:nvPr>
            <p:ph idx="1"/>
          </p:nvPr>
        </p:nvSpPr>
        <p:spPr>
          <a:xfrm>
            <a:off x="685800" y="3285367"/>
            <a:ext cx="10396883" cy="3311189"/>
          </a:xfrm>
        </p:spPr>
        <p:txBody>
          <a:bodyPr>
            <a:normAutofit/>
          </a:bodyPr>
          <a:lstStyle/>
          <a:p>
            <a:r>
              <a:rPr lang="zh-TW" altLang="en-US" dirty="0">
                <a:latin typeface="標楷體" panose="03000509000000000000" pitchFamily="65" charset="-120"/>
                <a:ea typeface="標楷體" panose="03000509000000000000" pitchFamily="65" charset="-120"/>
              </a:rPr>
              <a:t>導入更多新的資料集讓模型識別更多資料變得更精確</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導入語音讓模型可以識別語音的聲頻進而預測更準確的情緒</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先優化</a:t>
            </a:r>
            <a:r>
              <a:rPr lang="en-US" altLang="zh-TW" dirty="0" err="1">
                <a:latin typeface="標楷體" panose="03000509000000000000" pitchFamily="65" charset="-120"/>
                <a:ea typeface="標楷體" panose="03000509000000000000" pitchFamily="65" charset="-120"/>
              </a:rPr>
              <a:t>gui</a:t>
            </a:r>
            <a:r>
              <a:rPr lang="zh-TW" altLang="en-US" dirty="0">
                <a:latin typeface="標楷體" panose="03000509000000000000" pitchFamily="65" charset="-120"/>
                <a:ea typeface="標楷體" panose="03000509000000000000" pitchFamily="65" charset="-120"/>
              </a:rPr>
              <a:t>做成</a:t>
            </a:r>
            <a:r>
              <a:rPr lang="en-US" altLang="zh-TW" dirty="0">
                <a:latin typeface="標楷體" panose="03000509000000000000" pitchFamily="65" charset="-120"/>
                <a:ea typeface="標楷體" panose="03000509000000000000" pitchFamily="65" charset="-120"/>
              </a:rPr>
              <a:t>web</a:t>
            </a:r>
            <a:r>
              <a:rPr lang="zh-TW" altLang="en-US" dirty="0">
                <a:latin typeface="標楷體" panose="03000509000000000000" pitchFamily="65" charset="-120"/>
                <a:ea typeface="標楷體" panose="03000509000000000000" pitchFamily="65" charset="-120"/>
              </a:rPr>
              <a:t>版－推廣</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用此技術</a:t>
            </a:r>
            <a:r>
              <a:rPr lang="en-US" altLang="zh-TW" dirty="0">
                <a:latin typeface="標楷體" panose="03000509000000000000" pitchFamily="65" charset="-120"/>
                <a:ea typeface="標楷體" panose="03000509000000000000" pitchFamily="65" charset="-120"/>
              </a:rPr>
              <a:t>(</a:t>
            </a:r>
            <a:r>
              <a:rPr lang="en-US" altLang="zh-TW" dirty="0" err="1">
                <a:latin typeface="標楷體" panose="03000509000000000000" pitchFamily="65" charset="-120"/>
                <a:ea typeface="標楷體" panose="03000509000000000000" pitchFamily="65" charset="-120"/>
              </a:rPr>
              <a:t>nrc</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與聊天機器人結合增強</a:t>
            </a:r>
            <a:r>
              <a:rPr lang="en-US" altLang="zh-TW" dirty="0" err="1">
                <a:latin typeface="標楷體" panose="03000509000000000000" pitchFamily="65" charset="-120"/>
                <a:ea typeface="標楷體" panose="03000509000000000000" pitchFamily="65" charset="-120"/>
              </a:rPr>
              <a:t>ux</a:t>
            </a:r>
            <a:r>
              <a:rPr lang="zh-TW" altLang="en-US" dirty="0">
                <a:latin typeface="標楷體" panose="03000509000000000000" pitchFamily="65" charset="-120"/>
                <a:ea typeface="標楷體" panose="03000509000000000000" pitchFamily="65" charset="-120"/>
              </a:rPr>
              <a:t>，讓他不只有識別</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自殺與非自殺</a:t>
            </a:r>
            <a:r>
              <a:rPr lang="en-US" altLang="zh-TW" dirty="0">
                <a:latin typeface="標楷體" panose="03000509000000000000" pitchFamily="65" charset="-120"/>
                <a:ea typeface="標楷體" panose="03000509000000000000" pitchFamily="65" charset="-120"/>
              </a:rPr>
              <a:t>”</a:t>
            </a:r>
          </a:p>
          <a:p>
            <a:pPr marL="0" indent="0">
              <a:buNone/>
            </a:pPr>
            <a:r>
              <a:rPr lang="zh-TW" altLang="en-US" sz="1600" b="1" dirty="0">
                <a:highlight>
                  <a:srgbClr val="FFFF00"/>
                </a:highlight>
                <a:latin typeface="標楷體" panose="03000509000000000000" pitchFamily="65" charset="-120"/>
                <a:ea typeface="標楷體" panose="03000509000000000000" pitchFamily="65" charset="-120"/>
              </a:rPr>
              <a:t>實際例子</a:t>
            </a:r>
            <a:r>
              <a:rPr lang="en-US" altLang="zh-TW" sz="1600" b="1" dirty="0">
                <a:highlight>
                  <a:srgbClr val="FFFF00"/>
                </a:highlight>
                <a:latin typeface="標楷體" panose="03000509000000000000" pitchFamily="65" charset="-120"/>
                <a:ea typeface="標楷體" panose="03000509000000000000" pitchFamily="65" charset="-120"/>
              </a:rPr>
              <a:t>:</a:t>
            </a:r>
          </a:p>
          <a:p>
            <a:pPr marL="457200" lvl="1" indent="0">
              <a:buNone/>
            </a:pPr>
            <a:r>
              <a:rPr lang="zh-TW" altLang="en-US" sz="1600" dirty="0">
                <a:latin typeface="標楷體" panose="03000509000000000000" pitchFamily="65" charset="-120"/>
                <a:ea typeface="標楷體" panose="03000509000000000000" pitchFamily="65" charset="-120"/>
              </a:rPr>
              <a:t>虛擬助手</a:t>
            </a:r>
            <a:r>
              <a:rPr lang="en-US" altLang="zh-TW" sz="1600" dirty="0">
                <a:latin typeface="標楷體" panose="03000509000000000000" pitchFamily="65" charset="-120"/>
                <a:ea typeface="標楷體" panose="03000509000000000000" pitchFamily="65" charset="-120"/>
              </a:rPr>
              <a:t>:</a:t>
            </a:r>
            <a:r>
              <a:rPr lang="zh-TW" altLang="en-US" sz="1600" dirty="0">
                <a:latin typeface="標楷體" panose="03000509000000000000" pitchFamily="65" charset="-120"/>
                <a:ea typeface="標楷體" panose="03000509000000000000" pitchFamily="65" charset="-120"/>
              </a:rPr>
              <a:t>在遊戲或虛擬現實中，情緒機器人可以成為更具人性化的角色，增強玩家的沉浸感。</a:t>
            </a:r>
            <a:endParaRPr lang="en-US" altLang="zh-TW" sz="1600" dirty="0">
              <a:latin typeface="標楷體" panose="03000509000000000000" pitchFamily="65" charset="-120"/>
              <a:ea typeface="標楷體" panose="03000509000000000000" pitchFamily="65" charset="-120"/>
            </a:endParaRPr>
          </a:p>
          <a:p>
            <a:pPr marL="457200" lvl="1" indent="0">
              <a:buNone/>
            </a:pPr>
            <a:r>
              <a:rPr lang="zh-TW" altLang="en-US" sz="1600" dirty="0">
                <a:latin typeface="標楷體" panose="03000509000000000000" pitchFamily="65" charset="-120"/>
                <a:ea typeface="標楷體" panose="03000509000000000000" pitchFamily="65" charset="-120"/>
              </a:rPr>
              <a:t>情感陪伴：為使用者提供情感支持和互動，提升用戶滿意度</a:t>
            </a:r>
          </a:p>
          <a:p>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endParaRPr lang="en-US" altLang="zh-TW" dirty="0">
              <a:latin typeface="Bahnschrift" panose="020B0502040204020203" pitchFamily="34" charset="0"/>
            </a:endParaRPr>
          </a:p>
          <a:p>
            <a:endParaRPr lang="zh-TW" altLang="en-US" dirty="0">
              <a:latin typeface="Bahnschrift" panose="020B0502040204020203" pitchFamily="34" charset="0"/>
            </a:endParaRPr>
          </a:p>
        </p:txBody>
      </p:sp>
    </p:spTree>
    <p:extLst>
      <p:ext uri="{BB962C8B-B14F-4D97-AF65-F5344CB8AC3E}">
        <p14:creationId xmlns:p14="http://schemas.microsoft.com/office/powerpoint/2010/main" val="173185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5A0EC8-B1A1-40E2-AAC8-0A9F689168BC}"/>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目錄</a:t>
            </a:r>
          </a:p>
        </p:txBody>
      </p:sp>
      <p:sp>
        <p:nvSpPr>
          <p:cNvPr id="3" name="內容版面配置區 2">
            <a:extLst>
              <a:ext uri="{FF2B5EF4-FFF2-40B4-BE49-F238E27FC236}">
                <a16:creationId xmlns:a16="http://schemas.microsoft.com/office/drawing/2014/main" id="{CA8F842C-0BEC-4A89-8159-183A812B1215}"/>
              </a:ext>
            </a:extLst>
          </p:cNvPr>
          <p:cNvSpPr>
            <a:spLocks noGrp="1"/>
          </p:cNvSpPr>
          <p:nvPr>
            <p:ph idx="1"/>
          </p:nvPr>
        </p:nvSpPr>
        <p:spPr>
          <a:xfrm>
            <a:off x="685800" y="1687484"/>
            <a:ext cx="10396883" cy="3687101"/>
          </a:xfrm>
        </p:spPr>
        <p:txBody>
          <a:bodyPr>
            <a:normAutofit fontScale="92500" lnSpcReduction="20000"/>
          </a:bodyPr>
          <a:lstStyle/>
          <a:p>
            <a:r>
              <a:rPr lang="zh-TW" altLang="en-US" sz="2400" dirty="0">
                <a:latin typeface="標楷體" panose="03000509000000000000" pitchFamily="65" charset="-120"/>
                <a:ea typeface="標楷體" panose="03000509000000000000" pitchFamily="65" charset="-120"/>
              </a:rPr>
              <a:t>資料蒐集</a:t>
            </a:r>
            <a:endParaRPr lang="en-US" altLang="zh-TW" sz="2400"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動機</a:t>
            </a:r>
            <a:endParaRPr lang="en-US" altLang="zh-TW" sz="2400"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資料清理</a:t>
            </a:r>
            <a:endParaRPr lang="en-US" altLang="zh-TW" sz="2400"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特徵工程</a:t>
            </a:r>
            <a:endParaRPr lang="en-US" altLang="zh-TW" sz="2400"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建立模型</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評估</a:t>
            </a:r>
            <a:endParaRPr lang="en-US" altLang="zh-TW" sz="2400"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建立模型</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訓練、預測</a:t>
            </a:r>
            <a:endParaRPr lang="en-US" altLang="zh-TW" sz="2400"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新資料丟入</a:t>
            </a:r>
            <a:endParaRPr lang="en-US" altLang="zh-TW" sz="2400"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未來發展</a:t>
            </a:r>
          </a:p>
        </p:txBody>
      </p:sp>
    </p:spTree>
    <p:extLst>
      <p:ext uri="{BB962C8B-B14F-4D97-AF65-F5344CB8AC3E}">
        <p14:creationId xmlns:p14="http://schemas.microsoft.com/office/powerpoint/2010/main" val="611835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83B7365-3609-48A4-8D34-505D9140C1EF}"/>
              </a:ext>
            </a:extLst>
          </p:cNvPr>
          <p:cNvSpPr>
            <a:spLocks noGrp="1"/>
          </p:cNvSpPr>
          <p:nvPr>
            <p:ph type="title"/>
          </p:nvPr>
        </p:nvSpPr>
        <p:spPr/>
        <p:txBody>
          <a:bodyPr>
            <a:normAutofit/>
          </a:bodyPr>
          <a:lstStyle/>
          <a:p>
            <a:r>
              <a:rPr lang="zh-TW" altLang="en-US" sz="5400" dirty="0">
                <a:latin typeface="標楷體" panose="03000509000000000000" pitchFamily="65" charset="-120"/>
                <a:ea typeface="標楷體" panose="03000509000000000000" pitchFamily="65" charset="-120"/>
              </a:rPr>
              <a:t>資料蒐集</a:t>
            </a:r>
            <a:endParaRPr lang="zh-TW" altLang="en-US" dirty="0"/>
          </a:p>
        </p:txBody>
      </p:sp>
      <p:pic>
        <p:nvPicPr>
          <p:cNvPr id="5" name="內容版面配置區 4">
            <a:extLst>
              <a:ext uri="{FF2B5EF4-FFF2-40B4-BE49-F238E27FC236}">
                <a16:creationId xmlns:a16="http://schemas.microsoft.com/office/drawing/2014/main" id="{2A838E00-AA82-4EE4-B4F6-1F473A0B31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00353" y="1197685"/>
            <a:ext cx="6395389" cy="3997118"/>
          </a:xfrm>
        </p:spPr>
      </p:pic>
      <p:sp>
        <p:nvSpPr>
          <p:cNvPr id="6" name="文字方塊 5">
            <a:extLst>
              <a:ext uri="{FF2B5EF4-FFF2-40B4-BE49-F238E27FC236}">
                <a16:creationId xmlns:a16="http://schemas.microsoft.com/office/drawing/2014/main" id="{46A657CE-ECE1-4CF9-8012-8299396880D2}"/>
              </a:ext>
            </a:extLst>
          </p:cNvPr>
          <p:cNvSpPr txBox="1"/>
          <p:nvPr/>
        </p:nvSpPr>
        <p:spPr>
          <a:xfrm>
            <a:off x="685801" y="1904267"/>
            <a:ext cx="4027515" cy="1200329"/>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來源</a:t>
            </a:r>
            <a:r>
              <a:rPr lang="en-US" altLang="zh-TW" dirty="0">
                <a:latin typeface="Bahnschrift" panose="020B0502040204020203" pitchFamily="34" charset="0"/>
              </a:rPr>
              <a:t>:</a:t>
            </a:r>
            <a:r>
              <a:rPr lang="zh-TW" altLang="en-US" dirty="0">
                <a:latin typeface="Bahnschrift" panose="020B0502040204020203" pitchFamily="34" charset="0"/>
              </a:rPr>
              <a:t> </a:t>
            </a:r>
            <a:r>
              <a:rPr lang="en-US" altLang="zh-TW" dirty="0">
                <a:latin typeface="Bahnschrift" panose="020B0502040204020203" pitchFamily="34" charset="0"/>
              </a:rPr>
              <a:t>Kaggle-depression</a:t>
            </a:r>
          </a:p>
          <a:p>
            <a:endParaRPr lang="en-US" altLang="zh-TW" dirty="0">
              <a:latin typeface="Bahnschrift" panose="020B0502040204020203" pitchFamily="34" charset="0"/>
            </a:endParaRPr>
          </a:p>
          <a:p>
            <a:r>
              <a:rPr lang="zh-TW" altLang="en-US" dirty="0">
                <a:latin typeface="標楷體" panose="03000509000000000000" pitchFamily="65" charset="-120"/>
                <a:ea typeface="標楷體" panose="03000509000000000000" pitchFamily="65" charset="-120"/>
              </a:rPr>
              <a:t>心理師與病患的對談摘要，最後該病病患是否選擇輕生。</a:t>
            </a:r>
          </a:p>
        </p:txBody>
      </p:sp>
    </p:spTree>
    <p:extLst>
      <p:ext uri="{BB962C8B-B14F-4D97-AF65-F5344CB8AC3E}">
        <p14:creationId xmlns:p14="http://schemas.microsoft.com/office/powerpoint/2010/main" val="4033129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BE8B2E-793D-4936-B3D5-2D0B15C13C34}"/>
              </a:ext>
            </a:extLst>
          </p:cNvPr>
          <p:cNvSpPr>
            <a:spLocks noGrp="1"/>
          </p:cNvSpPr>
          <p:nvPr>
            <p:ph type="title"/>
          </p:nvPr>
        </p:nvSpPr>
        <p:spPr/>
        <p:txBody>
          <a:bodyPr>
            <a:normAutofit/>
          </a:bodyPr>
          <a:lstStyle/>
          <a:p>
            <a:r>
              <a:rPr lang="zh-TW" altLang="en-US" sz="5400" dirty="0">
                <a:latin typeface="標楷體" panose="03000509000000000000" pitchFamily="65" charset="-120"/>
                <a:ea typeface="標楷體" panose="03000509000000000000" pitchFamily="65" charset="-120"/>
              </a:rPr>
              <a:t>動機</a:t>
            </a:r>
            <a:endParaRPr lang="zh-TW" altLang="en-US" dirty="0"/>
          </a:p>
        </p:txBody>
      </p:sp>
      <p:sp>
        <p:nvSpPr>
          <p:cNvPr id="3" name="內容版面配置區 2">
            <a:extLst>
              <a:ext uri="{FF2B5EF4-FFF2-40B4-BE49-F238E27FC236}">
                <a16:creationId xmlns:a16="http://schemas.microsoft.com/office/drawing/2014/main" id="{2B12F8B9-5154-4ADF-ACDD-58E6EFA884CE}"/>
              </a:ext>
            </a:extLst>
          </p:cNvPr>
          <p:cNvSpPr>
            <a:spLocks noGrp="1"/>
          </p:cNvSpPr>
          <p:nvPr>
            <p:ph idx="1"/>
          </p:nvPr>
        </p:nvSpPr>
        <p:spPr>
          <a:xfrm>
            <a:off x="619298" y="1688136"/>
            <a:ext cx="5335385" cy="1740864"/>
          </a:xfrm>
        </p:spPr>
        <p:txBody>
          <a:bodyPr>
            <a:normAutofit/>
          </a:bodyPr>
          <a:lstStyle/>
          <a:p>
            <a:r>
              <a:rPr lang="zh-TW" altLang="en-US" dirty="0">
                <a:latin typeface="標楷體" panose="03000509000000000000" pitchFamily="65" charset="-120"/>
                <a:ea typeface="標楷體" panose="03000509000000000000" pitchFamily="65" charset="-120"/>
              </a:rPr>
              <a:t>美國經濟體導致整體經濟蕭條、少子化、科技進步等現象部分群眾恐慌心態被激發。因此與同伴覺得這是一個缺口的機會與大家持續關注的點</a:t>
            </a:r>
          </a:p>
        </p:txBody>
      </p:sp>
      <p:pic>
        <p:nvPicPr>
          <p:cNvPr id="5" name="圖片 4">
            <a:extLst>
              <a:ext uri="{FF2B5EF4-FFF2-40B4-BE49-F238E27FC236}">
                <a16:creationId xmlns:a16="http://schemas.microsoft.com/office/drawing/2014/main" id="{3BB499B9-0056-4BBA-998E-00F5467E9C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7319" y="1476568"/>
            <a:ext cx="5026489" cy="3145307"/>
          </a:xfrm>
          <a:prstGeom prst="rect">
            <a:avLst/>
          </a:prstGeom>
        </p:spPr>
      </p:pic>
      <p:sp>
        <p:nvSpPr>
          <p:cNvPr id="6" name="文字方塊 5">
            <a:extLst>
              <a:ext uri="{FF2B5EF4-FFF2-40B4-BE49-F238E27FC236}">
                <a16:creationId xmlns:a16="http://schemas.microsoft.com/office/drawing/2014/main" id="{F74D68D5-E2D3-43C0-98BD-34BCA694885E}"/>
              </a:ext>
            </a:extLst>
          </p:cNvPr>
          <p:cNvSpPr txBox="1"/>
          <p:nvPr/>
        </p:nvSpPr>
        <p:spPr>
          <a:xfrm>
            <a:off x="6655639" y="4621875"/>
            <a:ext cx="4365298" cy="338554"/>
          </a:xfrm>
          <a:prstGeom prst="rect">
            <a:avLst/>
          </a:prstGeom>
          <a:noFill/>
        </p:spPr>
        <p:txBody>
          <a:bodyPr wrap="none" rtlCol="0">
            <a:spAutoFit/>
          </a:bodyPr>
          <a:lstStyle/>
          <a:p>
            <a:r>
              <a:rPr lang="zh-TW" altLang="en-US" sz="1400" dirty="0">
                <a:latin typeface="標楷體" panose="03000509000000000000" pitchFamily="65" charset="-120"/>
                <a:ea typeface="標楷體" panose="03000509000000000000" pitchFamily="65" charset="-120"/>
              </a:rPr>
              <a:t>此是近年自殺的比率折線圖，</a:t>
            </a:r>
            <a:r>
              <a:rPr lang="zh-TW" altLang="en-US" sz="1600" dirty="0">
                <a:latin typeface="標楷體" panose="03000509000000000000" pitchFamily="65" charset="-120"/>
                <a:ea typeface="標楷體" panose="03000509000000000000" pitchFamily="65" charset="-120"/>
              </a:rPr>
              <a:t>明顯看出上升的趨勢</a:t>
            </a:r>
            <a:endParaRPr lang="zh-TW" altLang="en-US" sz="1400" dirty="0"/>
          </a:p>
        </p:txBody>
      </p:sp>
    </p:spTree>
    <p:extLst>
      <p:ext uri="{BB962C8B-B14F-4D97-AF65-F5344CB8AC3E}">
        <p14:creationId xmlns:p14="http://schemas.microsoft.com/office/powerpoint/2010/main" val="1447216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850579-949C-47AD-A385-A532546003EA}"/>
              </a:ext>
            </a:extLst>
          </p:cNvPr>
          <p:cNvSpPr>
            <a:spLocks noGrp="1"/>
          </p:cNvSpPr>
          <p:nvPr>
            <p:ph type="title"/>
          </p:nvPr>
        </p:nvSpPr>
        <p:spPr/>
        <p:txBody>
          <a:bodyPr>
            <a:normAutofit/>
          </a:bodyPr>
          <a:lstStyle/>
          <a:p>
            <a:r>
              <a:rPr lang="zh-TW" altLang="en-US" sz="5400" dirty="0">
                <a:latin typeface="標楷體" panose="03000509000000000000" pitchFamily="65" charset="-120"/>
                <a:ea typeface="標楷體" panose="03000509000000000000" pitchFamily="65" charset="-120"/>
              </a:rPr>
              <a:t>資料清理</a:t>
            </a:r>
            <a:endParaRPr lang="zh-TW" altLang="en-US" dirty="0"/>
          </a:p>
        </p:txBody>
      </p:sp>
      <p:sp>
        <p:nvSpPr>
          <p:cNvPr id="3" name="內容版面配置區 2">
            <a:extLst>
              <a:ext uri="{FF2B5EF4-FFF2-40B4-BE49-F238E27FC236}">
                <a16:creationId xmlns:a16="http://schemas.microsoft.com/office/drawing/2014/main" id="{50062B17-8E3F-47FF-9646-68BE3BECFD7C}"/>
              </a:ext>
            </a:extLst>
          </p:cNvPr>
          <p:cNvSpPr>
            <a:spLocks noGrp="1"/>
          </p:cNvSpPr>
          <p:nvPr>
            <p:ph idx="1"/>
          </p:nvPr>
        </p:nvSpPr>
        <p:spPr/>
        <p:txBody>
          <a:bodyPr/>
          <a:lstStyle/>
          <a:p>
            <a:r>
              <a:rPr lang="zh-TW" altLang="en-US" b="0" dirty="0">
                <a:effectLst/>
                <a:latin typeface="標楷體" panose="03000509000000000000" pitchFamily="65" charset="-120"/>
                <a:ea typeface="標楷體" panose="03000509000000000000" pitchFamily="65" charset="-120"/>
              </a:rPr>
              <a:t>替換</a:t>
            </a:r>
            <a:r>
              <a:rPr lang="en-US" altLang="zh-TW" b="0" dirty="0">
                <a:effectLst/>
                <a:latin typeface="Bahnschrift" panose="020B0502040204020203" pitchFamily="34" charset="0"/>
                <a:ea typeface="標楷體" panose="03000509000000000000" pitchFamily="65" charset="-120"/>
              </a:rPr>
              <a:t>suicide</a:t>
            </a:r>
            <a:r>
              <a:rPr lang="zh-TW" altLang="en-US" b="0" dirty="0">
                <a:effectLst/>
                <a:latin typeface="標楷體" panose="03000509000000000000" pitchFamily="65" charset="-120"/>
                <a:ea typeface="標楷體" panose="03000509000000000000" pitchFamily="65" charset="-120"/>
              </a:rPr>
              <a:t>與</a:t>
            </a:r>
            <a:r>
              <a:rPr lang="en-US" altLang="zh-TW" b="0" dirty="0">
                <a:effectLst/>
                <a:latin typeface="Bahnschrift" panose="020B0502040204020203" pitchFamily="34" charset="0"/>
                <a:ea typeface="標楷體" panose="03000509000000000000" pitchFamily="65" charset="-120"/>
              </a:rPr>
              <a:t>non-suicide</a:t>
            </a:r>
            <a:r>
              <a:rPr lang="zh-TW" altLang="en-US" b="0" dirty="0">
                <a:effectLst/>
                <a:latin typeface="標楷體" panose="03000509000000000000" pitchFamily="65" charset="-120"/>
                <a:ea typeface="標楷體" panose="03000509000000000000" pitchFamily="65" charset="-120"/>
              </a:rPr>
              <a:t>的標籤成</a:t>
            </a:r>
            <a:r>
              <a:rPr lang="en-US" altLang="zh-TW" b="0" dirty="0">
                <a:effectLst/>
                <a:latin typeface="標楷體" panose="03000509000000000000" pitchFamily="65" charset="-120"/>
                <a:ea typeface="標楷體" panose="03000509000000000000" pitchFamily="65" charset="-120"/>
              </a:rPr>
              <a:t>0</a:t>
            </a:r>
            <a:r>
              <a:rPr lang="zh-TW" altLang="en-US" b="0" dirty="0">
                <a:effectLst/>
                <a:latin typeface="標楷體" panose="03000509000000000000" pitchFamily="65" charset="-120"/>
                <a:ea typeface="標楷體" panose="03000509000000000000" pitchFamily="65" charset="-120"/>
              </a:rPr>
              <a:t>、</a:t>
            </a:r>
            <a:r>
              <a:rPr lang="en-US" altLang="zh-TW" b="0" dirty="0">
                <a:effectLst/>
                <a:latin typeface="標楷體" panose="03000509000000000000" pitchFamily="65" charset="-120"/>
                <a:ea typeface="標楷體" panose="03000509000000000000" pitchFamily="65" charset="-120"/>
              </a:rPr>
              <a:t>1</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使用</a:t>
            </a:r>
            <a:r>
              <a:rPr lang="en-US" altLang="zh-TW" dirty="0">
                <a:latin typeface="Bahnschrift" panose="020B0502040204020203" pitchFamily="34" charset="0"/>
                <a:ea typeface="標楷體" panose="03000509000000000000" pitchFamily="65" charset="-120"/>
              </a:rPr>
              <a:t>NLTK</a:t>
            </a:r>
            <a:r>
              <a:rPr lang="zh-TW" altLang="en-US" dirty="0">
                <a:latin typeface="標楷體" panose="03000509000000000000" pitchFamily="65" charset="-120"/>
                <a:ea typeface="標楷體" panose="03000509000000000000" pitchFamily="65" charset="-120"/>
              </a:rPr>
              <a:t>套件</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自然語言處理工具包過濾掉對分析沒有幫助的</a:t>
            </a:r>
            <a:r>
              <a:rPr lang="en-US" altLang="zh-TW" dirty="0" err="1">
                <a:latin typeface="Bahnschrift" panose="020B0502040204020203" pitchFamily="34" charset="0"/>
                <a:ea typeface="標楷體" panose="03000509000000000000" pitchFamily="65" charset="-120"/>
              </a:rPr>
              <a:t>stopwords</a:t>
            </a:r>
            <a:r>
              <a:rPr lang="zh-TW" altLang="en-US" dirty="0">
                <a:latin typeface="標楷體" panose="03000509000000000000" pitchFamily="65" charset="-120"/>
                <a:ea typeface="標楷體" panose="03000509000000000000" pitchFamily="65" charset="-120"/>
              </a:rPr>
              <a:t>和其他無意義的符號或詞語。</a:t>
            </a:r>
            <a:r>
              <a:rPr lang="en-US" altLang="zh-TW" dirty="0">
                <a:latin typeface="標楷體" panose="03000509000000000000" pitchFamily="65" charset="-120"/>
                <a:ea typeface="標楷體" panose="03000509000000000000" pitchFamily="65" charset="-120"/>
              </a:rPr>
              <a:t>)</a:t>
            </a:r>
          </a:p>
          <a:p>
            <a:r>
              <a:rPr lang="zh-TW" altLang="en-US" dirty="0">
                <a:effectLst/>
                <a:latin typeface="標楷體" panose="03000509000000000000" pitchFamily="65" charset="-120"/>
                <a:ea typeface="標楷體" panose="03000509000000000000" pitchFamily="65" charset="-120"/>
              </a:rPr>
              <a:t>使用</a:t>
            </a:r>
            <a:r>
              <a:rPr lang="en-US" altLang="zh-TW" dirty="0">
                <a:latin typeface="Bahnschrift" panose="020B0502040204020203" pitchFamily="34" charset="0"/>
              </a:rPr>
              <a:t>N-gram </a:t>
            </a:r>
            <a:r>
              <a:rPr lang="zh-TW" altLang="en-US" dirty="0"/>
              <a:t>模型中的</a:t>
            </a:r>
            <a:r>
              <a:rPr lang="en-US" altLang="zh-TW" dirty="0">
                <a:latin typeface="Bahnschrift" panose="020B0502040204020203" pitchFamily="34" charset="0"/>
              </a:rPr>
              <a:t>Tri-gram</a:t>
            </a:r>
            <a:r>
              <a:rPr lang="zh-TW" altLang="en-US" dirty="0">
                <a:latin typeface="Bahnschrift" panose="020B0502040204020203" pitchFamily="34" charset="0"/>
              </a:rPr>
              <a:t>方法</a:t>
            </a:r>
            <a:r>
              <a:rPr lang="zh-TW" altLang="en-US" dirty="0">
                <a:effectLst/>
                <a:latin typeface="標楷體" panose="03000509000000000000" pitchFamily="65" charset="-120"/>
                <a:ea typeface="標楷體" panose="03000509000000000000" pitchFamily="65" charset="-120"/>
              </a:rPr>
              <a:t>提取</a:t>
            </a:r>
            <a:r>
              <a:rPr lang="en-US" altLang="zh-TW" dirty="0">
                <a:effectLst/>
                <a:latin typeface="Bahnschrift" panose="020B0502040204020203" pitchFamily="34" charset="0"/>
                <a:ea typeface="標楷體" panose="03000509000000000000" pitchFamily="65" charset="-120"/>
              </a:rPr>
              <a:t>token</a:t>
            </a:r>
          </a:p>
        </p:txBody>
      </p:sp>
    </p:spTree>
    <p:extLst>
      <p:ext uri="{BB962C8B-B14F-4D97-AF65-F5344CB8AC3E}">
        <p14:creationId xmlns:p14="http://schemas.microsoft.com/office/powerpoint/2010/main" val="355773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9CEB5BC-02DA-42BB-B14C-48AD1472CC73}"/>
              </a:ext>
            </a:extLst>
          </p:cNvPr>
          <p:cNvSpPr>
            <a:spLocks noGrp="1"/>
          </p:cNvSpPr>
          <p:nvPr>
            <p:ph type="title"/>
          </p:nvPr>
        </p:nvSpPr>
        <p:spPr/>
        <p:txBody>
          <a:bodyPr>
            <a:normAutofit/>
          </a:bodyPr>
          <a:lstStyle/>
          <a:p>
            <a:r>
              <a:rPr lang="zh-TW" altLang="en-US" sz="5400" dirty="0">
                <a:latin typeface="標楷體" panose="03000509000000000000" pitchFamily="65" charset="-120"/>
                <a:ea typeface="標楷體" panose="03000509000000000000" pitchFamily="65" charset="-120"/>
              </a:rPr>
              <a:t>特徵工程</a:t>
            </a:r>
            <a:endParaRPr lang="zh-TW" altLang="en-US" dirty="0"/>
          </a:p>
        </p:txBody>
      </p:sp>
      <p:sp>
        <p:nvSpPr>
          <p:cNvPr id="3" name="內容版面配置區 2">
            <a:extLst>
              <a:ext uri="{FF2B5EF4-FFF2-40B4-BE49-F238E27FC236}">
                <a16:creationId xmlns:a16="http://schemas.microsoft.com/office/drawing/2014/main" id="{F276FBC6-0FB8-4FD4-A042-EBAA9892DB33}"/>
              </a:ext>
            </a:extLst>
          </p:cNvPr>
          <p:cNvSpPr>
            <a:spLocks noGrp="1"/>
          </p:cNvSpPr>
          <p:nvPr>
            <p:ph idx="1"/>
          </p:nvPr>
        </p:nvSpPr>
        <p:spPr>
          <a:xfrm>
            <a:off x="685800" y="1837765"/>
            <a:ext cx="10396883" cy="3536820"/>
          </a:xfrm>
        </p:spPr>
        <p:txBody>
          <a:bodyPr/>
          <a:lstStyle/>
          <a:p>
            <a:r>
              <a:rPr lang="zh-TW" altLang="en-US" b="0" dirty="0">
                <a:effectLst/>
                <a:latin typeface="標楷體" panose="03000509000000000000" pitchFamily="65" charset="-120"/>
                <a:ea typeface="標楷體" panose="03000509000000000000" pitchFamily="65" charset="-120"/>
              </a:rPr>
              <a:t>使用</a:t>
            </a:r>
            <a:r>
              <a:rPr lang="en-US" altLang="zh-TW" b="0" dirty="0">
                <a:effectLst/>
                <a:latin typeface="標楷體" panose="03000509000000000000" pitchFamily="65" charset="-120"/>
                <a:ea typeface="標楷體" panose="03000509000000000000" pitchFamily="65" charset="-120"/>
              </a:rPr>
              <a:t>NRC</a:t>
            </a:r>
            <a:r>
              <a:rPr lang="zh-TW" altLang="en-US" b="0" dirty="0">
                <a:effectLst/>
                <a:latin typeface="標楷體" panose="03000509000000000000" pitchFamily="65" charset="-120"/>
                <a:ea typeface="標楷體" panose="03000509000000000000" pitchFamily="65" charset="-120"/>
              </a:rPr>
              <a:t>情感辭典計算已</a:t>
            </a:r>
            <a:r>
              <a:rPr lang="zh-TW" altLang="en-US" dirty="0">
                <a:latin typeface="標楷體" panose="03000509000000000000" pitchFamily="65" charset="-120"/>
                <a:ea typeface="標楷體" panose="03000509000000000000" pitchFamily="65" charset="-120"/>
              </a:rPr>
              <a:t>清理過文本的情感分數，並使用</a:t>
            </a:r>
            <a:r>
              <a:rPr lang="en-US" altLang="zh-TW" dirty="0">
                <a:latin typeface="標楷體" panose="03000509000000000000" pitchFamily="65" charset="-120"/>
                <a:ea typeface="標楷體" panose="03000509000000000000" pitchFamily="65" charset="-120"/>
              </a:rPr>
              <a:t>for</a:t>
            </a:r>
            <a:r>
              <a:rPr lang="zh-TW" altLang="en-US" dirty="0">
                <a:latin typeface="標楷體" panose="03000509000000000000" pitchFamily="65" charset="-120"/>
                <a:ea typeface="標楷體" panose="03000509000000000000" pitchFamily="65" charset="-120"/>
              </a:rPr>
              <a:t>迴圈確認識別的單詞是否出現在辭典中，若不存在會自動創建一個新的空間給該詞</a:t>
            </a:r>
            <a:endParaRPr lang="en-US" altLang="zh-TW" dirty="0">
              <a:latin typeface="標楷體" panose="03000509000000000000" pitchFamily="65" charset="-120"/>
              <a:ea typeface="標楷體" panose="03000509000000000000" pitchFamily="65" charset="-120"/>
            </a:endParaRPr>
          </a:p>
          <a:p>
            <a:r>
              <a:rPr lang="zh-TW" altLang="en-US" b="0" dirty="0">
                <a:effectLst/>
                <a:latin typeface="標楷體" panose="03000509000000000000" pitchFamily="65" charset="-120"/>
                <a:ea typeface="標楷體" panose="03000509000000000000" pitchFamily="65" charset="-120"/>
              </a:rPr>
              <a:t>提取形容詞與副詞作為特徵指標</a:t>
            </a:r>
          </a:p>
          <a:p>
            <a:pPr marL="0" indent="0">
              <a:buNone/>
            </a:pPr>
            <a:endParaRPr lang="en-US" altLang="zh-TW" dirty="0">
              <a:latin typeface="Consolas" panose="020B0609020204030204" pitchFamily="49" charset="0"/>
            </a:endParaRPr>
          </a:p>
          <a:p>
            <a:endParaRPr lang="en-US" altLang="zh-TW" dirty="0">
              <a:latin typeface="Consolas" panose="020B0609020204030204" pitchFamily="49" charset="0"/>
            </a:endParaRPr>
          </a:p>
          <a:p>
            <a:endParaRPr lang="zh-TW" altLang="en-US" b="0" dirty="0">
              <a:effectLst/>
              <a:latin typeface="Consolas" panose="020B0609020204030204" pitchFamily="49" charset="0"/>
            </a:endParaRPr>
          </a:p>
          <a:p>
            <a:pPr marL="0" indent="0">
              <a:buNone/>
            </a:pPr>
            <a:endParaRPr lang="zh-TW" altLang="en-US" dirty="0"/>
          </a:p>
        </p:txBody>
      </p:sp>
    </p:spTree>
    <p:extLst>
      <p:ext uri="{BB962C8B-B14F-4D97-AF65-F5344CB8AC3E}">
        <p14:creationId xmlns:p14="http://schemas.microsoft.com/office/powerpoint/2010/main" val="3191092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170E28-3D83-46C6-BFC3-CFFB9D9B39A4}"/>
              </a:ext>
            </a:extLst>
          </p:cNvPr>
          <p:cNvSpPr>
            <a:spLocks noGrp="1"/>
          </p:cNvSpPr>
          <p:nvPr>
            <p:ph type="title"/>
          </p:nvPr>
        </p:nvSpPr>
        <p:spPr/>
        <p:txBody>
          <a:bodyPr>
            <a:normAutofit/>
          </a:bodyPr>
          <a:lstStyle/>
          <a:p>
            <a:r>
              <a:rPr lang="zh-TW" altLang="en-US" sz="5400" dirty="0">
                <a:latin typeface="標楷體" panose="03000509000000000000" pitchFamily="65" charset="-120"/>
                <a:ea typeface="標楷體" panose="03000509000000000000" pitchFamily="65" charset="-120"/>
              </a:rPr>
              <a:t>建立模型</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評估</a:t>
            </a:r>
            <a:endParaRPr lang="zh-TW" altLang="en-US" dirty="0"/>
          </a:p>
        </p:txBody>
      </p:sp>
      <p:sp>
        <p:nvSpPr>
          <p:cNvPr id="3" name="內容版面配置區 2">
            <a:extLst>
              <a:ext uri="{FF2B5EF4-FFF2-40B4-BE49-F238E27FC236}">
                <a16:creationId xmlns:a16="http://schemas.microsoft.com/office/drawing/2014/main" id="{964A6BAC-319E-462E-ABED-FC5B46FD1AFB}"/>
              </a:ext>
            </a:extLst>
          </p:cNvPr>
          <p:cNvSpPr>
            <a:spLocks noGrp="1"/>
          </p:cNvSpPr>
          <p:nvPr>
            <p:ph idx="1"/>
          </p:nvPr>
        </p:nvSpPr>
        <p:spPr>
          <a:xfrm>
            <a:off x="685801" y="1015612"/>
            <a:ext cx="10396883" cy="3311189"/>
          </a:xfrm>
        </p:spPr>
        <p:txBody>
          <a:bodyPr/>
          <a:lstStyle/>
          <a:p>
            <a:r>
              <a:rPr lang="zh-TW" altLang="en-US" b="0" dirty="0">
                <a:effectLst/>
                <a:latin typeface="標楷體" panose="03000509000000000000" pitchFamily="65" charset="-120"/>
                <a:ea typeface="標楷體" panose="03000509000000000000" pitchFamily="65" charset="-120"/>
              </a:rPr>
              <a:t>先使</a:t>
            </a:r>
            <a:r>
              <a:rPr lang="zh-TW" altLang="en-US" dirty="0">
                <a:latin typeface="標楷體" panose="03000509000000000000" pitchFamily="65" charset="-120"/>
                <a:ea typeface="標楷體" panose="03000509000000000000" pitchFamily="65" charset="-120"/>
              </a:rPr>
              <a:t>用</a:t>
            </a:r>
            <a:r>
              <a:rPr lang="en-US" altLang="zh-TW" b="0" dirty="0">
                <a:effectLst/>
                <a:latin typeface="標楷體" panose="03000509000000000000" pitchFamily="65" charset="-120"/>
                <a:ea typeface="標楷體" panose="03000509000000000000" pitchFamily="65" charset="-120"/>
              </a:rPr>
              <a:t>10</a:t>
            </a:r>
            <a:r>
              <a:rPr lang="zh-TW" altLang="en-US" b="0" dirty="0">
                <a:effectLst/>
                <a:latin typeface="標楷體" panose="03000509000000000000" pitchFamily="65" charset="-120"/>
                <a:ea typeface="標楷體" panose="03000509000000000000" pitchFamily="65" charset="-120"/>
              </a:rPr>
              <a:t>次交叉驗證</a:t>
            </a:r>
            <a:r>
              <a:rPr lang="zh-TW" altLang="en-US" dirty="0">
                <a:latin typeface="標楷體" panose="03000509000000000000" pitchFamily="65" charset="-120"/>
                <a:ea typeface="標楷體" panose="03000509000000000000" pitchFamily="65" charset="-120"/>
              </a:rPr>
              <a:t>評估想要使用的模型</a:t>
            </a:r>
            <a:r>
              <a:rPr lang="en-US" altLang="zh-TW" b="0" dirty="0">
                <a:effectLst/>
                <a:latin typeface="標楷體" panose="03000509000000000000" pitchFamily="65" charset="-120"/>
                <a:ea typeface="標楷體" panose="03000509000000000000" pitchFamily="65" charset="-120"/>
              </a:rPr>
              <a:t>- </a:t>
            </a:r>
            <a:r>
              <a:rPr lang="en-US" altLang="zh-TW" b="0" dirty="0">
                <a:effectLst/>
                <a:latin typeface="Bahnschrift" panose="020B0502040204020203" pitchFamily="34" charset="0"/>
                <a:ea typeface="標楷體" panose="03000509000000000000" pitchFamily="65" charset="-120"/>
              </a:rPr>
              <a:t>Logistic Regression</a:t>
            </a:r>
          </a:p>
          <a:p>
            <a:endParaRPr lang="en-US" altLang="zh-TW" b="0" dirty="0">
              <a:effectLst/>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為了未來預測無偏頗性將回傳準確率設定回傳成百分比格式並取平均</a:t>
            </a:r>
            <a:endParaRPr lang="en-US" altLang="zh-TW" dirty="0">
              <a:latin typeface="標楷體" panose="03000509000000000000" pitchFamily="65" charset="-120"/>
              <a:ea typeface="標楷體" panose="03000509000000000000" pitchFamily="65" charset="-120"/>
            </a:endParaRPr>
          </a:p>
        </p:txBody>
      </p:sp>
      <p:pic>
        <p:nvPicPr>
          <p:cNvPr id="5" name="圖片 4">
            <a:extLst>
              <a:ext uri="{FF2B5EF4-FFF2-40B4-BE49-F238E27FC236}">
                <a16:creationId xmlns:a16="http://schemas.microsoft.com/office/drawing/2014/main" id="{BB88E447-9584-449D-9AAC-4FFFC8B779C2}"/>
              </a:ext>
            </a:extLst>
          </p:cNvPr>
          <p:cNvPicPr>
            <a:picLocks noChangeAspect="1"/>
          </p:cNvPicPr>
          <p:nvPr/>
        </p:nvPicPr>
        <p:blipFill>
          <a:blip r:embed="rId2"/>
          <a:stretch>
            <a:fillRect/>
          </a:stretch>
        </p:blipFill>
        <p:spPr>
          <a:xfrm>
            <a:off x="1021295" y="2456863"/>
            <a:ext cx="8087854" cy="428685"/>
          </a:xfrm>
          <a:prstGeom prst="rect">
            <a:avLst/>
          </a:prstGeom>
        </p:spPr>
      </p:pic>
      <p:pic>
        <p:nvPicPr>
          <p:cNvPr id="9" name="圖片 8">
            <a:extLst>
              <a:ext uri="{FF2B5EF4-FFF2-40B4-BE49-F238E27FC236}">
                <a16:creationId xmlns:a16="http://schemas.microsoft.com/office/drawing/2014/main" id="{E63C08FA-DDEA-4C63-A6B5-0D0C56586F3E}"/>
              </a:ext>
            </a:extLst>
          </p:cNvPr>
          <p:cNvPicPr>
            <a:picLocks noChangeAspect="1"/>
          </p:cNvPicPr>
          <p:nvPr/>
        </p:nvPicPr>
        <p:blipFill rotWithShape="1">
          <a:blip r:embed="rId3">
            <a:extLst>
              <a:ext uri="{28A0092B-C50C-407E-A947-70E740481C1C}">
                <a14:useLocalDpi xmlns:a14="http://schemas.microsoft.com/office/drawing/2010/main" val="0"/>
              </a:ext>
            </a:extLst>
          </a:blip>
          <a:srcRect t="6190"/>
          <a:stretch/>
        </p:blipFill>
        <p:spPr>
          <a:xfrm>
            <a:off x="8279476" y="3504646"/>
            <a:ext cx="3079729" cy="1931878"/>
          </a:xfrm>
          <a:prstGeom prst="rect">
            <a:avLst/>
          </a:prstGeom>
        </p:spPr>
      </p:pic>
    </p:spTree>
    <p:extLst>
      <p:ext uri="{BB962C8B-B14F-4D97-AF65-F5344CB8AC3E}">
        <p14:creationId xmlns:p14="http://schemas.microsoft.com/office/powerpoint/2010/main" val="2528667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3867DE-E06D-47AF-B7E8-99842906AF42}"/>
              </a:ext>
            </a:extLst>
          </p:cNvPr>
          <p:cNvSpPr>
            <a:spLocks noGrp="1"/>
          </p:cNvSpPr>
          <p:nvPr>
            <p:ph type="title"/>
          </p:nvPr>
        </p:nvSpPr>
        <p:spPr/>
        <p:txBody>
          <a:bodyPr>
            <a:normAutofit/>
          </a:bodyPr>
          <a:lstStyle/>
          <a:p>
            <a:r>
              <a:rPr lang="zh-TW" altLang="en-US" sz="5400" dirty="0">
                <a:latin typeface="標楷體" panose="03000509000000000000" pitchFamily="65" charset="-120"/>
                <a:ea typeface="標楷體" panose="03000509000000000000" pitchFamily="65" charset="-120"/>
              </a:rPr>
              <a:t>建立模型</a:t>
            </a:r>
            <a:r>
              <a:rPr lang="en-US" altLang="zh-TW" sz="5400" dirty="0">
                <a:latin typeface="標楷體" panose="03000509000000000000" pitchFamily="65" charset="-120"/>
                <a:ea typeface="標楷體" panose="03000509000000000000" pitchFamily="65" charset="-120"/>
              </a:rPr>
              <a:t>-</a:t>
            </a:r>
            <a:r>
              <a:rPr lang="zh-TW" altLang="en-US" sz="5400" dirty="0">
                <a:latin typeface="標楷體" panose="03000509000000000000" pitchFamily="65" charset="-120"/>
                <a:ea typeface="標楷體" panose="03000509000000000000" pitchFamily="65" charset="-120"/>
              </a:rPr>
              <a:t>訓練、預測</a:t>
            </a:r>
            <a:endParaRPr lang="zh-TW" altLang="en-US" dirty="0"/>
          </a:p>
        </p:txBody>
      </p:sp>
      <p:sp>
        <p:nvSpPr>
          <p:cNvPr id="3" name="內容版面配置區 2">
            <a:extLst>
              <a:ext uri="{FF2B5EF4-FFF2-40B4-BE49-F238E27FC236}">
                <a16:creationId xmlns:a16="http://schemas.microsoft.com/office/drawing/2014/main" id="{979EE360-6831-49C8-85EF-344A80DEC4E6}"/>
              </a:ext>
            </a:extLst>
          </p:cNvPr>
          <p:cNvSpPr>
            <a:spLocks noGrp="1"/>
          </p:cNvSpPr>
          <p:nvPr>
            <p:ph idx="1"/>
          </p:nvPr>
        </p:nvSpPr>
        <p:spPr>
          <a:xfrm>
            <a:off x="627611" y="1837765"/>
            <a:ext cx="10396883" cy="2151296"/>
          </a:xfrm>
        </p:spPr>
        <p:txBody>
          <a:bodyPr/>
          <a:lstStyle/>
          <a:p>
            <a:r>
              <a:rPr lang="zh-TW" altLang="en-US" dirty="0">
                <a:latin typeface="標楷體" panose="03000509000000000000" pitchFamily="65" charset="-120"/>
                <a:ea typeface="標楷體" panose="03000509000000000000" pitchFamily="65" charset="-120"/>
              </a:rPr>
              <a:t>將已經導入的資料分成訓練及測試集</a:t>
            </a:r>
            <a:r>
              <a:rPr lang="en-US" altLang="zh-TW" dirty="0">
                <a:solidFill>
                  <a:schemeClr val="bg1">
                    <a:lumMod val="65000"/>
                  </a:schemeClr>
                </a:solidFill>
                <a:latin typeface="標楷體" panose="03000509000000000000" pitchFamily="65" charset="-120"/>
                <a:ea typeface="標楷體" panose="03000509000000000000" pitchFamily="65" charset="-120"/>
              </a:rPr>
              <a:t>(</a:t>
            </a:r>
            <a:r>
              <a:rPr lang="fr-FR" altLang="zh-TW" b="0" dirty="0">
                <a:solidFill>
                  <a:schemeClr val="bg1">
                    <a:lumMod val="65000"/>
                  </a:schemeClr>
                </a:solidFill>
                <a:effectLst/>
                <a:latin typeface="標楷體" panose="03000509000000000000" pitchFamily="65" charset="-120"/>
                <a:ea typeface="標楷體" panose="03000509000000000000" pitchFamily="65" charset="-120"/>
              </a:rPr>
              <a:t>X_train, X_test, y_train, y_test</a:t>
            </a:r>
            <a:r>
              <a:rPr lang="en-US" altLang="zh-TW" b="0" dirty="0">
                <a:solidFill>
                  <a:schemeClr val="bg1">
                    <a:lumMod val="65000"/>
                  </a:schemeClr>
                </a:solidFill>
                <a:effectLst/>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並將</a:t>
            </a:r>
            <a:r>
              <a:rPr lang="en-US" altLang="zh-TW" dirty="0">
                <a:latin typeface="Bahnschrift" panose="020B0502040204020203" pitchFamily="34" charset="0"/>
                <a:ea typeface="標楷體" panose="03000509000000000000" pitchFamily="65" charset="-120"/>
              </a:rPr>
              <a:t>20%</a:t>
            </a:r>
            <a:r>
              <a:rPr lang="zh-TW" altLang="en-US" dirty="0">
                <a:latin typeface="Bahnschrift" panose="020B0502040204020203" pitchFamily="34" charset="0"/>
                <a:ea typeface="標楷體" panose="03000509000000000000" pitchFamily="65" charset="-120"/>
              </a:rPr>
              <a:t>分成測試集，剩下的</a:t>
            </a:r>
            <a:r>
              <a:rPr lang="en-US" altLang="zh-TW" dirty="0">
                <a:latin typeface="Bahnschrift" panose="020B0502040204020203" pitchFamily="34" charset="0"/>
                <a:ea typeface="標楷體" panose="03000509000000000000" pitchFamily="65" charset="-120"/>
              </a:rPr>
              <a:t>80%</a:t>
            </a:r>
            <a:r>
              <a:rPr lang="zh-TW" altLang="en-US" dirty="0">
                <a:latin typeface="Bahnschrift" panose="020B0502040204020203" pitchFamily="34" charset="0"/>
                <a:ea typeface="標楷體" panose="03000509000000000000" pitchFamily="65" charset="-120"/>
              </a:rPr>
              <a:t>分成訓練集。</a:t>
            </a:r>
            <a:endParaRPr lang="en-US" altLang="zh-TW" dirty="0">
              <a:latin typeface="Bahnschrift" panose="020B0502040204020203" pitchFamily="34" charset="0"/>
              <a:ea typeface="標楷體" panose="03000509000000000000" pitchFamily="65" charset="-120"/>
            </a:endParaRPr>
          </a:p>
          <a:p>
            <a:r>
              <a:rPr lang="zh-TW" altLang="en-US" sz="1600" b="0" dirty="0">
                <a:effectLst/>
                <a:latin typeface="Bahnschrift" panose="020B0502040204020203" pitchFamily="34" charset="0"/>
                <a:ea typeface="標楷體" panose="03000509000000000000" pitchFamily="65" charset="-120"/>
              </a:rPr>
              <a:t>先讓模型使用</a:t>
            </a:r>
            <a:r>
              <a:rPr lang="fr-FR" altLang="zh-TW" sz="1600" b="0" dirty="0">
                <a:effectLst/>
                <a:latin typeface="Bahnschrift" panose="020B0502040204020203" pitchFamily="34" charset="0"/>
                <a:ea typeface="標楷體" panose="03000509000000000000" pitchFamily="65" charset="-120"/>
              </a:rPr>
              <a:t>X_train, X_test</a:t>
            </a:r>
            <a:r>
              <a:rPr lang="en-US" altLang="zh-TW" sz="1600" b="0" dirty="0">
                <a:effectLst/>
                <a:latin typeface="Bahnschrift" panose="020B0502040204020203" pitchFamily="34" charset="0"/>
                <a:ea typeface="標楷體" panose="03000509000000000000" pitchFamily="65" charset="-120"/>
              </a:rPr>
              <a:t>=</a:t>
            </a:r>
            <a:r>
              <a:rPr lang="zh-TW" altLang="en-US" sz="1600" dirty="0">
                <a:latin typeface="Bahnschrift" panose="020B0502040204020203" pitchFamily="34" charset="0"/>
                <a:ea typeface="標楷體" panose="03000509000000000000" pitchFamily="65" charset="-120"/>
              </a:rPr>
              <a:t>特徵進行學習，</a:t>
            </a:r>
            <a:r>
              <a:rPr lang="zh-TW" altLang="en-US" sz="1600" b="0" dirty="0">
                <a:effectLst/>
                <a:latin typeface="Bahnschrift" panose="020B0502040204020203" pitchFamily="34" charset="0"/>
                <a:ea typeface="標楷體" panose="03000509000000000000" pitchFamily="65" charset="-120"/>
              </a:rPr>
              <a:t>再使用</a:t>
            </a:r>
            <a:r>
              <a:rPr lang="fr-FR" altLang="zh-TW" sz="1600" b="0" dirty="0">
                <a:effectLst/>
                <a:latin typeface="Bahnschrift" panose="020B0502040204020203" pitchFamily="34" charset="0"/>
                <a:ea typeface="標楷體" panose="03000509000000000000" pitchFamily="65" charset="-120"/>
              </a:rPr>
              <a:t>y_train, y_test</a:t>
            </a:r>
            <a:r>
              <a:rPr lang="en-US" altLang="zh-TW" sz="1600" b="0" dirty="0">
                <a:effectLst/>
                <a:latin typeface="Bahnschrift" panose="020B0502040204020203" pitchFamily="34" charset="0"/>
                <a:ea typeface="標楷體" panose="03000509000000000000" pitchFamily="65" charset="-120"/>
              </a:rPr>
              <a:t>=</a:t>
            </a:r>
            <a:r>
              <a:rPr lang="zh-TW" altLang="en-US" sz="1600" b="0" dirty="0">
                <a:effectLst/>
                <a:latin typeface="Bahnschrift" panose="020B0502040204020203" pitchFamily="34" charset="0"/>
                <a:ea typeface="標楷體" panose="03000509000000000000" pitchFamily="65" charset="-120"/>
              </a:rPr>
              <a:t>標籤進行預測</a:t>
            </a:r>
            <a:endParaRPr lang="en-US" altLang="zh-TW" sz="1600" b="0" dirty="0">
              <a:effectLst/>
              <a:latin typeface="Bahnschrift" panose="020B0502040204020203" pitchFamily="34" charset="0"/>
              <a:ea typeface="標楷體" panose="03000509000000000000" pitchFamily="65" charset="-120"/>
            </a:endParaRPr>
          </a:p>
          <a:p>
            <a:endParaRPr lang="en-US" altLang="zh-TW" sz="1600" dirty="0">
              <a:latin typeface="Bahnschrift" panose="020B0502040204020203" pitchFamily="34" charset="0"/>
              <a:ea typeface="標楷體" panose="03000509000000000000" pitchFamily="65" charset="-120"/>
            </a:endParaRPr>
          </a:p>
          <a:p>
            <a:endParaRPr lang="en-US" altLang="zh-TW" sz="1600" b="0" dirty="0">
              <a:effectLst/>
              <a:latin typeface="Bahnschrift" panose="020B0502040204020203" pitchFamily="34" charset="0"/>
              <a:ea typeface="標楷體" panose="03000509000000000000" pitchFamily="65" charset="-120"/>
            </a:endParaRPr>
          </a:p>
        </p:txBody>
      </p:sp>
      <p:pic>
        <p:nvPicPr>
          <p:cNvPr id="5" name="圖片 4">
            <a:extLst>
              <a:ext uri="{FF2B5EF4-FFF2-40B4-BE49-F238E27FC236}">
                <a16:creationId xmlns:a16="http://schemas.microsoft.com/office/drawing/2014/main" id="{A3A6C4B8-7813-460A-AD24-2C76488430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0565" y="3268742"/>
            <a:ext cx="4527354" cy="2151296"/>
          </a:xfrm>
          <a:prstGeom prst="rect">
            <a:avLst/>
          </a:prstGeom>
        </p:spPr>
      </p:pic>
    </p:spTree>
    <p:extLst>
      <p:ext uri="{BB962C8B-B14F-4D97-AF65-F5344CB8AC3E}">
        <p14:creationId xmlns:p14="http://schemas.microsoft.com/office/powerpoint/2010/main" val="1503714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75042A-929B-4A48-83C6-7F7C6436C349}"/>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混淆矩陣與</a:t>
            </a:r>
            <a:r>
              <a:rPr lang="en-US" altLang="zh-TW" dirty="0">
                <a:latin typeface="標楷體" panose="03000509000000000000" pitchFamily="65" charset="-120"/>
                <a:ea typeface="標楷體" panose="03000509000000000000" pitchFamily="65" charset="-120"/>
              </a:rPr>
              <a:t>ROC</a:t>
            </a:r>
            <a:r>
              <a:rPr lang="zh-TW" altLang="en-US" dirty="0">
                <a:latin typeface="標楷體" panose="03000509000000000000" pitchFamily="65" charset="-120"/>
                <a:ea typeface="標楷體" panose="03000509000000000000" pitchFamily="65" charset="-120"/>
              </a:rPr>
              <a:t>曲線</a:t>
            </a:r>
          </a:p>
        </p:txBody>
      </p:sp>
      <p:pic>
        <p:nvPicPr>
          <p:cNvPr id="5" name="內容版面配置區 4">
            <a:extLst>
              <a:ext uri="{FF2B5EF4-FFF2-40B4-BE49-F238E27FC236}">
                <a16:creationId xmlns:a16="http://schemas.microsoft.com/office/drawing/2014/main" id="{99CBBFED-A345-4C4A-8701-EF9E610AD6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7987" y="1943763"/>
            <a:ext cx="4636135" cy="3398262"/>
          </a:xfrm>
        </p:spPr>
      </p:pic>
      <p:pic>
        <p:nvPicPr>
          <p:cNvPr id="7" name="圖片 6">
            <a:extLst>
              <a:ext uri="{FF2B5EF4-FFF2-40B4-BE49-F238E27FC236}">
                <a16:creationId xmlns:a16="http://schemas.microsoft.com/office/drawing/2014/main" id="{B26C43CD-78CF-4308-BF44-8B59FB7716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9922" y="1943762"/>
            <a:ext cx="5472761" cy="3398262"/>
          </a:xfrm>
          <a:prstGeom prst="rect">
            <a:avLst/>
          </a:prstGeom>
        </p:spPr>
      </p:pic>
    </p:spTree>
    <p:extLst>
      <p:ext uri="{BB962C8B-B14F-4D97-AF65-F5344CB8AC3E}">
        <p14:creationId xmlns:p14="http://schemas.microsoft.com/office/powerpoint/2010/main" val="2779419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主要賽事">
  <a:themeElements>
    <a:clrScheme name="主要賽事">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主要賽事">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主要賽事">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TM04033927[[fn=主要賽事]]</Template>
  <TotalTime>184</TotalTime>
  <Words>567</Words>
  <Application>Microsoft Office PowerPoint</Application>
  <PresentationFormat>寬螢幕</PresentationFormat>
  <Paragraphs>62</Paragraphs>
  <Slides>12</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12</vt:i4>
      </vt:variant>
    </vt:vector>
  </HeadingPairs>
  <TitlesOfParts>
    <vt:vector size="18" baseType="lpstr">
      <vt:lpstr>標楷體</vt:lpstr>
      <vt:lpstr>Arial</vt:lpstr>
      <vt:lpstr>Bahnschrift</vt:lpstr>
      <vt:lpstr>Consolas</vt:lpstr>
      <vt:lpstr>Impact</vt:lpstr>
      <vt:lpstr>主要賽事</vt:lpstr>
      <vt:lpstr>創建預防自殺模型預測報告</vt:lpstr>
      <vt:lpstr>目錄</vt:lpstr>
      <vt:lpstr>資料蒐集</vt:lpstr>
      <vt:lpstr>動機</vt:lpstr>
      <vt:lpstr>資料清理</vt:lpstr>
      <vt:lpstr>特徵工程</vt:lpstr>
      <vt:lpstr>建立模型-評估</vt:lpstr>
      <vt:lpstr>建立模型-訓練、預測</vt:lpstr>
      <vt:lpstr>混淆矩陣與ROC曲線</vt:lpstr>
      <vt:lpstr>新資料丟入</vt:lpstr>
      <vt:lpstr>PowerPoint 簡報</vt:lpstr>
      <vt:lpstr>未來發展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創建預防自殺模型預測報告</dc:title>
  <dc:creator>zl az</dc:creator>
  <cp:lastModifiedBy>zl az</cp:lastModifiedBy>
  <cp:revision>12</cp:revision>
  <dcterms:created xsi:type="dcterms:W3CDTF">2024-09-22T08:47:06Z</dcterms:created>
  <dcterms:modified xsi:type="dcterms:W3CDTF">2024-09-22T11:51:30Z</dcterms:modified>
</cp:coreProperties>
</file>