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1" r:id="rId16"/>
    <p:sldId id="272" r:id="rId17"/>
    <p:sldId id="276" r:id="rId18"/>
    <p:sldId id="274" r:id="rId19"/>
    <p:sldId id="275" r:id="rId20"/>
    <p:sldId id="260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C622"/>
    <a:srgbClr val="0EE027"/>
    <a:srgbClr val="FF8181"/>
    <a:srgbClr val="6FD8E3"/>
    <a:srgbClr val="FF535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ping%20OAI%20Presentation\Taping%20OAI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ping%20OAI%20Presentation\Taping%20OAI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ping%20OAI%20Presentation\Taping%20OAI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ping%20OAI%20Presentation\Taping%20OAI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ping%20OAI%20Presentation\Taping%20OAI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ping%20OAI%20Presentation\Taping%20OAI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ping%20OAI%20Presentation\Taping%20OAI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ping%20OAI%20Presentation\Taping%20OAI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ping%20OAI%20Presentation\Taping%20OAI.xls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ping%20OAI%20Presentation\Taping%20OAI.xls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Taping%20OAI%20Presentation\Taping%20OAI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2"/>
  <c:chart>
    <c:plotArea>
      <c:layout>
        <c:manualLayout>
          <c:layoutTarget val="inner"/>
          <c:xMode val="edge"/>
          <c:yMode val="edge"/>
          <c:x val="5.7510309465596821E-2"/>
          <c:y val="3.7624627299196509E-2"/>
          <c:w val="0.92602693799790325"/>
          <c:h val="0.68772921974299395"/>
        </c:manualLayout>
      </c:layout>
      <c:lineChart>
        <c:grouping val="standard"/>
        <c:ser>
          <c:idx val="0"/>
          <c:order val="0"/>
          <c:tx>
            <c:strRef>
              <c:f>tan!$B$1</c:f>
              <c:strCache>
                <c:ptCount val="1"/>
                <c:pt idx="0">
                  <c:v>Run (min)</c:v>
                </c:pt>
              </c:strCache>
            </c:strRef>
          </c:tx>
          <c:spPr>
            <a:ln w="38100">
              <a:solidFill>
                <a:srgbClr val="FFFF00"/>
              </a:solidFill>
            </a:ln>
          </c:spPr>
          <c:marker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cat>
            <c:strRef>
              <c:f>tan!$A$2:$A$30</c:f>
              <c:strCache>
                <c:ptCount val="29"/>
                <c:pt idx="0">
                  <c:v>V051418920</c:v>
                </c:pt>
                <c:pt idx="1">
                  <c:v>V051419740</c:v>
                </c:pt>
                <c:pt idx="2">
                  <c:v>V051419750</c:v>
                </c:pt>
                <c:pt idx="3">
                  <c:v>V051420480</c:v>
                </c:pt>
                <c:pt idx="4">
                  <c:v>V051420540</c:v>
                </c:pt>
                <c:pt idx="5">
                  <c:v>V051420560</c:v>
                </c:pt>
                <c:pt idx="6">
                  <c:v>V051420580</c:v>
                </c:pt>
                <c:pt idx="7">
                  <c:v>V051420590</c:v>
                </c:pt>
                <c:pt idx="8">
                  <c:v>V051420610</c:v>
                </c:pt>
                <c:pt idx="9">
                  <c:v>V051420620</c:v>
                </c:pt>
                <c:pt idx="10">
                  <c:v>V051420650</c:v>
                </c:pt>
                <c:pt idx="11">
                  <c:v>V051420710</c:v>
                </c:pt>
                <c:pt idx="12">
                  <c:v>V051420910</c:v>
                </c:pt>
                <c:pt idx="13">
                  <c:v>V051420920</c:v>
                </c:pt>
                <c:pt idx="14">
                  <c:v>V051420930</c:v>
                </c:pt>
                <c:pt idx="15">
                  <c:v>V051420970</c:v>
                </c:pt>
                <c:pt idx="16">
                  <c:v>V051420980</c:v>
                </c:pt>
                <c:pt idx="17">
                  <c:v>V051422990</c:v>
                </c:pt>
                <c:pt idx="18">
                  <c:v>V051423010</c:v>
                </c:pt>
                <c:pt idx="19">
                  <c:v>V000DMY01</c:v>
                </c:pt>
                <c:pt idx="20">
                  <c:v>V000DMY02</c:v>
                </c:pt>
                <c:pt idx="21">
                  <c:v>V000DMY03</c:v>
                </c:pt>
                <c:pt idx="22">
                  <c:v>V000DMY04</c:v>
                </c:pt>
                <c:pt idx="23">
                  <c:v>V000DMY05</c:v>
                </c:pt>
                <c:pt idx="24">
                  <c:v>V000DMY06</c:v>
                </c:pt>
                <c:pt idx="25">
                  <c:v>V000DMY07</c:v>
                </c:pt>
                <c:pt idx="26">
                  <c:v>V000DMY08</c:v>
                </c:pt>
                <c:pt idx="27">
                  <c:v>V000DMY09</c:v>
                </c:pt>
                <c:pt idx="28">
                  <c:v>V000DMY10</c:v>
                </c:pt>
              </c:strCache>
            </c:strRef>
          </c:cat>
          <c:val>
            <c:numRef>
              <c:f>tan!$B$2:$B$30</c:f>
              <c:numCache>
                <c:formatCode>General</c:formatCode>
                <c:ptCount val="29"/>
                <c:pt idx="0">
                  <c:v>20</c:v>
                </c:pt>
                <c:pt idx="1">
                  <c:v>34</c:v>
                </c:pt>
                <c:pt idx="2">
                  <c:v>21</c:v>
                </c:pt>
                <c:pt idx="3">
                  <c:v>28</c:v>
                </c:pt>
                <c:pt idx="4">
                  <c:v>12</c:v>
                </c:pt>
                <c:pt idx="5">
                  <c:v>16</c:v>
                </c:pt>
                <c:pt idx="6">
                  <c:v>35</c:v>
                </c:pt>
                <c:pt idx="7">
                  <c:v>11</c:v>
                </c:pt>
                <c:pt idx="8">
                  <c:v>15</c:v>
                </c:pt>
                <c:pt idx="9">
                  <c:v>42</c:v>
                </c:pt>
                <c:pt idx="10">
                  <c:v>18</c:v>
                </c:pt>
                <c:pt idx="11">
                  <c:v>18</c:v>
                </c:pt>
                <c:pt idx="12">
                  <c:v>12</c:v>
                </c:pt>
                <c:pt idx="13">
                  <c:v>18</c:v>
                </c:pt>
                <c:pt idx="14">
                  <c:v>16</c:v>
                </c:pt>
                <c:pt idx="15">
                  <c:v>18</c:v>
                </c:pt>
                <c:pt idx="16">
                  <c:v>20</c:v>
                </c:pt>
                <c:pt idx="17">
                  <c:v>18</c:v>
                </c:pt>
                <c:pt idx="18">
                  <c:v>21</c:v>
                </c:pt>
                <c:pt idx="19">
                  <c:v>10</c:v>
                </c:pt>
                <c:pt idx="20">
                  <c:v>11</c:v>
                </c:pt>
                <c:pt idx="21">
                  <c:v>9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9</c:v>
                </c:pt>
                <c:pt idx="26">
                  <c:v>8</c:v>
                </c:pt>
                <c:pt idx="27">
                  <c:v>11</c:v>
                </c:pt>
                <c:pt idx="28">
                  <c:v>9</c:v>
                </c:pt>
              </c:numCache>
            </c:numRef>
          </c:val>
        </c:ser>
        <c:ser>
          <c:idx val="1"/>
          <c:order val="1"/>
          <c:tx>
            <c:strRef>
              <c:f>tan!$C$1</c:f>
              <c:strCache>
                <c:ptCount val="1"/>
                <c:pt idx="0">
                  <c:v>Err</c:v>
                </c:pt>
              </c:strCache>
            </c:strRef>
          </c:tx>
          <c:spPr>
            <a:ln w="38100"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cat>
            <c:strRef>
              <c:f>tan!$A$2:$A$30</c:f>
              <c:strCache>
                <c:ptCount val="29"/>
                <c:pt idx="0">
                  <c:v>V051418920</c:v>
                </c:pt>
                <c:pt idx="1">
                  <c:v>V051419740</c:v>
                </c:pt>
                <c:pt idx="2">
                  <c:v>V051419750</c:v>
                </c:pt>
                <c:pt idx="3">
                  <c:v>V051420480</c:v>
                </c:pt>
                <c:pt idx="4">
                  <c:v>V051420540</c:v>
                </c:pt>
                <c:pt idx="5">
                  <c:v>V051420560</c:v>
                </c:pt>
                <c:pt idx="6">
                  <c:v>V051420580</c:v>
                </c:pt>
                <c:pt idx="7">
                  <c:v>V051420590</c:v>
                </c:pt>
                <c:pt idx="8">
                  <c:v>V051420610</c:v>
                </c:pt>
                <c:pt idx="9">
                  <c:v>V051420620</c:v>
                </c:pt>
                <c:pt idx="10">
                  <c:v>V051420650</c:v>
                </c:pt>
                <c:pt idx="11">
                  <c:v>V051420710</c:v>
                </c:pt>
                <c:pt idx="12">
                  <c:v>V051420910</c:v>
                </c:pt>
                <c:pt idx="13">
                  <c:v>V051420920</c:v>
                </c:pt>
                <c:pt idx="14">
                  <c:v>V051420930</c:v>
                </c:pt>
                <c:pt idx="15">
                  <c:v>V051420970</c:v>
                </c:pt>
                <c:pt idx="16">
                  <c:v>V051420980</c:v>
                </c:pt>
                <c:pt idx="17">
                  <c:v>V051422990</c:v>
                </c:pt>
                <c:pt idx="18">
                  <c:v>V051423010</c:v>
                </c:pt>
                <c:pt idx="19">
                  <c:v>V000DMY01</c:v>
                </c:pt>
                <c:pt idx="20">
                  <c:v>V000DMY02</c:v>
                </c:pt>
                <c:pt idx="21">
                  <c:v>V000DMY03</c:v>
                </c:pt>
                <c:pt idx="22">
                  <c:v>V000DMY04</c:v>
                </c:pt>
                <c:pt idx="23">
                  <c:v>V000DMY05</c:v>
                </c:pt>
                <c:pt idx="24">
                  <c:v>V000DMY06</c:v>
                </c:pt>
                <c:pt idx="25">
                  <c:v>V000DMY07</c:v>
                </c:pt>
                <c:pt idx="26">
                  <c:v>V000DMY08</c:v>
                </c:pt>
                <c:pt idx="27">
                  <c:v>V000DMY09</c:v>
                </c:pt>
                <c:pt idx="28">
                  <c:v>V000DMY10</c:v>
                </c:pt>
              </c:strCache>
            </c:strRef>
          </c:cat>
          <c:val>
            <c:numRef>
              <c:f>tan!$C$2:$C$30</c:f>
              <c:numCache>
                <c:formatCode>General</c:formatCode>
                <c:ptCount val="29"/>
                <c:pt idx="0">
                  <c:v>2</c:v>
                </c:pt>
                <c:pt idx="1">
                  <c:v>14</c:v>
                </c:pt>
                <c:pt idx="2">
                  <c:v>5</c:v>
                </c:pt>
                <c:pt idx="3">
                  <c:v>5</c:v>
                </c:pt>
                <c:pt idx="4">
                  <c:v>0</c:v>
                </c:pt>
                <c:pt idx="5">
                  <c:v>4</c:v>
                </c:pt>
                <c:pt idx="6">
                  <c:v>12</c:v>
                </c:pt>
                <c:pt idx="7">
                  <c:v>0</c:v>
                </c:pt>
                <c:pt idx="8">
                  <c:v>1</c:v>
                </c:pt>
                <c:pt idx="9">
                  <c:v>7</c:v>
                </c:pt>
                <c:pt idx="10">
                  <c:v>4</c:v>
                </c:pt>
                <c:pt idx="11">
                  <c:v>4</c:v>
                </c:pt>
                <c:pt idx="12">
                  <c:v>1</c:v>
                </c:pt>
                <c:pt idx="13">
                  <c:v>4</c:v>
                </c:pt>
                <c:pt idx="14">
                  <c:v>4</c:v>
                </c:pt>
                <c:pt idx="15">
                  <c:v>6</c:v>
                </c:pt>
                <c:pt idx="16">
                  <c:v>3</c:v>
                </c:pt>
                <c:pt idx="17">
                  <c:v>2</c:v>
                </c:pt>
                <c:pt idx="18">
                  <c:v>9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</c:numCache>
            </c:numRef>
          </c:val>
        </c:ser>
        <c:marker val="1"/>
        <c:axId val="60436480"/>
        <c:axId val="62464768"/>
      </c:lineChart>
      <c:catAx>
        <c:axId val="60436480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pPr>
            <a:endParaRPr lang="en-US"/>
          </a:p>
        </c:txPr>
        <c:crossAx val="62464768"/>
        <c:crosses val="autoZero"/>
        <c:auto val="1"/>
        <c:lblAlgn val="ctr"/>
        <c:lblOffset val="100"/>
      </c:catAx>
      <c:valAx>
        <c:axId val="62464768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400">
                <a:solidFill>
                  <a:schemeClr val="accent1">
                    <a:lumMod val="40000"/>
                    <a:lumOff val="60000"/>
                  </a:schemeClr>
                </a:solidFill>
              </a:defRPr>
            </a:pPr>
            <a:endParaRPr lang="en-US"/>
          </a:p>
        </c:txPr>
        <c:crossAx val="60436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354228448456374"/>
          <c:y val="2.8883187419260659E-2"/>
          <c:w val="0.11783945345660654"/>
          <c:h val="0.10414425295860946"/>
        </c:manualLayout>
      </c:layout>
      <c:txPr>
        <a:bodyPr/>
        <a:lstStyle/>
        <a:p>
          <a:pPr>
            <a:defRPr sz="1200">
              <a:solidFill>
                <a:schemeClr val="accent6">
                  <a:lumMod val="20000"/>
                  <a:lumOff val="80000"/>
                </a:schemeClr>
              </a:solidFill>
            </a:defRPr>
          </a:pPr>
          <a:endParaRPr lang="en-US"/>
        </a:p>
      </c:txPr>
    </c:legend>
    <c:plotVisOnly val="1"/>
  </c:chart>
  <c:spPr>
    <a:noFill/>
    <a:ln>
      <a:noFill/>
    </a:ln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 b="1" i="1" u="none" strike="noStrike" baseline="0">
                <a:solidFill>
                  <a:srgbClr val="C00000"/>
                </a:solidFill>
                <a:latin typeface="Times New Roman" pitchFamily="18" charset="0"/>
                <a:ea typeface="Gulim"/>
                <a:cs typeface="Times New Roman" pitchFamily="18" charset="0"/>
              </a:defRPr>
            </a:pPr>
            <a:r>
              <a:rPr lang="en-US" sz="24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Wrong Pin mark - FA128P</a:t>
            </a:r>
          </a:p>
        </c:rich>
      </c:tx>
      <c:layout>
        <c:manualLayout>
          <c:xMode val="edge"/>
          <c:yMode val="edge"/>
          <c:x val="0.34579439252336436"/>
          <c:y val="1.577287066246057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7.2429906542056083E-2"/>
          <c:y val="8.8328075709779241E-2"/>
          <c:w val="0.91822429906542069"/>
          <c:h val="0.7255520504731866"/>
        </c:manualLayout>
      </c:layout>
      <c:lineChart>
        <c:grouping val="standard"/>
        <c:ser>
          <c:idx val="0"/>
          <c:order val="0"/>
          <c:tx>
            <c:strRef>
              <c:f>'[1]FA-128P'!$F$24</c:f>
              <c:strCache>
                <c:ptCount val="1"/>
                <c:pt idx="0">
                  <c:v>Wrong Pin mark</c:v>
                </c:pt>
              </c:strCache>
            </c:strRef>
          </c:tx>
          <c:spPr>
            <a:ln w="55000" cap="flat" cmpd="thickThin" algn="ctr">
              <a:solidFill>
                <a:schemeClr val="accent2"/>
              </a:solidFill>
              <a:prstDash val="solid"/>
            </a:ln>
            <a:effectLst/>
          </c:spPr>
          <c:marker>
            <c:symbol val="diamond"/>
            <c:size val="5"/>
            <c:spPr>
              <a:solidFill>
                <a:schemeClr val="lt1"/>
              </a:solidFill>
              <a:ln w="55000" cap="flat" cmpd="thickThin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'[1]FA-128P'!$G$1:$AB$1</c:f>
              <c:strCache>
                <c:ptCount val="22"/>
                <c:pt idx="0">
                  <c:v>Jan '10</c:v>
                </c:pt>
                <c:pt idx="1">
                  <c:v>Feb '10</c:v>
                </c:pt>
                <c:pt idx="2">
                  <c:v>Mar '10</c:v>
                </c:pt>
                <c:pt idx="3">
                  <c:v>Apr '10</c:v>
                </c:pt>
                <c:pt idx="4">
                  <c:v>May '10</c:v>
                </c:pt>
                <c:pt idx="5">
                  <c:v>June '10</c:v>
                </c:pt>
                <c:pt idx="6">
                  <c:v>July '10</c:v>
                </c:pt>
                <c:pt idx="7">
                  <c:v>Aug '10</c:v>
                </c:pt>
                <c:pt idx="8">
                  <c:v>Sept '10</c:v>
                </c:pt>
                <c:pt idx="9">
                  <c:v>Oct '10</c:v>
                </c:pt>
                <c:pt idx="10">
                  <c:v>Nov '10</c:v>
                </c:pt>
                <c:pt idx="11">
                  <c:v>Dec '10</c:v>
                </c:pt>
                <c:pt idx="12">
                  <c:v>Jan '11</c:v>
                </c:pt>
                <c:pt idx="13">
                  <c:v>Feb '11</c:v>
                </c:pt>
                <c:pt idx="14">
                  <c:v>Mar '11</c:v>
                </c:pt>
                <c:pt idx="15">
                  <c:v>Apr '11</c:v>
                </c:pt>
                <c:pt idx="16">
                  <c:v>May '11</c:v>
                </c:pt>
                <c:pt idx="17">
                  <c:v>June '11</c:v>
                </c:pt>
                <c:pt idx="18">
                  <c:v>July '11</c:v>
                </c:pt>
                <c:pt idx="19">
                  <c:v>Aug '11</c:v>
                </c:pt>
                <c:pt idx="20">
                  <c:v>Sept '11</c:v>
                </c:pt>
                <c:pt idx="21">
                  <c:v>Oct '11</c:v>
                </c:pt>
              </c:strCache>
            </c:strRef>
          </c:cat>
          <c:val>
            <c:numRef>
              <c:f>'[1]FA-128P'!$G$24:$AB$24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1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1</c:v>
                </c:pt>
                <c:pt idx="18">
                  <c:v>2</c:v>
                </c:pt>
                <c:pt idx="19">
                  <c:v>4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marker val="1"/>
        <c:axId val="89421696"/>
        <c:axId val="89437312"/>
      </c:lineChart>
      <c:catAx>
        <c:axId val="89421696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89437312"/>
        <c:crosses val="autoZero"/>
        <c:auto val="1"/>
        <c:lblAlgn val="ctr"/>
        <c:lblOffset val="100"/>
        <c:tickLblSkip val="1"/>
        <c:tickMarkSkip val="1"/>
      </c:catAx>
      <c:valAx>
        <c:axId val="89437312"/>
        <c:scaling>
          <c:orientation val="minMax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800" b="0" i="1" u="none" strike="noStrike" baseline="0">
                    <a:solidFill>
                      <a:srgbClr val="FFFF00"/>
                    </a:solidFill>
                    <a:latin typeface="Times New Roman" pitchFamily="18" charset="0"/>
                    <a:ea typeface="Gulim"/>
                    <a:cs typeface="Times New Roman" pitchFamily="18" charset="0"/>
                  </a:defRPr>
                </a:pPr>
                <a:r>
                  <a:rPr lang="en-US" sz="1800" b="0" i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Qty (Pn)</a:t>
                </a:r>
              </a:p>
            </c:rich>
          </c:tx>
          <c:layout>
            <c:manualLayout>
              <c:xMode val="edge"/>
              <c:yMode val="edge"/>
              <c:x val="7.2429906542056083E-2"/>
              <c:y val="1.8927444794952689E-2"/>
            </c:manualLayout>
          </c:layout>
          <c:spPr>
            <a:noFill/>
            <a:ln w="25400">
              <a:noFill/>
            </a:ln>
          </c:spPr>
        </c:title>
        <c:numFmt formatCode="0.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89421696"/>
        <c:crosses val="autoZero"/>
        <c:crossBetween val="between"/>
        <c:majorUnit val="1"/>
      </c:valAx>
      <c:spPr>
        <a:noFill/>
        <a:ln w="25400">
          <a:noFill/>
        </a:ln>
      </c:spPr>
    </c:plotArea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825" b="0" i="0" u="none" strike="noStrike" baseline="0">
          <a:solidFill>
            <a:srgbClr val="000000"/>
          </a:solidFill>
          <a:latin typeface="Gulim"/>
          <a:ea typeface="Gulim"/>
          <a:cs typeface="Gulim"/>
        </a:defRPr>
      </a:pPr>
      <a:endParaRPr lang="en-U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 b="1" i="1" u="none" strike="noStrike" baseline="0">
                <a:solidFill>
                  <a:srgbClr val="C00000"/>
                </a:solidFill>
                <a:latin typeface="Times New Roman" pitchFamily="18" charset="0"/>
                <a:ea typeface="Gulim"/>
                <a:cs typeface="Times New Roman" pitchFamily="18" charset="0"/>
              </a:defRPr>
            </a:pPr>
            <a:r>
              <a:rPr lang="en-US" sz="24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Wrong Pin mark - FA20HP</a:t>
            </a:r>
          </a:p>
        </c:rich>
      </c:tx>
      <c:layout>
        <c:manualLayout>
          <c:xMode val="edge"/>
          <c:yMode val="edge"/>
          <c:x val="0.34345794392523377"/>
          <c:y val="1.577287066246057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7.2429906542056083E-2"/>
          <c:y val="8.2018927444794928E-2"/>
          <c:w val="0.91822429906542069"/>
          <c:h val="0.73186119873817068"/>
        </c:manualLayout>
      </c:layout>
      <c:lineChart>
        <c:grouping val="standard"/>
        <c:ser>
          <c:idx val="0"/>
          <c:order val="0"/>
          <c:tx>
            <c:strRef>
              <c:f>'[1]FA-20HP'!$F$24</c:f>
              <c:strCache>
                <c:ptCount val="1"/>
                <c:pt idx="0">
                  <c:v>Wrong Pin mark</c:v>
                </c:pt>
              </c:strCache>
            </c:strRef>
          </c:tx>
          <c:spPr>
            <a:ln w="55000" cap="flat" cmpd="thickThin" algn="ctr">
              <a:solidFill>
                <a:schemeClr val="accent2"/>
              </a:solidFill>
              <a:prstDash val="solid"/>
            </a:ln>
            <a:effectLst/>
          </c:spPr>
          <c:marker>
            <c:symbol val="diamond"/>
            <c:size val="5"/>
            <c:spPr>
              <a:solidFill>
                <a:schemeClr val="lt1"/>
              </a:solidFill>
              <a:ln w="55000" cap="flat" cmpd="thickThin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'[1]FA-20HP'!$G$1:$AB$1</c:f>
              <c:strCache>
                <c:ptCount val="22"/>
                <c:pt idx="0">
                  <c:v>Jan '10</c:v>
                </c:pt>
                <c:pt idx="1">
                  <c:v>Feb '10</c:v>
                </c:pt>
                <c:pt idx="2">
                  <c:v>Mar '10</c:v>
                </c:pt>
                <c:pt idx="3">
                  <c:v>Apr '10</c:v>
                </c:pt>
                <c:pt idx="4">
                  <c:v>May '10</c:v>
                </c:pt>
                <c:pt idx="5">
                  <c:v>June '10</c:v>
                </c:pt>
                <c:pt idx="6">
                  <c:v>July '10</c:v>
                </c:pt>
                <c:pt idx="7">
                  <c:v>Aug '10</c:v>
                </c:pt>
                <c:pt idx="8">
                  <c:v>Sept '10</c:v>
                </c:pt>
                <c:pt idx="9">
                  <c:v>Oct '10</c:v>
                </c:pt>
                <c:pt idx="10">
                  <c:v>Nov '10</c:v>
                </c:pt>
                <c:pt idx="11">
                  <c:v>Dec '10</c:v>
                </c:pt>
                <c:pt idx="12">
                  <c:v>Jan '11</c:v>
                </c:pt>
                <c:pt idx="13">
                  <c:v>Feb '11</c:v>
                </c:pt>
                <c:pt idx="14">
                  <c:v>Mar '11</c:v>
                </c:pt>
                <c:pt idx="15">
                  <c:v>Apr '11</c:v>
                </c:pt>
                <c:pt idx="16">
                  <c:v>May '11</c:v>
                </c:pt>
                <c:pt idx="17">
                  <c:v>June '11</c:v>
                </c:pt>
                <c:pt idx="18">
                  <c:v>July '11</c:v>
                </c:pt>
                <c:pt idx="19">
                  <c:v>Aug '11</c:v>
                </c:pt>
                <c:pt idx="20">
                  <c:v>Sept '11</c:v>
                </c:pt>
                <c:pt idx="21">
                  <c:v>Oct '11</c:v>
                </c:pt>
              </c:strCache>
            </c:strRef>
          </c:cat>
          <c:val>
            <c:numRef>
              <c:f>'[1]FA-20HP'!$G$24:$AB$24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marker val="1"/>
        <c:axId val="89612672"/>
        <c:axId val="89615360"/>
      </c:lineChart>
      <c:catAx>
        <c:axId val="89612672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89615360"/>
        <c:crosses val="autoZero"/>
        <c:auto val="1"/>
        <c:lblAlgn val="ctr"/>
        <c:lblOffset val="100"/>
        <c:tickLblSkip val="1"/>
        <c:tickMarkSkip val="1"/>
      </c:catAx>
      <c:valAx>
        <c:axId val="89615360"/>
        <c:scaling>
          <c:orientation val="minMax"/>
          <c:max val="3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800" b="0" i="1" u="none" strike="noStrike" baseline="0">
                    <a:solidFill>
                      <a:srgbClr val="FFFF00"/>
                    </a:solidFill>
                    <a:latin typeface="Times New Roman" pitchFamily="18" charset="0"/>
                    <a:ea typeface="Gulim"/>
                    <a:cs typeface="Times New Roman" pitchFamily="18" charset="0"/>
                  </a:defRPr>
                </a:pPr>
                <a:r>
                  <a:rPr lang="en-US" sz="1800" b="0" i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Qty (Pn)</a:t>
                </a:r>
              </a:p>
            </c:rich>
          </c:tx>
          <c:layout>
            <c:manualLayout>
              <c:xMode val="edge"/>
              <c:yMode val="edge"/>
              <c:x val="7.2429906542056083E-2"/>
              <c:y val="1.5772870662460577E-2"/>
            </c:manualLayout>
          </c:layout>
          <c:spPr>
            <a:noFill/>
            <a:ln w="25400">
              <a:noFill/>
            </a:ln>
          </c:spPr>
        </c:title>
        <c:numFmt formatCode="0.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89612672"/>
        <c:crosses val="autoZero"/>
        <c:crossBetween val="between"/>
        <c:majorUnit val="1"/>
      </c:valAx>
      <c:spPr>
        <a:noFill/>
        <a:ln w="25400">
          <a:noFill/>
        </a:ln>
      </c:spPr>
    </c:plotArea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825" b="0" i="0" u="none" strike="noStrike" baseline="0">
          <a:solidFill>
            <a:srgbClr val="000000"/>
          </a:solidFill>
          <a:latin typeface="Gulim"/>
          <a:ea typeface="Gulim"/>
          <a:cs typeface="Gulim"/>
        </a:defRPr>
      </a:pPr>
      <a:endParaRPr lang="en-US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 b="1" i="1" u="none" strike="noStrike" baseline="0">
                <a:solidFill>
                  <a:srgbClr val="C00000"/>
                </a:solidFill>
                <a:latin typeface="Times New Roman" pitchFamily="18" charset="0"/>
                <a:ea typeface="Gulim"/>
                <a:cs typeface="Times New Roman" pitchFamily="18" charset="0"/>
              </a:defRPr>
            </a:pPr>
            <a:r>
              <a:rPr lang="en-US" sz="24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Wrong Pin mark- FA20H</a:t>
            </a:r>
          </a:p>
        </c:rich>
      </c:tx>
      <c:layout>
        <c:manualLayout>
          <c:xMode val="edge"/>
          <c:yMode val="edge"/>
          <c:x val="0.36065622944672893"/>
          <c:y val="1.577287066246057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7.2599614634732093E-2"/>
          <c:y val="8.8328075709779241E-2"/>
          <c:w val="0.91803383667145055"/>
          <c:h val="0.7255520504731866"/>
        </c:manualLayout>
      </c:layout>
      <c:lineChart>
        <c:grouping val="standard"/>
        <c:ser>
          <c:idx val="0"/>
          <c:order val="0"/>
          <c:tx>
            <c:strRef>
              <c:f>'[1]FA-20H'!$F$24</c:f>
              <c:strCache>
                <c:ptCount val="1"/>
                <c:pt idx="0">
                  <c:v>Wrong Pin mark</c:v>
                </c:pt>
              </c:strCache>
            </c:strRef>
          </c:tx>
          <c:spPr>
            <a:ln w="55000" cap="flat" cmpd="thickThin" algn="ctr">
              <a:solidFill>
                <a:schemeClr val="accent2"/>
              </a:solidFill>
              <a:prstDash val="solid"/>
            </a:ln>
            <a:effectLst/>
          </c:spPr>
          <c:marker>
            <c:symbol val="diamond"/>
            <c:size val="5"/>
            <c:spPr>
              <a:solidFill>
                <a:schemeClr val="lt1"/>
              </a:solidFill>
              <a:ln w="55000" cap="flat" cmpd="thickThin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'[1]FA-20H'!$G$1:$AB$1</c:f>
              <c:strCache>
                <c:ptCount val="22"/>
                <c:pt idx="0">
                  <c:v>Jan '10</c:v>
                </c:pt>
                <c:pt idx="1">
                  <c:v>Feb '10</c:v>
                </c:pt>
                <c:pt idx="2">
                  <c:v>Mar '10</c:v>
                </c:pt>
                <c:pt idx="3">
                  <c:v>Apr '10</c:v>
                </c:pt>
                <c:pt idx="4">
                  <c:v>May '10</c:v>
                </c:pt>
                <c:pt idx="5">
                  <c:v>June '10</c:v>
                </c:pt>
                <c:pt idx="6">
                  <c:v>July '10</c:v>
                </c:pt>
                <c:pt idx="7">
                  <c:v>Aug '10</c:v>
                </c:pt>
                <c:pt idx="8">
                  <c:v>Sept '10</c:v>
                </c:pt>
                <c:pt idx="9">
                  <c:v>Oct '10</c:v>
                </c:pt>
                <c:pt idx="10">
                  <c:v>Nov '10</c:v>
                </c:pt>
                <c:pt idx="11">
                  <c:v>Dec '10</c:v>
                </c:pt>
                <c:pt idx="12">
                  <c:v>Jan '11</c:v>
                </c:pt>
                <c:pt idx="13">
                  <c:v>Feb '11</c:v>
                </c:pt>
                <c:pt idx="14">
                  <c:v>Mar '11</c:v>
                </c:pt>
                <c:pt idx="15">
                  <c:v>Apr '11</c:v>
                </c:pt>
                <c:pt idx="16">
                  <c:v>May '11</c:v>
                </c:pt>
                <c:pt idx="17">
                  <c:v>June '11</c:v>
                </c:pt>
                <c:pt idx="18">
                  <c:v>July '11</c:v>
                </c:pt>
                <c:pt idx="19">
                  <c:v>Aug '11</c:v>
                </c:pt>
                <c:pt idx="20">
                  <c:v>Sept '11</c:v>
                </c:pt>
                <c:pt idx="21">
                  <c:v>Oct '11</c:v>
                </c:pt>
              </c:strCache>
            </c:strRef>
          </c:cat>
          <c:val>
            <c:numRef>
              <c:f>'[1]FA-20H'!$G$24:$AB$24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marker val="1"/>
        <c:axId val="91093248"/>
        <c:axId val="91341184"/>
      </c:lineChart>
      <c:catAx>
        <c:axId val="91093248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91341184"/>
        <c:crosses val="autoZero"/>
        <c:auto val="1"/>
        <c:lblAlgn val="ctr"/>
        <c:lblOffset val="100"/>
        <c:tickLblSkip val="1"/>
        <c:tickMarkSkip val="1"/>
      </c:catAx>
      <c:valAx>
        <c:axId val="91341184"/>
        <c:scaling>
          <c:orientation val="minMax"/>
          <c:max val="3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800" b="0" i="1" u="none" strike="noStrike" baseline="0">
                    <a:solidFill>
                      <a:srgbClr val="000000"/>
                    </a:solidFill>
                    <a:latin typeface="Times New Roman" pitchFamily="18" charset="0"/>
                    <a:ea typeface="Gulim"/>
                    <a:cs typeface="Times New Roman" pitchFamily="18" charset="0"/>
                  </a:defRPr>
                </a:pPr>
                <a:r>
                  <a:rPr lang="en-US" sz="1800" b="0" i="1">
                    <a:latin typeface="Times New Roman" pitchFamily="18" charset="0"/>
                    <a:cs typeface="Times New Roman" pitchFamily="18" charset="0"/>
                  </a:rPr>
                  <a:t>Qty (Pn)</a:t>
                </a:r>
              </a:p>
            </c:rich>
          </c:tx>
          <c:layout>
            <c:manualLayout>
              <c:xMode val="edge"/>
              <c:yMode val="edge"/>
              <c:x val="7.0257611241217821E-2"/>
              <c:y val="1.8927444794952689E-2"/>
            </c:manualLayout>
          </c:layout>
          <c:spPr>
            <a:noFill/>
            <a:ln w="25400">
              <a:noFill/>
            </a:ln>
          </c:spPr>
        </c:title>
        <c:numFmt formatCode="0.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Times New Roman" pitchFamily="18" charset="0"/>
              </a:defRPr>
            </a:pPr>
            <a:endParaRPr lang="en-US"/>
          </a:p>
        </c:txPr>
        <c:crossAx val="91093248"/>
        <c:crosses val="autoZero"/>
        <c:crossBetween val="between"/>
        <c:majorUnit val="1"/>
      </c:valAx>
      <c:spPr>
        <a:noFill/>
        <a:ln w="25400">
          <a:noFill/>
        </a:ln>
      </c:spPr>
    </c:plotArea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825" b="0" i="0" u="none" strike="noStrike" baseline="0">
          <a:solidFill>
            <a:srgbClr val="000000"/>
          </a:solidFill>
          <a:latin typeface="Gulim"/>
          <a:ea typeface="Gulim"/>
          <a:cs typeface="Gulim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C00000"/>
                </a:solidFill>
                <a:latin typeface="+mn-lt"/>
                <a:ea typeface="Arial"/>
                <a:cs typeface="Arial"/>
              </a:defRPr>
            </a:pPr>
            <a:r>
              <a:rPr lang="en-US" sz="1800">
                <a:solidFill>
                  <a:srgbClr val="C00000"/>
                </a:solidFill>
                <a:latin typeface="+mn-lt"/>
              </a:rPr>
              <a:t>Mixing Week code</a:t>
            </a:r>
          </a:p>
        </c:rich>
      </c:tx>
      <c:layout>
        <c:manualLayout>
          <c:xMode val="edge"/>
          <c:yMode val="edge"/>
          <c:x val="0.37100257990139301"/>
          <c:y val="3.4161490683229816E-2"/>
        </c:manualLayout>
      </c:layout>
      <c:spPr>
        <a:noFill/>
        <a:ln w="25400">
          <a:noFill/>
        </a:ln>
      </c:spPr>
    </c:title>
    <c:view3D>
      <c:perspective val="30"/>
    </c:view3D>
    <c:sideWall>
      <c:spPr>
        <a:noFill/>
        <a:ln w="12700">
          <a:solidFill>
            <a:srgbClr val="808080"/>
          </a:solidFill>
          <a:prstDash val="solid"/>
        </a:ln>
      </c:spPr>
    </c:sideWall>
    <c:backWall>
      <c:spPr>
        <a:noFill/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6.0354868108865943E-2"/>
          <c:y val="0.1118014117718419"/>
          <c:w val="0.92192048125375603"/>
          <c:h val="0.79192666671721346"/>
        </c:manualLayout>
      </c:layout>
      <c:bar3DChart>
        <c:barDir val="col"/>
        <c:grouping val="stacked"/>
        <c:ser>
          <c:idx val="0"/>
          <c:order val="0"/>
          <c:tx>
            <c:strRef>
              <c:f>'Taping miss (2)'!$J$3</c:f>
              <c:strCache>
                <c:ptCount val="1"/>
                <c:pt idx="0">
                  <c:v>FA118T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(2)'!$I$4:$I$7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(2)'!$J$4:$J$7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'Taping miss (2)'!$K$3</c:f>
              <c:strCache>
                <c:ptCount val="1"/>
                <c:pt idx="0">
                  <c:v>FA128P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(2)'!$I$4:$I$7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(2)'!$K$4:$K$7</c:f>
              <c:numCache>
                <c:formatCode>General</c:formatCode>
                <c:ptCount val="4"/>
                <c:pt idx="0">
                  <c:v>1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ser>
          <c:idx val="2"/>
          <c:order val="2"/>
          <c:tx>
            <c:strRef>
              <c:f>'Taping miss (2)'!$L$3</c:f>
              <c:strCache>
                <c:ptCount val="1"/>
                <c:pt idx="0">
                  <c:v>FA12T</c:v>
                </c:pt>
              </c:strCache>
            </c:strRef>
          </c:tx>
          <c:spPr>
            <a:solidFill>
              <a:srgbClr val="00FF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(2)'!$I$4:$I$7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(2)'!$L$4:$L$7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'Taping miss (2)'!$M$3</c:f>
              <c:strCache>
                <c:ptCount val="1"/>
                <c:pt idx="0">
                  <c:v>FA20HP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(2)'!$I$4:$I$7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(2)'!$M$4:$M$7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</c:numCache>
            </c:numRef>
          </c:val>
        </c:ser>
        <c:ser>
          <c:idx val="4"/>
          <c:order val="4"/>
          <c:tx>
            <c:strRef>
              <c:f>'Taping miss (2)'!$N$3</c:f>
              <c:strCache>
                <c:ptCount val="1"/>
                <c:pt idx="0">
                  <c:v>FA20HPK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(2)'!$I$4:$I$7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(2)'!$N$4:$N$7</c:f>
              <c:numCache>
                <c:formatCode>General</c:formatCode>
                <c:ptCount val="4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'Taping miss (2)'!$O$3</c:f>
              <c:strCache>
                <c:ptCount val="1"/>
                <c:pt idx="0">
                  <c:v>FA20H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(2)'!$I$4:$I$7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(2)'!$O$4:$O$7</c:f>
              <c:numCache>
                <c:formatCode>General</c:formatCode>
                <c:ptCount val="4"/>
              </c:numCache>
            </c:numRef>
          </c:val>
        </c:ser>
        <c:ser>
          <c:idx val="6"/>
          <c:order val="6"/>
          <c:tx>
            <c:strRef>
              <c:f>'Taping miss (2)'!$P$3</c:f>
              <c:strCache>
                <c:ptCount val="1"/>
                <c:pt idx="0">
                  <c:v>FA23H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(2)'!$I$4:$I$7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(2)'!$P$4:$P$7</c:f>
              <c:numCache>
                <c:formatCode>General</c:formatCode>
                <c:ptCount val="4"/>
                <c:pt idx="1">
                  <c:v>1</c:v>
                </c:pt>
              </c:numCache>
            </c:numRef>
          </c:val>
        </c:ser>
        <c:shape val="box"/>
        <c:axId val="85140608"/>
        <c:axId val="85142528"/>
        <c:axId val="0"/>
      </c:bar3DChart>
      <c:catAx>
        <c:axId val="85140608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85142528"/>
        <c:crossesAt val="0"/>
        <c:auto val="1"/>
        <c:lblAlgn val="ctr"/>
        <c:lblOffset val="100"/>
        <c:tickLblSkip val="1"/>
        <c:tickMarkSkip val="1"/>
      </c:catAx>
      <c:valAx>
        <c:axId val="85142528"/>
        <c:scaling>
          <c:orientation val="minMax"/>
          <c:max val="15"/>
          <c:min val="0"/>
        </c:scaling>
        <c:axPos val="l"/>
        <c:majorGridlines>
          <c:spPr>
            <a:ln w="3175">
              <a:solidFill>
                <a:schemeClr val="bg1">
                  <a:lumMod val="65000"/>
                </a:schemeClr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C00000"/>
                    </a:solidFill>
                    <a:latin typeface="+mn-lt"/>
                    <a:ea typeface="Arial"/>
                    <a:cs typeface="Arial"/>
                  </a:defRPr>
                </a:pPr>
                <a:r>
                  <a:rPr lang="en-US" sz="1800" dirty="0" smtClean="0">
                    <a:solidFill>
                      <a:srgbClr val="C00000"/>
                    </a:solidFill>
                    <a:latin typeface="+mn-lt"/>
                  </a:rPr>
                  <a:t>Case</a:t>
                </a:r>
                <a:endParaRPr lang="en-US" sz="1800" dirty="0">
                  <a:solidFill>
                    <a:srgbClr val="C00000"/>
                  </a:solidFill>
                  <a:latin typeface="+mn-lt"/>
                </a:endParaRPr>
              </a:p>
            </c:rich>
          </c:tx>
          <c:layout>
            <c:manualLayout>
              <c:xMode val="edge"/>
              <c:yMode val="edge"/>
              <c:x val="4.1728763647858678E-2"/>
              <c:y val="0.45454859958485477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85140608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81317005961038391"/>
          <c:y val="2.886259013810177E-2"/>
          <c:w val="0.1607651658115504"/>
          <c:h val="0.48402350533783894"/>
        </c:manualLayout>
      </c:layout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3175">
          <a:noFill/>
          <a:prstDash val="solid"/>
        </a:ln>
        <a:effectLst>
          <a:outerShdw blurRad="228600" dist="127000" dir="2700000" algn="tl" rotWithShape="0">
            <a:prstClr val="black">
              <a:alpha val="40000"/>
            </a:prstClr>
          </a:outerShdw>
        </a:effectLst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+mn-lt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 b="1" i="1" u="none" strike="noStrike" baseline="0">
                <a:solidFill>
                  <a:srgbClr val="C00000"/>
                </a:solidFill>
                <a:latin typeface="Times New Roman" pitchFamily="18" charset="0"/>
                <a:ea typeface="Gulim"/>
                <a:cs typeface="Times New Roman" pitchFamily="18" charset="0"/>
              </a:defRPr>
            </a:pP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Mixing </a:t>
            </a:r>
            <a:r>
              <a:rPr lang="en-US" sz="24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Weekcode</a:t>
            </a:r>
            <a:r>
              <a:rPr lang="en-US" sz="24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&amp; (Day/C Mixing) - FA128P</a:t>
            </a:r>
          </a:p>
        </c:rich>
      </c:tx>
      <c:layout>
        <c:manualLayout>
          <c:xMode val="edge"/>
          <c:yMode val="edge"/>
          <c:x val="0.18897574372641829"/>
          <c:y val="1.3433621498804263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8.6448598130841145E-2"/>
          <c:y val="8.8328075709779241E-2"/>
          <c:w val="0.9042056074766357"/>
          <c:h val="0.7255520504731866"/>
        </c:manualLayout>
      </c:layout>
      <c:lineChart>
        <c:grouping val="standard"/>
        <c:ser>
          <c:idx val="0"/>
          <c:order val="0"/>
          <c:tx>
            <c:strRef>
              <c:f>'[1]FA-128P'!$F$17</c:f>
              <c:strCache>
                <c:ptCount val="1"/>
                <c:pt idx="0">
                  <c:v>Mixing Frequency &amp; (Day/C Mixing)</c:v>
                </c:pt>
              </c:strCache>
            </c:strRef>
          </c:tx>
          <c:spPr>
            <a:ln w="55000" cap="flat" cmpd="thickThin" algn="ctr">
              <a:solidFill>
                <a:schemeClr val="accent2"/>
              </a:solidFill>
              <a:prstDash val="solid"/>
            </a:ln>
            <a:effectLst/>
          </c:spPr>
          <c:marker>
            <c:symbol val="diamond"/>
            <c:size val="5"/>
            <c:spPr>
              <a:solidFill>
                <a:schemeClr val="lt1"/>
              </a:solidFill>
              <a:ln w="55000" cap="flat" cmpd="thickThin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'[1]FA-128P'!$G$1:$AB$1</c:f>
              <c:strCache>
                <c:ptCount val="22"/>
                <c:pt idx="0">
                  <c:v>Jan '10</c:v>
                </c:pt>
                <c:pt idx="1">
                  <c:v>Feb '10</c:v>
                </c:pt>
                <c:pt idx="2">
                  <c:v>Mar '10</c:v>
                </c:pt>
                <c:pt idx="3">
                  <c:v>Apr '10</c:v>
                </c:pt>
                <c:pt idx="4">
                  <c:v>May '10</c:v>
                </c:pt>
                <c:pt idx="5">
                  <c:v>June '10</c:v>
                </c:pt>
                <c:pt idx="6">
                  <c:v>July '10</c:v>
                </c:pt>
                <c:pt idx="7">
                  <c:v>Aug '10</c:v>
                </c:pt>
                <c:pt idx="8">
                  <c:v>Sept '10</c:v>
                </c:pt>
                <c:pt idx="9">
                  <c:v>Oct '10</c:v>
                </c:pt>
                <c:pt idx="10">
                  <c:v>Nov '10</c:v>
                </c:pt>
                <c:pt idx="11">
                  <c:v>Dec '10</c:v>
                </c:pt>
                <c:pt idx="12">
                  <c:v>Jan '11</c:v>
                </c:pt>
                <c:pt idx="13">
                  <c:v>Feb '11</c:v>
                </c:pt>
                <c:pt idx="14">
                  <c:v>Mar '11</c:v>
                </c:pt>
                <c:pt idx="15">
                  <c:v>Apr '11</c:v>
                </c:pt>
                <c:pt idx="16">
                  <c:v>May '11</c:v>
                </c:pt>
                <c:pt idx="17">
                  <c:v>June '11</c:v>
                </c:pt>
                <c:pt idx="18">
                  <c:v>July '11</c:v>
                </c:pt>
                <c:pt idx="19">
                  <c:v>Aug '11</c:v>
                </c:pt>
                <c:pt idx="20">
                  <c:v>Sept '11</c:v>
                </c:pt>
                <c:pt idx="21">
                  <c:v>Oct '11</c:v>
                </c:pt>
              </c:strCache>
            </c:strRef>
          </c:cat>
          <c:val>
            <c:numRef>
              <c:f>'[1]FA-128P'!$G$17:$AB$17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12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11</c:v>
                </c:pt>
                <c:pt idx="18">
                  <c:v>9</c:v>
                </c:pt>
                <c:pt idx="19">
                  <c:v>4</c:v>
                </c:pt>
                <c:pt idx="20">
                  <c:v>7</c:v>
                </c:pt>
                <c:pt idx="21">
                  <c:v>1</c:v>
                </c:pt>
              </c:numCache>
            </c:numRef>
          </c:val>
        </c:ser>
        <c:marker val="1"/>
        <c:axId val="53251072"/>
        <c:axId val="53390336"/>
      </c:lineChart>
      <c:catAx>
        <c:axId val="53251072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53390336"/>
        <c:crosses val="autoZero"/>
        <c:auto val="1"/>
        <c:lblAlgn val="ctr"/>
        <c:lblOffset val="100"/>
        <c:tickLblSkip val="1"/>
        <c:tickMarkSkip val="1"/>
      </c:catAx>
      <c:valAx>
        <c:axId val="53390336"/>
        <c:scaling>
          <c:orientation val="minMax"/>
          <c:min val="0"/>
        </c:scaling>
        <c:axPos val="l"/>
        <c:majorGridlines>
          <c:spPr>
            <a:ln w="3175">
              <a:solidFill>
                <a:schemeClr val="bg1">
                  <a:lumMod val="50000"/>
                </a:schemeClr>
              </a:solidFill>
              <a:prstDash val="sysDash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600" b="0" i="1" u="none" strike="noStrike" baseline="0">
                    <a:solidFill>
                      <a:srgbClr val="FFFF00"/>
                    </a:solidFill>
                    <a:latin typeface="Times New Roman" pitchFamily="18" charset="0"/>
                    <a:ea typeface="Gulim"/>
                    <a:cs typeface="Times New Roman" pitchFamily="18" charset="0"/>
                  </a:defRPr>
                </a:pPr>
                <a:r>
                  <a:rPr lang="en-US" sz="1600" b="0" i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Qty (Pn)</a:t>
                </a:r>
              </a:p>
            </c:rich>
          </c:tx>
          <c:layout>
            <c:manualLayout>
              <c:xMode val="edge"/>
              <c:yMode val="edge"/>
              <c:x val="2.1028037383177579E-2"/>
              <c:y val="1.5772870662460577E-2"/>
            </c:manualLayout>
          </c:layout>
          <c:spPr>
            <a:noFill/>
            <a:ln w="25400">
              <a:noFill/>
            </a:ln>
          </c:spPr>
        </c:title>
        <c:numFmt formatCode="0.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532510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825" b="0" i="0" u="none" strike="noStrike" baseline="0">
          <a:solidFill>
            <a:srgbClr val="000000"/>
          </a:solidFill>
          <a:latin typeface="Gulim"/>
          <a:ea typeface="Gulim"/>
          <a:cs typeface="Gulim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 b="1" i="1" u="none" strike="noStrike" baseline="0">
                <a:solidFill>
                  <a:srgbClr val="C00000"/>
                </a:solidFill>
                <a:latin typeface="Times New Roman" pitchFamily="18" charset="0"/>
                <a:ea typeface="Gulim"/>
                <a:cs typeface="Times New Roman" pitchFamily="18" charset="0"/>
              </a:defRPr>
            </a:pP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Mixing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Weekcode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&amp; (Day/C Mixing) - FA20HP</a:t>
            </a:r>
          </a:p>
        </c:rich>
      </c:tx>
      <c:layout>
        <c:manualLayout>
          <c:xMode val="edge"/>
          <c:yMode val="edge"/>
          <c:x val="0.19538242263496627"/>
          <c:y val="1.3472955747056578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8.6448598130841145E-2"/>
          <c:y val="8.1761257374144358E-2"/>
          <c:w val="0.9042056074766357"/>
          <c:h val="0.73270665262213996"/>
        </c:manualLayout>
      </c:layout>
      <c:lineChart>
        <c:grouping val="standard"/>
        <c:ser>
          <c:idx val="0"/>
          <c:order val="0"/>
          <c:tx>
            <c:strRef>
              <c:f>'[1]FA-20HP'!$F$17</c:f>
              <c:strCache>
                <c:ptCount val="1"/>
                <c:pt idx="0">
                  <c:v>Mixing Frequency &amp; (Day/C Mixing)</c:v>
                </c:pt>
              </c:strCache>
            </c:strRef>
          </c:tx>
          <c:spPr>
            <a:ln w="55000" cap="flat" cmpd="thickThin" algn="ctr">
              <a:solidFill>
                <a:schemeClr val="accent2"/>
              </a:solidFill>
              <a:prstDash val="solid"/>
            </a:ln>
            <a:effectLst/>
          </c:spPr>
          <c:marker>
            <c:symbol val="diamond"/>
            <c:size val="5"/>
            <c:spPr>
              <a:solidFill>
                <a:schemeClr val="lt1"/>
              </a:solidFill>
              <a:ln w="55000" cap="flat" cmpd="thickThin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'[1]FA-20HP'!$G$1:$AB$1</c:f>
              <c:strCache>
                <c:ptCount val="22"/>
                <c:pt idx="0">
                  <c:v>Jan '10</c:v>
                </c:pt>
                <c:pt idx="1">
                  <c:v>Feb '10</c:v>
                </c:pt>
                <c:pt idx="2">
                  <c:v>Mar '10</c:v>
                </c:pt>
                <c:pt idx="3">
                  <c:v>Apr '10</c:v>
                </c:pt>
                <c:pt idx="4">
                  <c:v>May '10</c:v>
                </c:pt>
                <c:pt idx="5">
                  <c:v>June '10</c:v>
                </c:pt>
                <c:pt idx="6">
                  <c:v>July '10</c:v>
                </c:pt>
                <c:pt idx="7">
                  <c:v>Aug '10</c:v>
                </c:pt>
                <c:pt idx="8">
                  <c:v>Sept '10</c:v>
                </c:pt>
                <c:pt idx="9">
                  <c:v>Oct '10</c:v>
                </c:pt>
                <c:pt idx="10">
                  <c:v>Nov '10</c:v>
                </c:pt>
                <c:pt idx="11">
                  <c:v>Dec '10</c:v>
                </c:pt>
                <c:pt idx="12">
                  <c:v>Jan '11</c:v>
                </c:pt>
                <c:pt idx="13">
                  <c:v>Feb '11</c:v>
                </c:pt>
                <c:pt idx="14">
                  <c:v>Mar '11</c:v>
                </c:pt>
                <c:pt idx="15">
                  <c:v>Apr '11</c:v>
                </c:pt>
                <c:pt idx="16">
                  <c:v>May '11</c:v>
                </c:pt>
                <c:pt idx="17">
                  <c:v>June '11</c:v>
                </c:pt>
                <c:pt idx="18">
                  <c:v>July '11</c:v>
                </c:pt>
                <c:pt idx="19">
                  <c:v>Aug '11</c:v>
                </c:pt>
                <c:pt idx="20">
                  <c:v>Sept '11</c:v>
                </c:pt>
                <c:pt idx="21">
                  <c:v>Oct '11</c:v>
                </c:pt>
              </c:strCache>
            </c:strRef>
          </c:cat>
          <c:val>
            <c:numRef>
              <c:f>'[1]FA-20HP'!$G$17:$AB$17</c:f>
              <c:numCache>
                <c:formatCode>General</c:formatCode>
                <c:ptCount val="2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6</c:v>
                </c:pt>
                <c:pt idx="10">
                  <c:v>2</c:v>
                </c:pt>
                <c:pt idx="11">
                  <c:v>12</c:v>
                </c:pt>
                <c:pt idx="12">
                  <c:v>15</c:v>
                </c:pt>
                <c:pt idx="13">
                  <c:v>6</c:v>
                </c:pt>
                <c:pt idx="14">
                  <c:v>3</c:v>
                </c:pt>
                <c:pt idx="15">
                  <c:v>3</c:v>
                </c:pt>
                <c:pt idx="16">
                  <c:v>8</c:v>
                </c:pt>
                <c:pt idx="17">
                  <c:v>1</c:v>
                </c:pt>
                <c:pt idx="18">
                  <c:v>7</c:v>
                </c:pt>
                <c:pt idx="19">
                  <c:v>1</c:v>
                </c:pt>
                <c:pt idx="20">
                  <c:v>1</c:v>
                </c:pt>
                <c:pt idx="21">
                  <c:v>3</c:v>
                </c:pt>
              </c:numCache>
            </c:numRef>
          </c:val>
        </c:ser>
        <c:marker val="1"/>
        <c:axId val="42334848"/>
        <c:axId val="53152768"/>
      </c:lineChart>
      <c:catAx>
        <c:axId val="42334848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53152768"/>
        <c:crosses val="autoZero"/>
        <c:auto val="1"/>
        <c:lblAlgn val="ctr"/>
        <c:lblOffset val="100"/>
        <c:tickLblSkip val="1"/>
        <c:tickMarkSkip val="1"/>
      </c:catAx>
      <c:valAx>
        <c:axId val="53152768"/>
        <c:scaling>
          <c:orientation val="minMax"/>
          <c:min val="0"/>
        </c:scaling>
        <c:axPos val="l"/>
        <c:majorGridlines>
          <c:spPr>
            <a:ln w="3175">
              <a:solidFill>
                <a:schemeClr val="bg1">
                  <a:lumMod val="50000"/>
                </a:schemeClr>
              </a:solidFill>
              <a:prstDash val="sysDash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600" b="0" i="1" u="none" strike="noStrike" baseline="0">
                    <a:solidFill>
                      <a:srgbClr val="FFFF00"/>
                    </a:solidFill>
                    <a:latin typeface="Times New Roman" pitchFamily="18" charset="0"/>
                    <a:ea typeface="Gulim"/>
                    <a:cs typeface="Times New Roman" pitchFamily="18" charset="0"/>
                  </a:defRPr>
                </a:pPr>
                <a:r>
                  <a:rPr lang="en-US" sz="1600" b="0" i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Qty (Pn)</a:t>
                </a:r>
              </a:p>
            </c:rich>
          </c:tx>
          <c:layout>
            <c:manualLayout>
              <c:xMode val="edge"/>
              <c:yMode val="edge"/>
              <c:x val="2.1028037383177579E-2"/>
              <c:y val="1.5723270440251579E-2"/>
            </c:manualLayout>
          </c:layout>
          <c:spPr>
            <a:noFill/>
            <a:ln w="25400">
              <a:noFill/>
            </a:ln>
          </c:spPr>
        </c:title>
        <c:numFmt formatCode="0.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4233484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825" b="0" i="0" u="none" strike="noStrike" baseline="0">
          <a:solidFill>
            <a:srgbClr val="000000"/>
          </a:solidFill>
          <a:latin typeface="Gulim"/>
          <a:ea typeface="Gulim"/>
          <a:cs typeface="Gulim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 b="1" i="1" u="none" strike="noStrike" baseline="0">
                <a:solidFill>
                  <a:srgbClr val="C00000"/>
                </a:solidFill>
                <a:latin typeface="Times New Roman" pitchFamily="18" charset="0"/>
                <a:ea typeface="Gulim"/>
                <a:cs typeface="Times New Roman" pitchFamily="18" charset="0"/>
              </a:defRPr>
            </a:pP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Mixing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Weekcode</a:t>
            </a:r>
            <a:r>
              <a:rPr lang="en-US" sz="2400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&amp; (Day/C Mixing) - FA20H</a:t>
            </a:r>
          </a:p>
        </c:rich>
      </c:tx>
      <c:layout>
        <c:manualLayout>
          <c:xMode val="edge"/>
          <c:yMode val="edge"/>
          <c:x val="0.20560747663551396"/>
          <c:y val="1.577287066246057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8.6448598130841145E-2"/>
          <c:y val="8.5173501577287064E-2"/>
          <c:w val="0.9042056074766357"/>
          <c:h val="0.72870662460567859"/>
        </c:manualLayout>
      </c:layout>
      <c:lineChart>
        <c:grouping val="standard"/>
        <c:ser>
          <c:idx val="0"/>
          <c:order val="0"/>
          <c:tx>
            <c:strRef>
              <c:f>'[1]FA-20H'!$F$17</c:f>
              <c:strCache>
                <c:ptCount val="1"/>
                <c:pt idx="0">
                  <c:v>Mixing Frequency &amp; (Day/C Mixing)</c:v>
                </c:pt>
              </c:strCache>
            </c:strRef>
          </c:tx>
          <c:spPr>
            <a:ln w="55000" cap="flat" cmpd="thickThin" algn="ctr">
              <a:solidFill>
                <a:schemeClr val="accent2"/>
              </a:solidFill>
              <a:prstDash val="solid"/>
            </a:ln>
            <a:effectLst/>
          </c:spPr>
          <c:marker>
            <c:symbol val="diamond"/>
            <c:size val="5"/>
            <c:spPr>
              <a:solidFill>
                <a:schemeClr val="lt1"/>
              </a:solidFill>
              <a:ln w="55000" cap="flat" cmpd="thickThin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'[1]FA-20H'!$G$1:$AB$1</c:f>
              <c:strCache>
                <c:ptCount val="22"/>
                <c:pt idx="0">
                  <c:v>Jan '10</c:v>
                </c:pt>
                <c:pt idx="1">
                  <c:v>Feb '10</c:v>
                </c:pt>
                <c:pt idx="2">
                  <c:v>Mar '10</c:v>
                </c:pt>
                <c:pt idx="3">
                  <c:v>Apr '10</c:v>
                </c:pt>
                <c:pt idx="4">
                  <c:v>May '10</c:v>
                </c:pt>
                <c:pt idx="5">
                  <c:v>June '10</c:v>
                </c:pt>
                <c:pt idx="6">
                  <c:v>July '10</c:v>
                </c:pt>
                <c:pt idx="7">
                  <c:v>Aug '10</c:v>
                </c:pt>
                <c:pt idx="8">
                  <c:v>Sept '10</c:v>
                </c:pt>
                <c:pt idx="9">
                  <c:v>Oct '10</c:v>
                </c:pt>
                <c:pt idx="10">
                  <c:v>Nov '10</c:v>
                </c:pt>
                <c:pt idx="11">
                  <c:v>Dec '10</c:v>
                </c:pt>
                <c:pt idx="12">
                  <c:v>Jan '11</c:v>
                </c:pt>
                <c:pt idx="13">
                  <c:v>Feb '11</c:v>
                </c:pt>
                <c:pt idx="14">
                  <c:v>Mar '11</c:v>
                </c:pt>
                <c:pt idx="15">
                  <c:v>Apr '11</c:v>
                </c:pt>
                <c:pt idx="16">
                  <c:v>May '11</c:v>
                </c:pt>
                <c:pt idx="17">
                  <c:v>June '11</c:v>
                </c:pt>
                <c:pt idx="18">
                  <c:v>July '11</c:v>
                </c:pt>
                <c:pt idx="19">
                  <c:v>Aug '11</c:v>
                </c:pt>
                <c:pt idx="20">
                  <c:v>Sept '11</c:v>
                </c:pt>
                <c:pt idx="21">
                  <c:v>Oct '11</c:v>
                </c:pt>
              </c:strCache>
            </c:strRef>
          </c:cat>
          <c:val>
            <c:numRef>
              <c:f>'[1]FA-20H'!$G$17:$AB$17</c:f>
              <c:numCache>
                <c:formatCode>General</c:formatCode>
                <c:ptCount val="22"/>
                <c:pt idx="0">
                  <c:v>3</c:v>
                </c:pt>
                <c:pt idx="1">
                  <c:v>0</c:v>
                </c:pt>
                <c:pt idx="2">
                  <c:v>12</c:v>
                </c:pt>
                <c:pt idx="3">
                  <c:v>0</c:v>
                </c:pt>
                <c:pt idx="4">
                  <c:v>1</c:v>
                </c:pt>
                <c:pt idx="5">
                  <c:v>8</c:v>
                </c:pt>
                <c:pt idx="6">
                  <c:v>0</c:v>
                </c:pt>
                <c:pt idx="7">
                  <c:v>6</c:v>
                </c:pt>
                <c:pt idx="8">
                  <c:v>5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5</c:v>
                </c:pt>
                <c:pt idx="17">
                  <c:v>1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marker val="1"/>
        <c:axId val="53363072"/>
        <c:axId val="73073408"/>
      </c:lineChart>
      <c:catAx>
        <c:axId val="53363072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73073408"/>
        <c:crosses val="autoZero"/>
        <c:auto val="1"/>
        <c:lblAlgn val="ctr"/>
        <c:lblOffset val="100"/>
        <c:tickLblSkip val="1"/>
        <c:tickMarkSkip val="1"/>
      </c:catAx>
      <c:valAx>
        <c:axId val="73073408"/>
        <c:scaling>
          <c:orientation val="minMax"/>
          <c:min val="0"/>
        </c:scaling>
        <c:axPos val="l"/>
        <c:majorGridlines>
          <c:spPr>
            <a:ln w="3175">
              <a:solidFill>
                <a:schemeClr val="bg1">
                  <a:lumMod val="50000"/>
                </a:schemeClr>
              </a:solidFill>
              <a:prstDash val="sysDash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600" b="0" i="1" u="none" strike="noStrike" baseline="0">
                    <a:solidFill>
                      <a:srgbClr val="FFFF00"/>
                    </a:solidFill>
                    <a:latin typeface="Times New Roman" pitchFamily="18" charset="0"/>
                    <a:ea typeface="Gulim"/>
                    <a:cs typeface="Times New Roman" pitchFamily="18" charset="0"/>
                  </a:defRPr>
                </a:pPr>
                <a:r>
                  <a:rPr lang="en-US" sz="1600" b="0" i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Qty (Pn)</a:t>
                </a:r>
              </a:p>
            </c:rich>
          </c:tx>
          <c:layout>
            <c:manualLayout>
              <c:xMode val="edge"/>
              <c:yMode val="edge"/>
              <c:x val="7.2429906542056083E-2"/>
              <c:y val="1.5772870662460577E-2"/>
            </c:manualLayout>
          </c:layout>
          <c:spPr>
            <a:noFill/>
            <a:ln w="25400">
              <a:noFill/>
            </a:ln>
          </c:spPr>
        </c:title>
        <c:numFmt formatCode="0.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533630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825" b="0" i="0" u="none" strike="noStrike" baseline="0">
          <a:solidFill>
            <a:srgbClr val="000000"/>
          </a:solidFill>
          <a:latin typeface="Gulim"/>
          <a:ea typeface="Gulim"/>
          <a:cs typeface="Gulim"/>
        </a:defRPr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000" b="1" i="0" u="none" strike="noStrike" baseline="0">
                <a:solidFill>
                  <a:srgbClr val="FF0000"/>
                </a:solidFill>
                <a:latin typeface="+mn-lt"/>
                <a:ea typeface="Arial"/>
                <a:cs typeface="Arial"/>
              </a:defRPr>
            </a:pPr>
            <a:r>
              <a:rPr lang="en-US" sz="2000">
                <a:solidFill>
                  <a:srgbClr val="FF0000"/>
                </a:solidFill>
                <a:latin typeface="+mn-lt"/>
              </a:rPr>
              <a:t>Double Pieces</a:t>
            </a:r>
          </a:p>
        </c:rich>
      </c:tx>
      <c:layout>
        <c:manualLayout>
          <c:xMode val="edge"/>
          <c:yMode val="edge"/>
          <c:x val="0.41151430698028435"/>
          <c:y val="3.4161490683229816E-2"/>
        </c:manualLayout>
      </c:layout>
      <c:spPr>
        <a:noFill/>
        <a:ln w="25400">
          <a:noFill/>
        </a:ln>
      </c:spPr>
    </c:title>
    <c:view3D>
      <c:perspective val="30"/>
    </c:view3D>
    <c:sideWall>
      <c:spPr>
        <a:noFill/>
        <a:ln w="12700">
          <a:solidFill>
            <a:srgbClr val="808080"/>
          </a:solidFill>
          <a:prstDash val="solid"/>
        </a:ln>
      </c:spPr>
    </c:sideWall>
    <c:backWall>
      <c:spPr>
        <a:noFill/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9.1684530421827531E-2"/>
          <c:y val="0.12111819608616206"/>
          <c:w val="0.88273013010782797"/>
          <c:h val="0.77329309808857383"/>
        </c:manualLayout>
      </c:layout>
      <c:bar3DChart>
        <c:barDir val="col"/>
        <c:grouping val="stacked"/>
        <c:ser>
          <c:idx val="0"/>
          <c:order val="0"/>
          <c:tx>
            <c:strRef>
              <c:f>'Taping miss (2)'!$J$3</c:f>
              <c:strCache>
                <c:ptCount val="1"/>
                <c:pt idx="0">
                  <c:v>FA118T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(2)'!$I$18:$I$21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(2)'!$J$18:$J$21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'Taping miss (2)'!$K$3</c:f>
              <c:strCache>
                <c:ptCount val="1"/>
                <c:pt idx="0">
                  <c:v>FA128P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(2)'!$I$18:$I$21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(2)'!$K$18:$K$21</c:f>
              <c:numCache>
                <c:formatCode>General</c:formatCode>
                <c:ptCount val="4"/>
                <c:pt idx="0">
                  <c:v>6</c:v>
                </c:pt>
                <c:pt idx="1">
                  <c:v>1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'Taping miss (2)'!$L$3</c:f>
              <c:strCache>
                <c:ptCount val="1"/>
                <c:pt idx="0">
                  <c:v>FA12T</c:v>
                </c:pt>
              </c:strCache>
            </c:strRef>
          </c:tx>
          <c:spPr>
            <a:solidFill>
              <a:srgbClr val="00FF0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(2)'!$I$18:$I$21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(2)'!$L$18:$L$21</c:f>
              <c:numCache>
                <c:formatCode>General</c:formatCode>
                <c:ptCount val="4"/>
                <c:pt idx="0">
                  <c:v>4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</c:ser>
        <c:ser>
          <c:idx val="3"/>
          <c:order val="3"/>
          <c:tx>
            <c:strRef>
              <c:f>'Taping miss (2)'!$M$3</c:f>
              <c:strCache>
                <c:ptCount val="1"/>
                <c:pt idx="0">
                  <c:v>FA20HP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(2)'!$I$18:$I$21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(2)'!$M$18:$M$21</c:f>
              <c:numCache>
                <c:formatCode>General</c:formatCode>
                <c:ptCount val="4"/>
                <c:pt idx="0">
                  <c:v>1</c:v>
                </c:pt>
                <c:pt idx="2">
                  <c:v>1</c:v>
                </c:pt>
              </c:numCache>
            </c:numRef>
          </c:val>
        </c:ser>
        <c:ser>
          <c:idx val="4"/>
          <c:order val="4"/>
          <c:tx>
            <c:strRef>
              <c:f>'Taping miss (2)'!$N$3</c:f>
              <c:strCache>
                <c:ptCount val="1"/>
                <c:pt idx="0">
                  <c:v>FA20HPK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(2)'!$I$18:$I$21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(2)'!$N$18:$N$21</c:f>
              <c:numCache>
                <c:formatCode>General</c:formatCode>
                <c:ptCount val="4"/>
                <c:pt idx="0">
                  <c:v>1</c:v>
                </c:pt>
              </c:numCache>
            </c:numRef>
          </c:val>
        </c:ser>
        <c:ser>
          <c:idx val="5"/>
          <c:order val="5"/>
          <c:tx>
            <c:strRef>
              <c:f>'Taping miss (2)'!$O$3</c:f>
              <c:strCache>
                <c:ptCount val="1"/>
                <c:pt idx="0">
                  <c:v>FA20H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(2)'!$I$18:$I$21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(2)'!$O$18:$O$21</c:f>
              <c:numCache>
                <c:formatCode>General</c:formatCode>
                <c:ptCount val="4"/>
              </c:numCache>
            </c:numRef>
          </c:val>
        </c:ser>
        <c:ser>
          <c:idx val="6"/>
          <c:order val="6"/>
          <c:tx>
            <c:strRef>
              <c:f>'Taping miss (2)'!$P$3</c:f>
              <c:strCache>
                <c:ptCount val="1"/>
                <c:pt idx="0">
                  <c:v>FA23H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</c:spPr>
          <c:cat>
            <c:strRef>
              <c:f>'Taping miss (2)'!$I$18:$I$21</c:f>
              <c:strCache>
                <c:ptCount val="4"/>
                <c:pt idx="0">
                  <c:v>Aug '11</c:v>
                </c:pt>
                <c:pt idx="1">
                  <c:v>Sep '11</c:v>
                </c:pt>
                <c:pt idx="2">
                  <c:v>Oct '11</c:v>
                </c:pt>
                <c:pt idx="3">
                  <c:v>Nov '11</c:v>
                </c:pt>
              </c:strCache>
            </c:strRef>
          </c:cat>
          <c:val>
            <c:numRef>
              <c:f>'Taping miss (2)'!$P$18:$P$21</c:f>
              <c:numCache>
                <c:formatCode>General</c:formatCode>
                <c:ptCount val="4"/>
              </c:numCache>
            </c:numRef>
          </c:val>
        </c:ser>
        <c:shape val="box"/>
        <c:axId val="77719808"/>
        <c:axId val="81791232"/>
        <c:axId val="0"/>
      </c:bar3DChart>
      <c:catAx>
        <c:axId val="77719808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81791232"/>
        <c:crossesAt val="0"/>
        <c:auto val="1"/>
        <c:lblAlgn val="ctr"/>
        <c:lblOffset val="100"/>
        <c:tickLblSkip val="1"/>
        <c:tickMarkSkip val="1"/>
      </c:catAx>
      <c:valAx>
        <c:axId val="81791232"/>
        <c:scaling>
          <c:orientation val="minMax"/>
          <c:max val="15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FF0000"/>
                    </a:solidFill>
                    <a:latin typeface="+mn-lt"/>
                    <a:ea typeface="Arial"/>
                    <a:cs typeface="Arial"/>
                  </a:defRPr>
                </a:pPr>
                <a:r>
                  <a:rPr lang="en-US" sz="1800" dirty="0">
                    <a:solidFill>
                      <a:srgbClr val="FF0000"/>
                    </a:solidFill>
                    <a:latin typeface="+mn-lt"/>
                  </a:rPr>
                  <a:t>C</a:t>
                </a:r>
                <a:r>
                  <a:rPr lang="en-US" sz="1800" dirty="0" smtClean="0">
                    <a:solidFill>
                      <a:srgbClr val="FF0000"/>
                    </a:solidFill>
                    <a:latin typeface="+mn-lt"/>
                  </a:rPr>
                  <a:t>ase</a:t>
                </a:r>
                <a:endParaRPr lang="en-US" sz="1800" dirty="0">
                  <a:solidFill>
                    <a:srgbClr val="FF0000"/>
                  </a:solidFill>
                  <a:latin typeface="+mn-lt"/>
                </a:endParaRPr>
              </a:p>
            </c:rich>
          </c:tx>
          <c:layout>
            <c:manualLayout>
              <c:xMode val="edge"/>
              <c:yMode val="edge"/>
              <c:x val="5.0167006345296798E-2"/>
              <c:y val="0.4544789594087415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Arial"/>
                <a:cs typeface="Arial"/>
              </a:defRPr>
            </a:pPr>
            <a:endParaRPr lang="en-US"/>
          </a:p>
        </c:txPr>
        <c:crossAx val="77719808"/>
        <c:crosses val="autoZero"/>
        <c:crossBetween val="between"/>
        <c:majorUnit val="1"/>
      </c:valAx>
    </c:plotArea>
    <c:legend>
      <c:legendPos val="r"/>
      <c:layout>
        <c:manualLayout>
          <c:xMode val="edge"/>
          <c:yMode val="edge"/>
          <c:x val="0.86465548032446948"/>
          <c:y val="9.389642807608975E-2"/>
          <c:w val="0.10706270473067067"/>
          <c:h val="0.32783107286436447"/>
        </c:manualLayout>
      </c:layout>
      <c:spPr>
        <a:gradFill rotWithShape="1">
          <a:gsLst>
            <a:gs pos="0">
              <a:schemeClr val="accent1">
                <a:tint val="62000"/>
                <a:satMod val="180000"/>
              </a:schemeClr>
            </a:gs>
            <a:gs pos="65000">
              <a:schemeClr val="accent1">
                <a:tint val="32000"/>
                <a:satMod val="250000"/>
              </a:schemeClr>
            </a:gs>
            <a:gs pos="100000">
              <a:schemeClr val="accent1">
                <a:tint val="23000"/>
                <a:satMod val="300000"/>
              </a:schemeClr>
            </a:gs>
          </a:gsLst>
          <a:lin ang="16200000" scaled="0"/>
        </a:gradFill>
        <a:ln w="9525" cap="flat" cmpd="sng" algn="ctr">
          <a:solidFill>
            <a:schemeClr val="accent1"/>
          </a:solidFill>
          <a:prstDash val="solid"/>
        </a:ln>
        <a:effectLst>
          <a:outerShdw blurRad="215900" dist="139700" dir="2700000" algn="tl" rotWithShape="0">
            <a:prstClr val="black">
              <a:alpha val="40000"/>
            </a:prstClr>
          </a:outerShdw>
        </a:effectLst>
      </c:spPr>
      <c:txPr>
        <a:bodyPr/>
        <a:lstStyle/>
        <a:p>
          <a:pPr>
            <a:defRPr sz="140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 b="1" i="1" u="none" strike="noStrike" baseline="0">
                <a:solidFill>
                  <a:srgbClr val="C00000"/>
                </a:solidFill>
                <a:latin typeface="Times New Roman" pitchFamily="18" charset="0"/>
                <a:ea typeface="Gulim"/>
                <a:cs typeface="Times New Roman" pitchFamily="18" charset="0"/>
              </a:defRPr>
            </a:pPr>
            <a:r>
              <a:rPr lang="en-US" sz="24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 / Double Marking - FA128P </a:t>
            </a:r>
          </a:p>
        </c:rich>
      </c:tx>
      <c:layout>
        <c:manualLayout>
          <c:xMode val="edge"/>
          <c:yMode val="edge"/>
          <c:x val="0.31074766355140188"/>
          <c:y val="1.577287066246057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7.2429906542056083E-2"/>
          <c:y val="7.8864353312302835E-2"/>
          <c:w val="0.91822429906542069"/>
          <c:h val="0.73501577287066244"/>
        </c:manualLayout>
      </c:layout>
      <c:lineChart>
        <c:grouping val="standard"/>
        <c:ser>
          <c:idx val="0"/>
          <c:order val="0"/>
          <c:tx>
            <c:strRef>
              <c:f>'[1]FA-128P'!$F$14</c:f>
              <c:strCache>
                <c:ptCount val="1"/>
                <c:pt idx="0">
                  <c:v>No / Double Marking </c:v>
                </c:pt>
              </c:strCache>
            </c:strRef>
          </c:tx>
          <c:spPr>
            <a:ln w="55000" cap="flat" cmpd="thickThin" algn="ctr">
              <a:solidFill>
                <a:schemeClr val="accent2"/>
              </a:solidFill>
              <a:prstDash val="solid"/>
            </a:ln>
            <a:effectLst/>
          </c:spPr>
          <c:marker>
            <c:symbol val="diamond"/>
            <c:size val="5"/>
            <c:spPr>
              <a:solidFill>
                <a:schemeClr val="lt1"/>
              </a:solidFill>
              <a:ln w="55000" cap="flat" cmpd="thickThin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'[1]FA-128P'!$G$1:$AB$1</c:f>
              <c:strCache>
                <c:ptCount val="22"/>
                <c:pt idx="0">
                  <c:v>Jan '10</c:v>
                </c:pt>
                <c:pt idx="1">
                  <c:v>Feb '10</c:v>
                </c:pt>
                <c:pt idx="2">
                  <c:v>Mar '10</c:v>
                </c:pt>
                <c:pt idx="3">
                  <c:v>Apr '10</c:v>
                </c:pt>
                <c:pt idx="4">
                  <c:v>May '10</c:v>
                </c:pt>
                <c:pt idx="5">
                  <c:v>June '10</c:v>
                </c:pt>
                <c:pt idx="6">
                  <c:v>July '10</c:v>
                </c:pt>
                <c:pt idx="7">
                  <c:v>Aug '10</c:v>
                </c:pt>
                <c:pt idx="8">
                  <c:v>Sept '10</c:v>
                </c:pt>
                <c:pt idx="9">
                  <c:v>Oct '10</c:v>
                </c:pt>
                <c:pt idx="10">
                  <c:v>Nov '10</c:v>
                </c:pt>
                <c:pt idx="11">
                  <c:v>Dec '10</c:v>
                </c:pt>
                <c:pt idx="12">
                  <c:v>Jan '11</c:v>
                </c:pt>
                <c:pt idx="13">
                  <c:v>Feb '11</c:v>
                </c:pt>
                <c:pt idx="14">
                  <c:v>Mar '11</c:v>
                </c:pt>
                <c:pt idx="15">
                  <c:v>Apr '11</c:v>
                </c:pt>
                <c:pt idx="16">
                  <c:v>May '11</c:v>
                </c:pt>
                <c:pt idx="17">
                  <c:v>June '11</c:v>
                </c:pt>
                <c:pt idx="18">
                  <c:v>July '11</c:v>
                </c:pt>
                <c:pt idx="19">
                  <c:v>Aug '11</c:v>
                </c:pt>
                <c:pt idx="20">
                  <c:v>Sept '11</c:v>
                </c:pt>
                <c:pt idx="21">
                  <c:v>Oct '11</c:v>
                </c:pt>
              </c:strCache>
            </c:strRef>
          </c:cat>
          <c:val>
            <c:numRef>
              <c:f>'[1]FA-128P'!$G$14:$AB$14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</c:numCache>
            </c:numRef>
          </c:val>
        </c:ser>
        <c:marker val="1"/>
        <c:axId val="84404480"/>
        <c:axId val="84578688"/>
      </c:lineChart>
      <c:catAx>
        <c:axId val="84404480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84578688"/>
        <c:crosses val="autoZero"/>
        <c:auto val="1"/>
        <c:lblAlgn val="ctr"/>
        <c:lblOffset val="100"/>
        <c:tickLblSkip val="1"/>
        <c:tickMarkSkip val="1"/>
      </c:catAx>
      <c:valAx>
        <c:axId val="84578688"/>
        <c:scaling>
          <c:orientation val="minMax"/>
          <c:max val="3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800" b="0" i="1" u="none" strike="noStrike" baseline="0">
                    <a:solidFill>
                      <a:srgbClr val="FFFF00"/>
                    </a:solidFill>
                    <a:latin typeface="Times New Roman" pitchFamily="18" charset="0"/>
                    <a:ea typeface="Gulim"/>
                    <a:cs typeface="Times New Roman" pitchFamily="18" charset="0"/>
                  </a:defRPr>
                </a:pPr>
                <a:r>
                  <a:rPr lang="en-US" sz="1800" b="0" i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Qty (Pn)</a:t>
                </a:r>
              </a:p>
            </c:rich>
          </c:tx>
          <c:layout>
            <c:manualLayout>
              <c:xMode val="edge"/>
              <c:yMode val="edge"/>
              <c:x val="7.2429906542056083E-2"/>
              <c:y val="1.5772870662460577E-2"/>
            </c:manualLayout>
          </c:layout>
          <c:spPr>
            <a:noFill/>
            <a:ln w="25400">
              <a:noFill/>
            </a:ln>
          </c:spPr>
        </c:title>
        <c:numFmt formatCode="0.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84404480"/>
        <c:crosses val="autoZero"/>
        <c:crossBetween val="between"/>
        <c:majorUnit val="1"/>
      </c:valAx>
      <c:spPr>
        <a:noFill/>
        <a:ln w="25400">
          <a:noFill/>
        </a:ln>
      </c:spPr>
    </c:plotArea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825" b="0" i="0" u="none" strike="noStrike" baseline="0">
          <a:solidFill>
            <a:srgbClr val="000000"/>
          </a:solidFill>
          <a:latin typeface="Gulim"/>
          <a:ea typeface="Gulim"/>
          <a:cs typeface="Gulim"/>
        </a:defRPr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 b="1" i="1" u="none" strike="noStrike" baseline="0">
                <a:solidFill>
                  <a:srgbClr val="C00000"/>
                </a:solidFill>
                <a:latin typeface="Times New Roman" pitchFamily="18" charset="0"/>
                <a:ea typeface="Gulim"/>
                <a:cs typeface="Times New Roman" pitchFamily="18" charset="0"/>
              </a:defRPr>
            </a:pPr>
            <a:r>
              <a:rPr lang="en-US" sz="24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 / Double Marking - FA20HP </a:t>
            </a:r>
          </a:p>
        </c:rich>
      </c:tx>
      <c:layout>
        <c:manualLayout>
          <c:xMode val="edge"/>
          <c:yMode val="edge"/>
          <c:x val="0.30841121495327112"/>
          <c:y val="1.577287066246057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7.2429906542056083E-2"/>
          <c:y val="7.8864353312302835E-2"/>
          <c:w val="0.91822429906542069"/>
          <c:h val="0.73501577287066244"/>
        </c:manualLayout>
      </c:layout>
      <c:lineChart>
        <c:grouping val="standard"/>
        <c:ser>
          <c:idx val="0"/>
          <c:order val="0"/>
          <c:tx>
            <c:strRef>
              <c:f>'[1]FA-20HP'!$F$14</c:f>
              <c:strCache>
                <c:ptCount val="1"/>
                <c:pt idx="0">
                  <c:v>No / Double Marking </c:v>
                </c:pt>
              </c:strCache>
            </c:strRef>
          </c:tx>
          <c:spPr>
            <a:ln w="55000" cap="flat" cmpd="thickThin" algn="ctr">
              <a:solidFill>
                <a:schemeClr val="accent2"/>
              </a:solidFill>
              <a:prstDash val="solid"/>
            </a:ln>
            <a:effectLst/>
          </c:spPr>
          <c:marker>
            <c:symbol val="diamond"/>
            <c:size val="5"/>
            <c:spPr>
              <a:solidFill>
                <a:schemeClr val="lt1"/>
              </a:solidFill>
              <a:ln w="55000" cap="flat" cmpd="thickThin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'[1]FA-20HP'!$G$1:$AB$1</c:f>
              <c:strCache>
                <c:ptCount val="22"/>
                <c:pt idx="0">
                  <c:v>Jan '10</c:v>
                </c:pt>
                <c:pt idx="1">
                  <c:v>Feb '10</c:v>
                </c:pt>
                <c:pt idx="2">
                  <c:v>Mar '10</c:v>
                </c:pt>
                <c:pt idx="3">
                  <c:v>Apr '10</c:v>
                </c:pt>
                <c:pt idx="4">
                  <c:v>May '10</c:v>
                </c:pt>
                <c:pt idx="5">
                  <c:v>June '10</c:v>
                </c:pt>
                <c:pt idx="6">
                  <c:v>July '10</c:v>
                </c:pt>
                <c:pt idx="7">
                  <c:v>Aug '10</c:v>
                </c:pt>
                <c:pt idx="8">
                  <c:v>Sept '10</c:v>
                </c:pt>
                <c:pt idx="9">
                  <c:v>Oct '10</c:v>
                </c:pt>
                <c:pt idx="10">
                  <c:v>Nov '10</c:v>
                </c:pt>
                <c:pt idx="11">
                  <c:v>Dec '10</c:v>
                </c:pt>
                <c:pt idx="12">
                  <c:v>Jan '11</c:v>
                </c:pt>
                <c:pt idx="13">
                  <c:v>Feb '11</c:v>
                </c:pt>
                <c:pt idx="14">
                  <c:v>Mar '11</c:v>
                </c:pt>
                <c:pt idx="15">
                  <c:v>Apr '11</c:v>
                </c:pt>
                <c:pt idx="16">
                  <c:v>May '11</c:v>
                </c:pt>
                <c:pt idx="17">
                  <c:v>June '11</c:v>
                </c:pt>
                <c:pt idx="18">
                  <c:v>July '11</c:v>
                </c:pt>
                <c:pt idx="19">
                  <c:v>Aug '11</c:v>
                </c:pt>
                <c:pt idx="20">
                  <c:v>Sept '11</c:v>
                </c:pt>
                <c:pt idx="21">
                  <c:v>Oct '11</c:v>
                </c:pt>
              </c:strCache>
            </c:strRef>
          </c:cat>
          <c:val>
            <c:numRef>
              <c:f>'[1]FA-20HP'!$G$14:$AB$14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marker val="1"/>
        <c:axId val="84354176"/>
        <c:axId val="84356480"/>
      </c:lineChart>
      <c:catAx>
        <c:axId val="84354176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84356480"/>
        <c:crosses val="autoZero"/>
        <c:auto val="1"/>
        <c:lblAlgn val="ctr"/>
        <c:lblOffset val="100"/>
        <c:tickLblSkip val="1"/>
        <c:tickMarkSkip val="1"/>
      </c:catAx>
      <c:valAx>
        <c:axId val="84356480"/>
        <c:scaling>
          <c:orientation val="minMax"/>
          <c:max val="3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800" b="0" i="1" u="none" strike="noStrike" baseline="0">
                    <a:solidFill>
                      <a:srgbClr val="FFFF00"/>
                    </a:solidFill>
                    <a:latin typeface="Times New Roman" pitchFamily="18" charset="0"/>
                    <a:ea typeface="Gulim"/>
                    <a:cs typeface="Times New Roman" pitchFamily="18" charset="0"/>
                  </a:defRPr>
                </a:pPr>
                <a:r>
                  <a:rPr lang="en-US" sz="1800" b="0" i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Qty (Pn)</a:t>
                </a:r>
              </a:p>
            </c:rich>
          </c:tx>
          <c:layout>
            <c:manualLayout>
              <c:xMode val="edge"/>
              <c:yMode val="edge"/>
              <c:x val="7.2429906542056083E-2"/>
              <c:y val="1.5772870662460577E-2"/>
            </c:manualLayout>
          </c:layout>
          <c:spPr>
            <a:noFill/>
            <a:ln w="25400">
              <a:noFill/>
            </a:ln>
          </c:spPr>
        </c:title>
        <c:numFmt formatCode="0.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84354176"/>
        <c:crosses val="autoZero"/>
        <c:crossBetween val="between"/>
        <c:majorUnit val="1"/>
      </c:valAx>
      <c:spPr>
        <a:noFill/>
        <a:ln w="25400">
          <a:noFill/>
        </a:ln>
      </c:spPr>
    </c:plotArea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825" b="0" i="0" u="none" strike="noStrike" baseline="0">
          <a:solidFill>
            <a:srgbClr val="000000"/>
          </a:solidFill>
          <a:latin typeface="Gulim"/>
          <a:ea typeface="Gulim"/>
          <a:cs typeface="Gulim"/>
        </a:defRPr>
      </a:pPr>
      <a:endParaRPr lang="en-U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400" b="1" i="1" u="none" strike="noStrike" baseline="0">
                <a:solidFill>
                  <a:srgbClr val="C00000"/>
                </a:solidFill>
                <a:latin typeface="Times New Roman" pitchFamily="18" charset="0"/>
                <a:ea typeface="Gulim"/>
                <a:cs typeface="Times New Roman" pitchFamily="18" charset="0"/>
              </a:defRPr>
            </a:pPr>
            <a:r>
              <a:rPr lang="en-US" sz="2400" i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 / Double Marking - FA20H </a:t>
            </a:r>
          </a:p>
        </c:rich>
      </c:tx>
      <c:layout>
        <c:manualLayout>
          <c:xMode val="edge"/>
          <c:yMode val="edge"/>
          <c:x val="0.31775700934579437"/>
          <c:y val="1.5772870662460577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7.2429906542056083E-2"/>
          <c:y val="7.8864353312302835E-2"/>
          <c:w val="0.91822429906542069"/>
          <c:h val="0.73501577287066244"/>
        </c:manualLayout>
      </c:layout>
      <c:lineChart>
        <c:grouping val="standard"/>
        <c:ser>
          <c:idx val="0"/>
          <c:order val="0"/>
          <c:tx>
            <c:strRef>
              <c:f>'[1]FA-20H'!$F$14</c:f>
              <c:strCache>
                <c:ptCount val="1"/>
                <c:pt idx="0">
                  <c:v>No / Double Marking </c:v>
                </c:pt>
              </c:strCache>
            </c:strRef>
          </c:tx>
          <c:spPr>
            <a:ln w="55000" cap="flat" cmpd="thickThin" algn="ctr">
              <a:solidFill>
                <a:schemeClr val="accent2"/>
              </a:solidFill>
              <a:prstDash val="solid"/>
            </a:ln>
            <a:effectLst/>
          </c:spPr>
          <c:marker>
            <c:symbol val="diamond"/>
            <c:size val="5"/>
            <c:spPr>
              <a:solidFill>
                <a:schemeClr val="lt1"/>
              </a:solidFill>
              <a:ln w="55000" cap="flat" cmpd="thickThin" algn="ctr">
                <a:solidFill>
                  <a:schemeClr val="accent2"/>
                </a:solidFill>
                <a:prstDash val="solid"/>
              </a:ln>
              <a:effectLst/>
            </c:spPr>
          </c:marker>
          <c:cat>
            <c:strRef>
              <c:f>'[1]FA-20H'!$G$1:$AB$1</c:f>
              <c:strCache>
                <c:ptCount val="22"/>
                <c:pt idx="0">
                  <c:v>Jan '10</c:v>
                </c:pt>
                <c:pt idx="1">
                  <c:v>Feb '10</c:v>
                </c:pt>
                <c:pt idx="2">
                  <c:v>Mar '10</c:v>
                </c:pt>
                <c:pt idx="3">
                  <c:v>Apr '10</c:v>
                </c:pt>
                <c:pt idx="4">
                  <c:v>May '10</c:v>
                </c:pt>
                <c:pt idx="5">
                  <c:v>June '10</c:v>
                </c:pt>
                <c:pt idx="6">
                  <c:v>July '10</c:v>
                </c:pt>
                <c:pt idx="7">
                  <c:v>Aug '10</c:v>
                </c:pt>
                <c:pt idx="8">
                  <c:v>Sept '10</c:v>
                </c:pt>
                <c:pt idx="9">
                  <c:v>Oct '10</c:v>
                </c:pt>
                <c:pt idx="10">
                  <c:v>Nov '10</c:v>
                </c:pt>
                <c:pt idx="11">
                  <c:v>Dec '10</c:v>
                </c:pt>
                <c:pt idx="12">
                  <c:v>Jan '11</c:v>
                </c:pt>
                <c:pt idx="13">
                  <c:v>Feb '11</c:v>
                </c:pt>
                <c:pt idx="14">
                  <c:v>Mar '11</c:v>
                </c:pt>
                <c:pt idx="15">
                  <c:v>Apr '11</c:v>
                </c:pt>
                <c:pt idx="16">
                  <c:v>May '11</c:v>
                </c:pt>
                <c:pt idx="17">
                  <c:v>June '11</c:v>
                </c:pt>
                <c:pt idx="18">
                  <c:v>July '11</c:v>
                </c:pt>
                <c:pt idx="19">
                  <c:v>Aug '11</c:v>
                </c:pt>
                <c:pt idx="20">
                  <c:v>Sept '11</c:v>
                </c:pt>
                <c:pt idx="21">
                  <c:v>Oct '11</c:v>
                </c:pt>
              </c:strCache>
            </c:strRef>
          </c:cat>
          <c:val>
            <c:numRef>
              <c:f>'[1]FA-20H'!$G$14:$AB$14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</c:numCache>
            </c:numRef>
          </c:val>
        </c:ser>
        <c:marker val="1"/>
        <c:axId val="86277504"/>
        <c:axId val="88289280"/>
      </c:lineChart>
      <c:catAx>
        <c:axId val="86277504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Times New Roman" pitchFamily="18" charset="0"/>
              </a:defRPr>
            </a:pPr>
            <a:endParaRPr lang="en-US"/>
          </a:p>
        </c:txPr>
        <c:crossAx val="88289280"/>
        <c:crosses val="autoZero"/>
        <c:auto val="1"/>
        <c:lblAlgn val="ctr"/>
        <c:lblOffset val="100"/>
        <c:tickLblSkip val="1"/>
        <c:tickMarkSkip val="1"/>
      </c:catAx>
      <c:valAx>
        <c:axId val="88289280"/>
        <c:scaling>
          <c:orientation val="minMax"/>
          <c:max val="3"/>
          <c:min val="0"/>
        </c:scaling>
        <c:axPos val="l"/>
        <c:majorGridlines>
          <c:spPr>
            <a:ln w="3175">
              <a:solidFill>
                <a:srgbClr val="000000"/>
              </a:solidFill>
              <a:prstDash val="sysDash"/>
            </a:ln>
          </c:spPr>
        </c:majorGridlines>
        <c:title>
          <c:tx>
            <c:rich>
              <a:bodyPr rot="0" vert="horz"/>
              <a:lstStyle/>
              <a:p>
                <a:pPr algn="ctr">
                  <a:defRPr sz="1800" b="0" i="1" u="none" strike="noStrike" baseline="0">
                    <a:solidFill>
                      <a:srgbClr val="FFFF00"/>
                    </a:solidFill>
                    <a:latin typeface="Times New Roman" pitchFamily="18" charset="0"/>
                    <a:ea typeface="Gulim"/>
                    <a:cs typeface="Times New Roman" pitchFamily="18" charset="0"/>
                  </a:defRPr>
                </a:pPr>
                <a:r>
                  <a:rPr lang="en-US" sz="1800" b="0" i="1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Qty (Pn)</a:t>
                </a:r>
              </a:p>
            </c:rich>
          </c:tx>
          <c:layout>
            <c:manualLayout>
              <c:xMode val="edge"/>
              <c:yMode val="edge"/>
              <c:x val="4.9065420560747697E-2"/>
              <c:y val="1.5772870662460577E-2"/>
            </c:manualLayout>
          </c:layout>
          <c:spPr>
            <a:noFill/>
            <a:ln w="25400">
              <a:noFill/>
            </a:ln>
          </c:spPr>
        </c:title>
        <c:numFmt formatCode="0.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FFFF00"/>
                </a:solidFill>
                <a:latin typeface="+mn-lt"/>
                <a:ea typeface="Gulim"/>
                <a:cs typeface="Gulim"/>
              </a:defRPr>
            </a:pPr>
            <a:endParaRPr lang="en-US"/>
          </a:p>
        </c:txPr>
        <c:crossAx val="86277504"/>
        <c:crosses val="autoZero"/>
        <c:crossBetween val="between"/>
        <c:majorUnit val="1"/>
      </c:valAx>
      <c:spPr>
        <a:noFill/>
        <a:ln w="25400">
          <a:noFill/>
        </a:ln>
      </c:spPr>
    </c:plotArea>
    <c:plotVisOnly val="1"/>
    <c:dispBlanksAs val="gap"/>
  </c:chart>
  <c:spPr>
    <a:noFill/>
    <a:ln w="3175">
      <a:noFill/>
      <a:prstDash val="solid"/>
    </a:ln>
  </c:spPr>
  <c:txPr>
    <a:bodyPr/>
    <a:lstStyle/>
    <a:p>
      <a:pPr>
        <a:defRPr sz="825" b="0" i="0" u="none" strike="noStrike" baseline="0">
          <a:solidFill>
            <a:srgbClr val="000000"/>
          </a:solidFill>
          <a:latin typeface="Gulim"/>
          <a:ea typeface="Gulim"/>
          <a:cs typeface="Gulim"/>
        </a:defRPr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oonlight title.png"/>
          <p:cNvPicPr>
            <a:picLocks noChangeAspect="1"/>
          </p:cNvPicPr>
          <p:nvPr/>
        </p:nvPicPr>
        <p:blipFill>
          <a:blip r:embed="rId2" cstate="print"/>
          <a:srcRect l="6765" r="4151" b="4117"/>
          <a:stretch>
            <a:fillRect/>
          </a:stretch>
        </p:blipFill>
        <p:spPr>
          <a:xfrm>
            <a:off x="0" y="0"/>
            <a:ext cx="9144000" cy="6859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52600"/>
            <a:ext cx="5410200" cy="1801906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chemeClr val="bg1"/>
                    </a:gs>
                    <a:gs pos="90000">
                      <a:schemeClr val="bg2">
                        <a:lumMod val="90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2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733800"/>
            <a:ext cx="4724400" cy="1676400"/>
          </a:xfrm>
        </p:spPr>
        <p:txBody>
          <a:bodyPr>
            <a:normAutofit/>
          </a:bodyPr>
          <a:lstStyle>
            <a:lvl1pPr marL="0" indent="0" algn="l">
              <a:buNone/>
              <a:defRPr sz="2200" kern="1200">
                <a:gradFill>
                  <a:gsLst>
                    <a:gs pos="0">
                      <a:schemeClr val="bg1"/>
                    </a:gs>
                    <a:gs pos="90000">
                      <a:schemeClr val="bg2">
                        <a:lumMod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0" y="6347908"/>
            <a:ext cx="2133600" cy="18288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544234"/>
            <a:ext cx="2895600" cy="182880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6511960"/>
            <a:ext cx="1066800" cy="2151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6438" y="1981201"/>
            <a:ext cx="5325315" cy="3841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93751"/>
            <a:ext cx="1371600" cy="504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6438" y="793751"/>
            <a:ext cx="4500562" cy="504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onlight section.png"/>
          <p:cNvPicPr>
            <a:picLocks noChangeAspect="1"/>
          </p:cNvPicPr>
          <p:nvPr/>
        </p:nvPicPr>
        <p:blipFill>
          <a:blip r:embed="rId2" cstate="print"/>
          <a:srcRect l="6389" r="4959" b="27051"/>
          <a:stretch>
            <a:fillRect/>
          </a:stretch>
        </p:blipFill>
        <p:spPr>
          <a:xfrm>
            <a:off x="0" y="0"/>
            <a:ext cx="9144000" cy="6858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gradFill>
                  <a:gsLst>
                    <a:gs pos="0">
                      <a:schemeClr val="bg1"/>
                    </a:gs>
                    <a:gs pos="90000">
                      <a:schemeClr val="bg2">
                        <a:lumMod val="90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2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86200"/>
            <a:ext cx="7772400" cy="941294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000" kern="1200">
                <a:gradFill>
                  <a:gsLst>
                    <a:gs pos="0">
                      <a:schemeClr val="bg1"/>
                    </a:gs>
                    <a:gs pos="90000">
                      <a:schemeClr val="bg2">
                        <a:lumMod val="9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oonlight - two content.png"/>
          <p:cNvPicPr>
            <a:picLocks noChangeAspect="1"/>
          </p:cNvPicPr>
          <p:nvPr/>
        </p:nvPicPr>
        <p:blipFill>
          <a:blip r:embed="rId2" cstate="print"/>
          <a:srcRect l="2281" t="1035" r="4562"/>
          <a:stretch>
            <a:fillRect/>
          </a:stretch>
        </p:blipFill>
        <p:spPr>
          <a:xfrm>
            <a:off x="0" y="0"/>
            <a:ext cx="9144000" cy="685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92162"/>
            <a:ext cx="6019799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6438" y="2003425"/>
            <a:ext cx="2971800" cy="38322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003425"/>
            <a:ext cx="2971800" cy="38322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oonlight - two content.png"/>
          <p:cNvPicPr>
            <a:picLocks noChangeAspect="1"/>
          </p:cNvPicPr>
          <p:nvPr/>
        </p:nvPicPr>
        <p:blipFill>
          <a:blip r:embed="rId2" cstate="print"/>
          <a:srcRect l="2281" t="1035" r="4562"/>
          <a:stretch>
            <a:fillRect/>
          </a:stretch>
        </p:blipFill>
        <p:spPr>
          <a:xfrm>
            <a:off x="0" y="0"/>
            <a:ext cx="9144000" cy="685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92162"/>
            <a:ext cx="6019799" cy="8080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700960"/>
            <a:ext cx="2971800" cy="7508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41494"/>
            <a:ext cx="2971800" cy="32941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199" y="1700960"/>
            <a:ext cx="2971800" cy="7508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541494"/>
            <a:ext cx="2971800" cy="329415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onlight - two content.png"/>
          <p:cNvPicPr>
            <a:picLocks noChangeAspect="1"/>
          </p:cNvPicPr>
          <p:nvPr/>
        </p:nvPicPr>
        <p:blipFill>
          <a:blip r:embed="rId2" cstate="print"/>
          <a:srcRect l="2281" t="1035" r="4562"/>
          <a:stretch>
            <a:fillRect/>
          </a:stretch>
        </p:blipFill>
        <p:spPr>
          <a:xfrm>
            <a:off x="0" y="0"/>
            <a:ext cx="9144000" cy="685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033272"/>
            <a:ext cx="1298448" cy="2624328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371600"/>
            <a:ext cx="4953000" cy="3886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7248" y="5486400"/>
            <a:ext cx="4498848" cy="7589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onlight - two content.png"/>
          <p:cNvPicPr>
            <a:picLocks noChangeAspect="1"/>
          </p:cNvPicPr>
          <p:nvPr/>
        </p:nvPicPr>
        <p:blipFill>
          <a:blip r:embed="rId2" cstate="print"/>
          <a:srcRect l="2281" t="1035" r="4562"/>
          <a:stretch>
            <a:fillRect/>
          </a:stretch>
        </p:blipFill>
        <p:spPr>
          <a:xfrm>
            <a:off x="0" y="0"/>
            <a:ext cx="9144000" cy="6854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33462"/>
            <a:ext cx="1295400" cy="2624138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914400"/>
            <a:ext cx="5486400" cy="4495800"/>
          </a:xfrm>
          <a:prstGeom prst="ellipse">
            <a:avLst/>
          </a:prstGeom>
          <a:effectLst>
            <a:innerShdw blurRad="254000">
              <a:schemeClr val="tx1"/>
            </a:innerShdw>
            <a:softEdge rad="1270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4200" y="5486400"/>
            <a:ext cx="4495800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oonlight master 2.png"/>
          <p:cNvPicPr>
            <a:picLocks noChangeAspect="1"/>
          </p:cNvPicPr>
          <p:nvPr/>
        </p:nvPicPr>
        <p:blipFill>
          <a:blip r:embed="rId13" cstate="print"/>
          <a:srcRect l="2391" t="1099" r="19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1" y="792162"/>
            <a:ext cx="5311562" cy="808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981201"/>
            <a:ext cx="5015753" cy="384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347908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2158A6DD-FDE1-4831-8981-A9FD98A6C5F0}" type="datetimeFigureOut">
              <a:rPr lang="en-US" smtClean="0"/>
              <a:pPr/>
              <a:t>12/14/2011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544234"/>
            <a:ext cx="2895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033246"/>
            <a:ext cx="1066800" cy="2151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bg2"/>
                </a:solidFill>
              </a:defRPr>
            </a:lvl1pPr>
          </a:lstStyle>
          <a:p>
            <a:fld id="{9465DC2B-8351-4CE9-ABE6-FE93FFC5F7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effectLst>
            <a:reflection blurRad="6350" stA="55000" endA="300" endPos="2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>
          <a:schemeClr val="bg2"/>
        </a:buClr>
        <a:buFontTx/>
        <a:buBlip>
          <a:blip r:embed="rId14"/>
        </a:buBlip>
        <a:defRPr sz="22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1200"/>
        </a:spcBef>
        <a:buFontTx/>
        <a:buBlip>
          <a:blip r:embed="rId15"/>
        </a:buBlip>
        <a:defRPr sz="20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1200"/>
        </a:spcBef>
        <a:buFontTx/>
        <a:buBlip>
          <a:blip r:embed="rId15"/>
        </a:buBlip>
        <a:defRPr sz="20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1200"/>
        </a:spcBef>
        <a:buFontTx/>
        <a:buBlip>
          <a:blip r:embed="rId15"/>
        </a:buBlip>
        <a:defRPr sz="20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1200"/>
        </a:spcBef>
        <a:buFontTx/>
        <a:buBlip>
          <a:blip r:embed="rId15"/>
        </a:buBlip>
        <a:defRPr sz="20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1200"/>
        </a:spcBef>
        <a:buClrTx/>
        <a:buFont typeface="Arial" pitchFamily="34" charset="0"/>
        <a:buChar char="•"/>
        <a:defRPr sz="18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1200"/>
        </a:spcBef>
        <a:buClrTx/>
        <a:buFont typeface="Arial" pitchFamily="34" charset="0"/>
        <a:buChar char="•"/>
        <a:defRPr sz="1800" kern="120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1200"/>
        </a:spcBef>
        <a:buClrTx/>
        <a:buFont typeface="Arial" pitchFamily="34" charset="0"/>
        <a:buChar char="•"/>
        <a:defRPr sz="1800" kern="1200" baseline="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1200"/>
        </a:spcBef>
        <a:buClrTx/>
        <a:buFont typeface="Arial" pitchFamily="34" charset="0"/>
        <a:buChar char="•"/>
        <a:defRPr sz="1800" kern="1200" baseline="0">
          <a:gradFill>
            <a:gsLst>
              <a:gs pos="0">
                <a:schemeClr val="bg1"/>
              </a:gs>
              <a:gs pos="90000">
                <a:schemeClr val="bg2">
                  <a:lumMod val="90000"/>
                </a:schemeClr>
              </a:gs>
            </a:gsLst>
            <a:lin ang="5400000" scaled="0"/>
          </a:gra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Taping OAI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3429000"/>
            <a:ext cx="4724400" cy="1676400"/>
          </a:xfrm>
        </p:spPr>
        <p:txBody>
          <a:bodyPr/>
          <a:lstStyle/>
          <a:p>
            <a:r>
              <a:rPr lang="en-US" dirty="0" smtClean="0"/>
              <a:t>Process Improvement…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2132" y="592933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By Zulhisham Tan – S1609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2132" y="6202940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15</a:t>
            </a:r>
            <a:r>
              <a:rPr lang="en-US" baseline="300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December 2011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QC Reject : </a:t>
            </a:r>
            <a:r>
              <a:rPr lang="en-US" sz="4400" b="1" i="1" dirty="0" err="1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Weekcode</a:t>
            </a:r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 Mixing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14282" y="1142984"/>
          <a:ext cx="8715436" cy="542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QC Reject : </a:t>
            </a:r>
            <a:r>
              <a:rPr lang="en-US" sz="4400" b="1" i="1" dirty="0" err="1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Weekcode</a:t>
            </a:r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 Mixing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14282" y="1000108"/>
          <a:ext cx="8715436" cy="564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QC Reject : </a:t>
            </a:r>
            <a:r>
              <a:rPr lang="en-US" sz="4400" b="1" i="1" dirty="0" err="1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Weekcode</a:t>
            </a:r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 Mixing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0" y="928670"/>
          <a:ext cx="8929718" cy="571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Double Pieces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42844" y="642918"/>
          <a:ext cx="9001155" cy="6215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QC Reject : Double Marking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214282" y="928670"/>
          <a:ext cx="8715436" cy="571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QC Reject : Double Marking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14282" y="928670"/>
          <a:ext cx="8786874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QC Reject : Double Marking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14282" y="857232"/>
          <a:ext cx="8715436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QC Reject : Wrong Pin Mark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0" y="1000108"/>
          <a:ext cx="8929718" cy="564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QC Reject : Wrong Pin Mark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14282" y="785794"/>
          <a:ext cx="8715436" cy="5857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QC Reject : Wrong Pin Mark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14282" y="928670"/>
          <a:ext cx="8715436" cy="5715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RECAXM1VTACASKOKYWCA2VXGLCCAIMKH52CA9PY3SLCA34DDCKCAO3IRM5CAYD3PFCCA7A7ULACAM46H1JCABB8IVGCA6F3SEVCAKRJM2ZCA038UDJCA5KTKQMCAERRJH6CAGAPUHLCAOO9UZ5CAOSWCSA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29322" y="357165"/>
            <a:ext cx="3052776" cy="2444653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000108"/>
            <a:ext cx="3709990" cy="2786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Recap – Accuracy Vs Output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1643050"/>
            <a:ext cx="3709125" cy="2786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045320" y="2539697"/>
            <a:ext cx="3714776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6806" y="4182771"/>
            <a:ext cx="392909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841127" y="1170799"/>
            <a:ext cx="16430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endParaRPr lang="en-US" sz="28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7070" y="4088179"/>
            <a:ext cx="20002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Cycle Time</a:t>
            </a:r>
            <a:endParaRPr lang="en-US" sz="28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43996" y="1396689"/>
            <a:ext cx="3000396" cy="2643206"/>
          </a:xfrm>
          <a:prstGeom prst="straightConnector1">
            <a:avLst/>
          </a:prstGeom>
          <a:ln w="38100">
            <a:solidFill>
              <a:srgbClr val="0CC62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0468650">
            <a:off x="5153955" y="-2386783"/>
            <a:ext cx="5631087" cy="6252998"/>
          </a:xfrm>
          <a:prstGeom prst="arc">
            <a:avLst/>
          </a:prstGeom>
          <a:ln w="38100">
            <a:solidFill>
              <a:srgbClr val="FF5353"/>
            </a:solidFill>
            <a:headEnd type="triangle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401450" y="3254077"/>
            <a:ext cx="150019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28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472" y="4675354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number of Character to be inspected.</a:t>
            </a:r>
            <a:endParaRPr lang="en-US" sz="3200" i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472" y="5175420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quantity of Sample to be recognized.</a:t>
            </a:r>
            <a:endParaRPr lang="en-US" sz="3200" i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472" y="5675486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i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Quantity per Lot</a:t>
            </a:r>
            <a:endParaRPr lang="en-US" sz="3200" i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6201811"/>
            <a:ext cx="814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Quantity of Minor Stoppages</a:t>
            </a:r>
            <a:endParaRPr lang="en-US" sz="3200" i="1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714620"/>
            <a:ext cx="26479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 cstate="print"/>
          <a:srcRect l="22998" t="41862" r="51585" b="27984"/>
          <a:stretch>
            <a:fillRect/>
          </a:stretch>
        </p:blipFill>
        <p:spPr bwMode="auto">
          <a:xfrm>
            <a:off x="4500562" y="2500306"/>
            <a:ext cx="3643338" cy="2786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928802"/>
            <a:ext cx="24479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928802"/>
            <a:ext cx="24384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4" cstate="print"/>
          <a:srcRect l="22998" t="41862" r="51585" b="27984"/>
          <a:stretch>
            <a:fillRect/>
          </a:stretch>
        </p:blipFill>
        <p:spPr bwMode="auto">
          <a:xfrm>
            <a:off x="5214942" y="3714752"/>
            <a:ext cx="3643338" cy="2786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www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642974" y="1494136"/>
            <a:ext cx="8001056" cy="590411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Recap – Overall Achievement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967203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C000"/>
                </a:solidFill>
              </a:rPr>
              <a:t> Week Code Mixing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282" y="1467137"/>
            <a:ext cx="3357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Frequency Mixing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2467269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Multi Code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282" y="2967335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C000"/>
                </a:solidFill>
              </a:rPr>
              <a:t> Sealing Inspection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3467401"/>
            <a:ext cx="671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Support Jumbo Rail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4467533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Top Tape Broken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282" y="4967599"/>
            <a:ext cx="557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C000"/>
                </a:solidFill>
              </a:rPr>
              <a:t> Double Pieces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25" name="Picture 24" descr="2011-10-01_08-40-23-7380.jpg"/>
          <p:cNvPicPr>
            <a:picLocks noChangeAspect="1"/>
          </p:cNvPicPr>
          <p:nvPr/>
        </p:nvPicPr>
        <p:blipFill>
          <a:blip r:embed="rId3" cstate="print"/>
          <a:srcRect l="19531" t="15625" r="23047" b="21875"/>
          <a:stretch>
            <a:fillRect/>
          </a:stretch>
        </p:blipFill>
        <p:spPr>
          <a:xfrm>
            <a:off x="6143637" y="1000108"/>
            <a:ext cx="1137651" cy="928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 descr="2011-10-12_18-42-58-8700.jpg"/>
          <p:cNvPicPr>
            <a:picLocks noChangeAspect="1"/>
          </p:cNvPicPr>
          <p:nvPr/>
        </p:nvPicPr>
        <p:blipFill>
          <a:blip r:embed="rId4" cstate="print"/>
          <a:srcRect l="19531" t="26563" r="30664" b="20312"/>
          <a:stretch>
            <a:fillRect/>
          </a:stretch>
        </p:blipFill>
        <p:spPr>
          <a:xfrm>
            <a:off x="6643703" y="1357298"/>
            <a:ext cx="1303744" cy="1042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 descr="2011-10-13_00-38-17-3960.jpg"/>
          <p:cNvPicPr>
            <a:picLocks noChangeAspect="1"/>
          </p:cNvPicPr>
          <p:nvPr/>
        </p:nvPicPr>
        <p:blipFill>
          <a:blip r:embed="rId5" cstate="print"/>
          <a:srcRect l="20703" t="25000" r="32422" b="23437"/>
          <a:stretch>
            <a:fillRect/>
          </a:stretch>
        </p:blipFill>
        <p:spPr>
          <a:xfrm>
            <a:off x="7143768" y="1785926"/>
            <a:ext cx="1731831" cy="1428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14282" y="98034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C000"/>
                </a:solidFill>
              </a:rPr>
              <a:t> OAI Defect : Dirty, Scratch, Marking Defect, Direction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28" name="Picture 27" descr="2011-10-07_01-41-29-2370.jpg"/>
          <p:cNvPicPr>
            <a:picLocks noChangeAspect="1"/>
          </p:cNvPicPr>
          <p:nvPr/>
        </p:nvPicPr>
        <p:blipFill>
          <a:blip r:embed="rId6" cstate="print"/>
          <a:srcRect l="12500" t="10937" r="14844" b="15625"/>
          <a:stretch>
            <a:fillRect/>
          </a:stretch>
        </p:blipFill>
        <p:spPr>
          <a:xfrm>
            <a:off x="3857621" y="1676464"/>
            <a:ext cx="1928825" cy="1462173"/>
          </a:xfrm>
          <a:prstGeom prst="rect">
            <a:avLst/>
          </a:prstGeom>
        </p:spPr>
      </p:pic>
      <p:pic>
        <p:nvPicPr>
          <p:cNvPr id="30" name="Picture 29" descr="2011-10-12_19-44-02-0070.jpg"/>
          <p:cNvPicPr>
            <a:picLocks noChangeAspect="1"/>
          </p:cNvPicPr>
          <p:nvPr/>
        </p:nvPicPr>
        <p:blipFill>
          <a:blip r:embed="rId7" cstate="print"/>
          <a:srcRect l="19531" t="28125" r="25390" b="17187"/>
          <a:stretch>
            <a:fillRect/>
          </a:stretch>
        </p:blipFill>
        <p:spPr>
          <a:xfrm>
            <a:off x="6786578" y="4572008"/>
            <a:ext cx="2110483" cy="1571636"/>
          </a:xfrm>
          <a:prstGeom prst="rect">
            <a:avLst/>
          </a:prstGeom>
        </p:spPr>
      </p:pic>
      <p:pic>
        <p:nvPicPr>
          <p:cNvPr id="31" name="Picture 30" descr="2011-10-14_10-50-52-8630.jpg"/>
          <p:cNvPicPr>
            <a:picLocks noChangeAspect="1"/>
          </p:cNvPicPr>
          <p:nvPr/>
        </p:nvPicPr>
        <p:blipFill>
          <a:blip r:embed="rId8" cstate="print"/>
          <a:srcRect l="21875" t="20312" r="27734" b="17187"/>
          <a:stretch>
            <a:fillRect/>
          </a:stretch>
        </p:blipFill>
        <p:spPr>
          <a:xfrm>
            <a:off x="6143636" y="2571744"/>
            <a:ext cx="1357322" cy="1262625"/>
          </a:xfrm>
          <a:prstGeom prst="rect">
            <a:avLst/>
          </a:prstGeom>
        </p:spPr>
      </p:pic>
      <p:pic>
        <p:nvPicPr>
          <p:cNvPr id="32" name="Picture 31" descr="2011-10-01_02-44-50-5770.jpg"/>
          <p:cNvPicPr>
            <a:picLocks noChangeAspect="1"/>
          </p:cNvPicPr>
          <p:nvPr/>
        </p:nvPicPr>
        <p:blipFill>
          <a:blip r:embed="rId9" cstate="print"/>
          <a:srcRect l="20703" t="20312" r="28906" b="15625"/>
          <a:stretch>
            <a:fillRect/>
          </a:stretch>
        </p:blipFill>
        <p:spPr>
          <a:xfrm>
            <a:off x="5143504" y="3000372"/>
            <a:ext cx="1348610" cy="12858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4282" y="6098465"/>
            <a:ext cx="557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800" dirty="0" smtClean="0">
                <a:solidFill>
                  <a:srgbClr val="FFC000"/>
                </a:solidFill>
              </a:rPr>
              <a:t> Double Marking</a:t>
            </a:r>
            <a:endParaRPr lang="en-US" sz="4800" dirty="0">
              <a:solidFill>
                <a:srgbClr val="FFC000"/>
              </a:solidFill>
            </a:endParaRPr>
          </a:p>
        </p:txBody>
      </p:sp>
      <p:pic>
        <p:nvPicPr>
          <p:cNvPr id="29" name="Picture 28" descr="2011-10-12_09-25-44-6760.jpg"/>
          <p:cNvPicPr>
            <a:picLocks noChangeAspect="1"/>
          </p:cNvPicPr>
          <p:nvPr/>
        </p:nvPicPr>
        <p:blipFill>
          <a:blip r:embed="rId10" cstate="print"/>
          <a:srcRect l="17187" t="21875" r="21875" b="15625"/>
          <a:stretch>
            <a:fillRect/>
          </a:stretch>
        </p:blipFill>
        <p:spPr>
          <a:xfrm>
            <a:off x="5643570" y="5072074"/>
            <a:ext cx="2143140" cy="164856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4282" y="1357298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latin typeface="Wingdings 2" pitchFamily="18" charset="2"/>
              </a:rPr>
              <a:t>P</a:t>
            </a:r>
            <a:endParaRPr lang="en-US" sz="3600" b="1" dirty="0">
              <a:solidFill>
                <a:srgbClr val="00FF00"/>
              </a:solidFill>
              <a:latin typeface="Wingdings 2" pitchFamily="18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282" y="485776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latin typeface="Wingdings 2" pitchFamily="18" charset="2"/>
              </a:rPr>
              <a:t>P</a:t>
            </a:r>
            <a:endParaRPr lang="en-US" sz="3600" b="1" dirty="0">
              <a:solidFill>
                <a:srgbClr val="00FF00"/>
              </a:solidFill>
              <a:latin typeface="Wingdings 2" pitchFamily="18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4282" y="857232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latin typeface="Wingdings 2" pitchFamily="18" charset="2"/>
              </a:rPr>
              <a:t>P</a:t>
            </a:r>
            <a:endParaRPr lang="en-US" sz="3600" b="1" dirty="0">
              <a:solidFill>
                <a:srgbClr val="00FF00"/>
              </a:solidFill>
              <a:latin typeface="Wingdings 2" pitchFamily="18" charset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4282" y="235743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latin typeface="Wingdings 2" pitchFamily="18" charset="2"/>
              </a:rPr>
              <a:t>P</a:t>
            </a:r>
            <a:endParaRPr lang="en-US" sz="3600" b="1" dirty="0">
              <a:solidFill>
                <a:srgbClr val="00FF00"/>
              </a:solidFill>
              <a:latin typeface="Wingdings 2" pitchFamily="18" charset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4282" y="2857496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itchFamily="18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4282" y="3357562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itchFamily="18" charset="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4282" y="4357694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latin typeface="Wingdings 2" pitchFamily="18" charset="2"/>
              </a:rPr>
              <a:t>P</a:t>
            </a:r>
            <a:endParaRPr lang="en-US" sz="3600" b="1" dirty="0">
              <a:solidFill>
                <a:srgbClr val="00FF00"/>
              </a:solidFill>
              <a:latin typeface="Wingdings 2" pitchFamily="18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4282" y="3857628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itchFamily="18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282" y="1834210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Wingdings 2" pitchFamily="18" charset="2"/>
              </a:rPr>
              <a:t>P</a:t>
            </a:r>
            <a:endParaRPr lang="en-US" sz="3600" b="1" dirty="0">
              <a:solidFill>
                <a:srgbClr val="FF0000"/>
              </a:solidFill>
              <a:latin typeface="Wingdings 2" pitchFamily="18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5720" y="5913799"/>
            <a:ext cx="642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Wingdings 2" pitchFamily="18" charset="2"/>
              </a:rPr>
              <a:t>P</a:t>
            </a:r>
            <a:endParaRPr lang="en-US" sz="6000" b="1" dirty="0">
              <a:solidFill>
                <a:srgbClr val="FF0000"/>
              </a:solidFill>
              <a:latin typeface="Wingdings 2" pitchFamily="18" charset="2"/>
            </a:endParaRPr>
          </a:p>
        </p:txBody>
      </p:sp>
      <p:pic>
        <p:nvPicPr>
          <p:cNvPr id="33" name="Picture 32" descr="2011-12-02_15-05-13-768.bmp"/>
          <p:cNvPicPr>
            <a:picLocks noChangeAspect="1"/>
          </p:cNvPicPr>
          <p:nvPr/>
        </p:nvPicPr>
        <p:blipFill>
          <a:blip r:embed="rId11" cstate="print"/>
          <a:srcRect l="17187" t="32292" r="42969" b="27083"/>
          <a:stretch>
            <a:fillRect/>
          </a:stretch>
        </p:blipFill>
        <p:spPr>
          <a:xfrm>
            <a:off x="3428992" y="3929066"/>
            <a:ext cx="1978283" cy="15128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4282" y="3967467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FFC000"/>
                </a:solidFill>
              </a:rPr>
              <a:t> Week Code Jumping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44" name="Picture 43" descr="2011-12-02_15-05-44-533.bmp"/>
          <p:cNvPicPr>
            <a:picLocks noChangeAspect="1"/>
          </p:cNvPicPr>
          <p:nvPr/>
        </p:nvPicPr>
        <p:blipFill>
          <a:blip r:embed="rId12" cstate="print"/>
          <a:srcRect l="16406" t="31250" r="44531" b="27083"/>
          <a:stretch>
            <a:fillRect/>
          </a:stretch>
        </p:blipFill>
        <p:spPr>
          <a:xfrm>
            <a:off x="7215206" y="3286124"/>
            <a:ext cx="1428760" cy="1143008"/>
          </a:xfrm>
          <a:prstGeom prst="rect">
            <a:avLst/>
          </a:prstGeom>
        </p:spPr>
      </p:pic>
      <p:pic>
        <p:nvPicPr>
          <p:cNvPr id="45" name="Picture 44" descr="2011-12-02_15-04-56-596.bmp"/>
          <p:cNvPicPr>
            <a:picLocks noChangeAspect="1"/>
          </p:cNvPicPr>
          <p:nvPr/>
        </p:nvPicPr>
        <p:blipFill>
          <a:blip r:embed="rId13" cstate="print"/>
          <a:srcRect l="19531" t="35416" r="46875" b="27083"/>
          <a:stretch>
            <a:fillRect/>
          </a:stretch>
        </p:blipFill>
        <p:spPr>
          <a:xfrm>
            <a:off x="5786446" y="3929066"/>
            <a:ext cx="1164836" cy="97521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14282" y="5455523"/>
            <a:ext cx="557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Marking Shift</a:t>
            </a:r>
            <a:endParaRPr lang="en-US" sz="4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5720" y="5270857"/>
            <a:ext cx="642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EE027"/>
                </a:solidFill>
                <a:latin typeface="Wingdings 2" pitchFamily="18" charset="2"/>
              </a:rPr>
              <a:t>P</a:t>
            </a:r>
            <a:endParaRPr lang="en-US" sz="6000" b="1" dirty="0">
              <a:solidFill>
                <a:srgbClr val="0EE027"/>
              </a:solidFill>
              <a:latin typeface="Wingdings 2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2" grpId="0"/>
      <p:bldP spid="13" grpId="0"/>
      <p:bldP spid="7" grpId="0"/>
      <p:bldP spid="14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11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www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642974" y="1125129"/>
            <a:ext cx="8501122" cy="6273119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Recap – Establish New Approach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20508522">
            <a:off x="-353864" y="911900"/>
            <a:ext cx="2928958" cy="490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 !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21406823" flipV="1">
            <a:off x="89741" y="1198675"/>
            <a:ext cx="2239791" cy="596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21406823" flipV="1">
            <a:off x="-108302" y="698609"/>
            <a:ext cx="2239791" cy="596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5818" y="1428736"/>
            <a:ext cx="778671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2800" dirty="0" smtClean="0">
                <a:ln/>
                <a:solidFill>
                  <a:schemeClr val="accent5">
                    <a:lumMod val="20000"/>
                    <a:lumOff val="80000"/>
                  </a:schemeClr>
                </a:solidFill>
              </a:rPr>
              <a:t> To reduce Taping OAI workmanship by </a:t>
            </a:r>
            <a:r>
              <a:rPr lang="en-US" sz="3200" b="1" i="1" dirty="0" smtClean="0">
                <a:ln/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 </a:t>
            </a:r>
            <a:r>
              <a:rPr lang="en-US" sz="3200" dirty="0" smtClean="0">
                <a:ln/>
                <a:solidFill>
                  <a:schemeClr val="accent5">
                    <a:lumMod val="20000"/>
                    <a:lumOff val="80000"/>
                  </a:schemeClr>
                </a:solidFill>
              </a:rPr>
              <a:t>with</a:t>
            </a:r>
            <a:endParaRPr lang="en-US" sz="3200" b="1" i="1" dirty="0">
              <a:ln/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90" y="1870635"/>
            <a:ext cx="835818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n/>
                <a:solidFill>
                  <a:srgbClr val="FFC000"/>
                </a:solidFill>
              </a:rPr>
              <a:t>  Review Taping OAI Standard</a:t>
            </a:r>
            <a:endParaRPr lang="en-US" sz="2400" b="1" i="1" dirty="0">
              <a:ln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2299263"/>
            <a:ext cx="850109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n/>
                <a:solidFill>
                  <a:srgbClr val="FFC000"/>
                </a:solidFill>
              </a:rPr>
              <a:t>  Implement Taping OAI machine using new Judgment standard</a:t>
            </a:r>
            <a:endParaRPr lang="en-US" sz="2400" b="1" i="1" dirty="0">
              <a:ln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2799329"/>
            <a:ext cx="778671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2800" dirty="0" smtClean="0">
                <a:ln/>
                <a:solidFill>
                  <a:schemeClr val="accent5">
                    <a:lumMod val="20000"/>
                    <a:lumOff val="80000"/>
                  </a:schemeClr>
                </a:solidFill>
              </a:rPr>
              <a:t> New OAI Judgment  Standard</a:t>
            </a:r>
            <a:endParaRPr lang="en-US" sz="3200" b="1" i="1" dirty="0">
              <a:ln/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3909300"/>
            <a:ext cx="835818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n/>
                <a:solidFill>
                  <a:srgbClr val="FFC000"/>
                </a:solidFill>
              </a:rPr>
              <a:t>  </a:t>
            </a:r>
            <a:r>
              <a:rPr lang="en-US" sz="2400" dirty="0" smtClean="0">
                <a:ln/>
                <a:solidFill>
                  <a:srgbClr val="00B050"/>
                </a:solidFill>
              </a:rPr>
              <a:t>To detect Mixing (</a:t>
            </a:r>
            <a:r>
              <a:rPr lang="en-US" sz="2400" dirty="0" smtClean="0">
                <a:ln/>
                <a:solidFill>
                  <a:srgbClr val="FFFF00"/>
                </a:solidFill>
              </a:rPr>
              <a:t>by machine</a:t>
            </a:r>
            <a:r>
              <a:rPr lang="en-US" sz="2400" dirty="0" smtClean="0">
                <a:ln/>
                <a:solidFill>
                  <a:srgbClr val="00B050"/>
                </a:solidFill>
              </a:rPr>
              <a:t>)  – Check </a:t>
            </a:r>
            <a:r>
              <a:rPr lang="en-US" sz="2400" b="1" i="1" dirty="0" smtClean="0">
                <a:ln/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Freq. &amp; CL only</a:t>
            </a:r>
            <a:r>
              <a:rPr lang="en-US" sz="2400" dirty="0" smtClean="0">
                <a:ln/>
                <a:solidFill>
                  <a:srgbClr val="00B050"/>
                </a:solidFill>
              </a:rPr>
              <a:t>.</a:t>
            </a:r>
            <a:endParaRPr lang="en-US" sz="2400" b="1" i="1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58" y="3194920"/>
            <a:ext cx="835818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n/>
                <a:solidFill>
                  <a:srgbClr val="FFC000"/>
                </a:solidFill>
              </a:rPr>
              <a:t>  Objective is to detect Sealing Defect (by worker).</a:t>
            </a:r>
            <a:endParaRPr lang="en-US" sz="2400" b="1" i="1" dirty="0">
              <a:ln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3552110"/>
            <a:ext cx="835818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n/>
                <a:solidFill>
                  <a:srgbClr val="FFC000"/>
                </a:solidFill>
              </a:rPr>
              <a:t>  To detect Tape Broken (by worker).</a:t>
            </a:r>
            <a:endParaRPr lang="en-US" sz="2400" b="1" i="1" dirty="0">
              <a:ln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Explosion 1 16"/>
          <p:cNvSpPr/>
          <p:nvPr/>
        </p:nvSpPr>
        <p:spPr>
          <a:xfrm rot="20991619">
            <a:off x="-168351" y="4555394"/>
            <a:ext cx="2765053" cy="1584819"/>
          </a:xfrm>
          <a:prstGeom prst="irregularSeal1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800" b="1" i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endParaRPr lang="en-US" sz="2800" b="1" i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00298" y="4490687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n/>
                <a:solidFill>
                  <a:srgbClr val="00B050"/>
                </a:solidFill>
              </a:rPr>
              <a:t>  Machine Cycle Time 	: &lt; 0.2 sec</a:t>
            </a:r>
            <a:endParaRPr lang="en-US" sz="2800" b="1" i="1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00298" y="4896161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n/>
                <a:solidFill>
                  <a:srgbClr val="00B050"/>
                </a:solidFill>
              </a:rPr>
              <a:t>  6 Machines Ability	: 55 mil</a:t>
            </a:r>
            <a:endParaRPr lang="en-US" sz="2800" b="1" i="1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0298" y="5276505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n/>
                <a:solidFill>
                  <a:srgbClr val="00B050"/>
                </a:solidFill>
              </a:rPr>
              <a:t>  Confirming Rate	: 99%</a:t>
            </a:r>
            <a:endParaRPr lang="en-US" sz="2800" b="1" i="1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0298" y="5681979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n/>
                <a:solidFill>
                  <a:srgbClr val="00B050"/>
                </a:solidFill>
              </a:rPr>
              <a:t>  Running Rate		: 90%</a:t>
            </a:r>
            <a:endParaRPr lang="en-US" sz="2800" b="1" i="1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00298" y="6062323"/>
            <a:ext cx="664370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n/>
                <a:solidFill>
                  <a:srgbClr val="00B050"/>
                </a:solidFill>
              </a:rPr>
              <a:t>  Machine Availability	: 29 days; 21.75 hrs</a:t>
            </a:r>
            <a:endParaRPr lang="en-US" sz="2800" b="1" i="1" dirty="0">
              <a:ln/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00298" y="4442403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Wingdings 2" pitchFamily="18" charset="2"/>
              </a:rPr>
              <a:t>P</a:t>
            </a:r>
            <a:endParaRPr lang="en-US" sz="2800" b="1" dirty="0">
              <a:solidFill>
                <a:srgbClr val="FFFF00"/>
              </a:solidFill>
              <a:latin typeface="Wingdings 2" pitchFamily="18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00298" y="4871031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Wingdings 2" pitchFamily="18" charset="2"/>
              </a:rPr>
              <a:t>P</a:t>
            </a:r>
            <a:endParaRPr lang="en-US" sz="2800" b="1" dirty="0">
              <a:solidFill>
                <a:srgbClr val="FFFF00"/>
              </a:solidFill>
              <a:latin typeface="Wingdings 2" pitchFamily="18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0298" y="5228221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Wingdings 2" pitchFamily="18" charset="2"/>
              </a:rPr>
              <a:t>P</a:t>
            </a:r>
            <a:endParaRPr lang="en-US" sz="2800" b="1" dirty="0">
              <a:solidFill>
                <a:srgbClr val="FFFF00"/>
              </a:solidFill>
              <a:latin typeface="Wingdings 2" pitchFamily="18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00298" y="5633695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Wingdings 2" pitchFamily="18" charset="2"/>
              </a:rPr>
              <a:t>P</a:t>
            </a:r>
            <a:endParaRPr lang="en-US" sz="2800" b="1" dirty="0">
              <a:solidFill>
                <a:srgbClr val="FFFF00"/>
              </a:solidFill>
              <a:latin typeface="Wingdings 2" pitchFamily="18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0298" y="6014039"/>
            <a:ext cx="642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latin typeface="Wingdings 2" pitchFamily="18" charset="2"/>
              </a:rPr>
              <a:t>P</a:t>
            </a:r>
            <a:endParaRPr lang="en-US" sz="2800" b="1" dirty="0">
              <a:solidFill>
                <a:srgbClr val="FFFF00"/>
              </a:solidFill>
              <a:latin typeface="Wingdings 2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4" grpId="1"/>
      <p:bldP spid="15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Merits Of New Approach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621" t="8333" r="3402" b="3125"/>
          <a:stretch>
            <a:fillRect/>
          </a:stretch>
        </p:blipFill>
        <p:spPr bwMode="auto">
          <a:xfrm>
            <a:off x="71406" y="1357298"/>
            <a:ext cx="5082603" cy="4214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</p:spPr>
      </p:pic>
      <p:sp>
        <p:nvSpPr>
          <p:cNvPr id="7" name="Rectangle 6"/>
          <p:cNvSpPr/>
          <p:nvPr/>
        </p:nvSpPr>
        <p:spPr>
          <a:xfrm>
            <a:off x="1357291" y="2357430"/>
            <a:ext cx="2571768" cy="928694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4415" y="1711099"/>
            <a:ext cx="278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0 ~ 9 + P = 11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225" y="3357562"/>
            <a:ext cx="3071834" cy="928694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911" y="4286256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0 ~ 9 ; A~ Z = 36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7225" y="3357562"/>
            <a:ext cx="500066" cy="928694"/>
          </a:xfrm>
          <a:prstGeom prst="rect">
            <a:avLst/>
          </a:prstGeom>
          <a:solidFill>
            <a:srgbClr val="FF8181">
              <a:alpha val="60000"/>
            </a:srgbClr>
          </a:solidFill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86117" y="3357562"/>
            <a:ext cx="642942" cy="928694"/>
          </a:xfrm>
          <a:prstGeom prst="rect">
            <a:avLst/>
          </a:prstGeom>
          <a:solidFill>
            <a:srgbClr val="FF8181">
              <a:alpha val="60000"/>
            </a:srgbClr>
          </a:solidFill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619343" y="2324128"/>
            <a:ext cx="2237323" cy="9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605125" y="3313723"/>
            <a:ext cx="2418198" cy="9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4885620" y="1682431"/>
            <a:ext cx="14092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endParaRPr lang="en-US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57950" y="3256753"/>
            <a:ext cx="1709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Cycle Time</a:t>
            </a:r>
            <a:endParaRPr lang="en-US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824961" y="1635731"/>
            <a:ext cx="1846624" cy="1591941"/>
          </a:xfrm>
          <a:prstGeom prst="straightConnector1">
            <a:avLst/>
          </a:prstGeom>
          <a:ln w="38100">
            <a:solidFill>
              <a:srgbClr val="0CC622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10468650">
            <a:off x="6035513" y="-642966"/>
            <a:ext cx="3465709" cy="3766035"/>
          </a:xfrm>
          <a:prstGeom prst="arc">
            <a:avLst/>
          </a:prstGeom>
          <a:ln w="38100">
            <a:solidFill>
              <a:srgbClr val="FF5353"/>
            </a:solidFill>
            <a:headEnd type="triangle" w="lg" len="lg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275880" y="2754393"/>
            <a:ext cx="9233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endParaRPr lang="en-US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eft Arrow 20"/>
          <p:cNvSpPr/>
          <p:nvPr/>
        </p:nvSpPr>
        <p:spPr>
          <a:xfrm rot="7395206">
            <a:off x="5866552" y="3137314"/>
            <a:ext cx="1071570" cy="428628"/>
          </a:xfrm>
          <a:prstGeom prst="leftArrow">
            <a:avLst>
              <a:gd name="adj1" fmla="val 50000"/>
              <a:gd name="adj2" fmla="val 9202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072066" y="4000504"/>
            <a:ext cx="3786182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300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300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Reduce Fault </a:t>
            </a:r>
            <a:r>
              <a:rPr lang="en-US" sz="2300" dirty="0" err="1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Tolerence</a:t>
            </a:r>
            <a:endParaRPr lang="en-US" sz="2300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72066" y="4340046"/>
            <a:ext cx="3786182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3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3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Reduce Minor Stoppages</a:t>
            </a:r>
            <a:endParaRPr lang="en-US" sz="23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72066" y="5483054"/>
            <a:ext cx="4143404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300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300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Increase Production Output</a:t>
            </a:r>
            <a:endParaRPr lang="en-US" sz="2300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2066" y="5125864"/>
            <a:ext cx="3786182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3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3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Reduce Operation Time</a:t>
            </a:r>
            <a:endParaRPr lang="en-US" sz="23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2098" y="4714884"/>
            <a:ext cx="3786182" cy="4462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2300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300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Reduce Inspection Qty.</a:t>
            </a:r>
            <a:endParaRPr lang="en-US" sz="2300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7" name="Explosion 1 26"/>
          <p:cNvSpPr/>
          <p:nvPr/>
        </p:nvSpPr>
        <p:spPr>
          <a:xfrm rot="20991619">
            <a:off x="-99482" y="4917344"/>
            <a:ext cx="5362169" cy="1948982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2800" i="1" dirty="0" smtClean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Machine Cycle Time  &lt; 0.2 sec</a:t>
            </a:r>
            <a:endParaRPr lang="en-US" sz="2800" i="1" dirty="0">
              <a:ln>
                <a:solidFill>
                  <a:srgbClr val="FFFF00"/>
                </a:solidFill>
              </a:ln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 animBg="1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Merits Of New Approach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285720" y="1000108"/>
          <a:ext cx="8643998" cy="585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 rot="5400000" flipH="1" flipV="1">
            <a:off x="3250652" y="3821370"/>
            <a:ext cx="5642808" cy="18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72198" y="100010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Explosion 1 8"/>
          <p:cNvSpPr/>
          <p:nvPr/>
        </p:nvSpPr>
        <p:spPr>
          <a:xfrm rot="20991619">
            <a:off x="5163533" y="1120193"/>
            <a:ext cx="4184440" cy="2872572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Average &lt; 10min per Lot (3000 Lot Size)</a:t>
            </a:r>
            <a:endParaRPr lang="en-US" sz="2400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Cause &amp; Effect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64" y="2000240"/>
            <a:ext cx="357183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n/>
                <a:solidFill>
                  <a:srgbClr val="FFC000"/>
                </a:solidFill>
              </a:rPr>
              <a:t>  </a:t>
            </a:r>
            <a:r>
              <a:rPr lang="en-US" sz="2800" dirty="0" smtClean="0">
                <a:ln/>
                <a:solidFill>
                  <a:srgbClr val="FFC000"/>
                </a:solidFill>
              </a:rPr>
              <a:t>Sealing Defect</a:t>
            </a:r>
            <a:endParaRPr lang="en-US" sz="2800" b="1" i="1" dirty="0">
              <a:ln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64" y="2405714"/>
            <a:ext cx="31432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n/>
                <a:solidFill>
                  <a:srgbClr val="FFC000"/>
                </a:solidFill>
              </a:rPr>
              <a:t>  </a:t>
            </a:r>
            <a:r>
              <a:rPr lang="en-US" sz="2800" dirty="0" smtClean="0">
                <a:ln/>
                <a:solidFill>
                  <a:srgbClr val="FFC000"/>
                </a:solidFill>
              </a:rPr>
              <a:t>Tape Broken</a:t>
            </a:r>
            <a:endParaRPr lang="en-US" sz="2800" b="1" i="1" dirty="0">
              <a:ln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357298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Inspection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Done By Worker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64" y="2000240"/>
            <a:ext cx="350039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n/>
                <a:solidFill>
                  <a:srgbClr val="FFC000"/>
                </a:solidFill>
              </a:rPr>
              <a:t>  </a:t>
            </a:r>
            <a:r>
              <a:rPr lang="en-US" sz="2800" dirty="0" smtClean="0">
                <a:ln/>
                <a:solidFill>
                  <a:srgbClr val="FFC000"/>
                </a:solidFill>
              </a:rPr>
              <a:t>Dirty</a:t>
            </a:r>
            <a:endParaRPr lang="en-US" sz="2800" b="1" i="1" dirty="0">
              <a:ln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2428868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>
                <a:ln/>
                <a:solidFill>
                  <a:srgbClr val="FFC000"/>
                </a:solidFill>
              </a:rPr>
              <a:t>  </a:t>
            </a:r>
            <a:r>
              <a:rPr lang="en-US" sz="2800" dirty="0" smtClean="0">
                <a:ln/>
                <a:solidFill>
                  <a:srgbClr val="FFC000"/>
                </a:solidFill>
              </a:rPr>
              <a:t>Scratch</a:t>
            </a:r>
            <a:endParaRPr lang="en-US" sz="2800" b="1" i="1" dirty="0">
              <a:ln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l="5621" t="8333" r="3402" b="3125"/>
          <a:stretch>
            <a:fillRect/>
          </a:stretch>
        </p:blipFill>
        <p:spPr bwMode="auto">
          <a:xfrm>
            <a:off x="357158" y="3143248"/>
            <a:ext cx="3876562" cy="3214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</p:spPr>
      </p:pic>
      <p:sp>
        <p:nvSpPr>
          <p:cNvPr id="11" name="Rectangle 10"/>
          <p:cNvSpPr/>
          <p:nvPr/>
        </p:nvSpPr>
        <p:spPr>
          <a:xfrm>
            <a:off x="1285852" y="3929066"/>
            <a:ext cx="2000264" cy="714380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7224" y="4714884"/>
            <a:ext cx="500066" cy="642942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86050" y="4714884"/>
            <a:ext cx="500066" cy="642942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357290" y="4714884"/>
            <a:ext cx="1428760" cy="64294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71934" y="2000240"/>
            <a:ext cx="2928958" cy="10715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28860" y="3071810"/>
            <a:ext cx="2357454" cy="178595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0" y="3429000"/>
            <a:ext cx="378621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i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Double Pieces</a:t>
            </a:r>
            <a:endParaRPr lang="en-US" sz="3600" b="1" i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3925677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q"/>
            </a:pPr>
            <a:r>
              <a:rPr lang="en-US" sz="3600" b="1" i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Double </a:t>
            </a:r>
            <a:r>
              <a:rPr lang="en-US" sz="3600" b="1" i="1" dirty="0" smtClean="0">
                <a:ln/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Marking</a:t>
            </a:r>
            <a:endParaRPr lang="en-US" sz="3600" b="1" i="1" dirty="0">
              <a:ln/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286248" y="3357562"/>
            <a:ext cx="4429156" cy="1357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xplosion 1 21"/>
          <p:cNvSpPr/>
          <p:nvPr/>
        </p:nvSpPr>
        <p:spPr>
          <a:xfrm rot="20991619">
            <a:off x="4768316" y="4637088"/>
            <a:ext cx="4184440" cy="2241011"/>
          </a:xfrm>
          <a:prstGeom prst="irregularSeal1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400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Detection By Marking</a:t>
            </a:r>
            <a:endParaRPr lang="en-US" sz="2400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 animBg="1"/>
      <p:bldP spid="12" grpId="0" animBg="1"/>
      <p:bldP spid="13" grpId="0" animBg="1"/>
      <p:bldP spid="18" grpId="0"/>
      <p:bldP spid="19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285720" y="571480"/>
          <a:ext cx="8572560" cy="60146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4578"/>
                <a:gridCol w="2000264"/>
                <a:gridCol w="1928826"/>
                <a:gridCol w="1214446"/>
                <a:gridCol w="1214446"/>
              </a:tblGrid>
              <a:tr h="407565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Inspection Type</a:t>
                      </a:r>
                      <a:endParaRPr lang="en-US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Cycle Time = 0.19 sec</a:t>
                      </a:r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Cycle Time = 0.28 sec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5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C00000"/>
                          </a:solidFill>
                        </a:rPr>
                        <a:t>FA-128P</a:t>
                      </a:r>
                      <a:endParaRPr lang="en-US" b="1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C00000"/>
                          </a:solidFill>
                        </a:rPr>
                        <a:t>FA-20HP</a:t>
                      </a:r>
                      <a:endParaRPr lang="en-US" b="1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C00000"/>
                          </a:solidFill>
                        </a:rPr>
                        <a:t>FA-128P</a:t>
                      </a:r>
                      <a:endParaRPr lang="en-US" b="1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>
                          <a:solidFill>
                            <a:srgbClr val="C00000"/>
                          </a:solidFill>
                        </a:rPr>
                        <a:t>FA-20HP</a:t>
                      </a:r>
                      <a:endParaRPr lang="en-US" b="1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35481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Mixing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</a:tr>
              <a:tr h="435481">
                <a:tc>
                  <a:txBody>
                    <a:bodyPr/>
                    <a:lstStyle/>
                    <a:p>
                      <a:r>
                        <a:rPr lang="en-US" dirty="0" smtClean="0"/>
                        <a:t>CL Mixing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</a:tr>
              <a:tr h="435481">
                <a:tc>
                  <a:txBody>
                    <a:bodyPr/>
                    <a:lstStyle/>
                    <a:p>
                      <a:r>
                        <a:rPr lang="en-US" dirty="0" smtClean="0"/>
                        <a:t>Mixing </a:t>
                      </a:r>
                      <a:r>
                        <a:rPr lang="en-US" dirty="0" err="1" smtClean="0"/>
                        <a:t>Weekcode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</a:tr>
              <a:tr h="4354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Weekcode</a:t>
                      </a:r>
                      <a:r>
                        <a:rPr lang="en-US" dirty="0" smtClean="0"/>
                        <a:t> Jumping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</a:tr>
              <a:tr h="435481">
                <a:tc>
                  <a:txBody>
                    <a:bodyPr/>
                    <a:lstStyle/>
                    <a:p>
                      <a:r>
                        <a:rPr lang="en-US" dirty="0" smtClean="0"/>
                        <a:t>Marking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</a:tr>
              <a:tr h="435481">
                <a:tc>
                  <a:txBody>
                    <a:bodyPr/>
                    <a:lstStyle/>
                    <a:p>
                      <a:r>
                        <a:rPr lang="en-US" dirty="0" smtClean="0"/>
                        <a:t>Wrong 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itchFamily="18" charset="2"/>
                        </a:rPr>
                        <a:t>P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</a:tr>
              <a:tr h="435481">
                <a:tc>
                  <a:txBody>
                    <a:bodyPr/>
                    <a:lstStyle/>
                    <a:p>
                      <a:r>
                        <a:rPr lang="en-US" dirty="0" smtClean="0"/>
                        <a:t>Double 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</a:tr>
              <a:tr h="435481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r>
                        <a:rPr lang="en-US" baseline="0" dirty="0" smtClean="0"/>
                        <a:t> Marking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</a:tr>
              <a:tr h="435481">
                <a:tc>
                  <a:txBody>
                    <a:bodyPr/>
                    <a:lstStyle/>
                    <a:p>
                      <a:r>
                        <a:rPr lang="en-US" dirty="0" smtClean="0"/>
                        <a:t>Sealing Inspection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Wingdings 2" pitchFamily="18" charset="2"/>
                        </a:rPr>
                        <a:t>O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Wingdings 2" pitchFamily="18" charset="2"/>
                      </a:endParaRPr>
                    </a:p>
                  </a:txBody>
                  <a:tcPr/>
                </a:tc>
              </a:tr>
              <a:tr h="4075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Ability 1 Machine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n-lt"/>
                          <a:cs typeface="Times New Roman" pitchFamily="18" charset="0"/>
                        </a:rPr>
                        <a:t>9082.80 </a:t>
                      </a:r>
                      <a:r>
                        <a:rPr lang="en-US" dirty="0" err="1" smtClean="0">
                          <a:latin typeface="+mn-lt"/>
                          <a:cs typeface="Times New Roman" pitchFamily="18" charset="0"/>
                        </a:rPr>
                        <a:t>Kpcs</a:t>
                      </a:r>
                      <a:r>
                        <a:rPr lang="en-US" dirty="0" smtClean="0">
                          <a:latin typeface="+mn-lt"/>
                          <a:cs typeface="Times New Roman" pitchFamily="18" charset="0"/>
                        </a:rPr>
                        <a:t>/month</a:t>
                      </a:r>
                      <a:endParaRPr lang="en-US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n-lt"/>
                          <a:cs typeface="Times New Roman" pitchFamily="18" charset="0"/>
                        </a:rPr>
                        <a:t>5950.80 </a:t>
                      </a:r>
                      <a:r>
                        <a:rPr lang="en-US" b="0" dirty="0" err="1" smtClean="0">
                          <a:latin typeface="+mn-lt"/>
                          <a:cs typeface="Times New Roman" pitchFamily="18" charset="0"/>
                        </a:rPr>
                        <a:t>Kpcs</a:t>
                      </a:r>
                      <a:r>
                        <a:rPr lang="en-US" b="0" dirty="0" smtClean="0">
                          <a:latin typeface="+mn-lt"/>
                          <a:cs typeface="Times New Roman" pitchFamily="18" charset="0"/>
                        </a:rPr>
                        <a:t>/month</a:t>
                      </a:r>
                      <a:endParaRPr lang="en-US" b="0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756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Ability 6 Machine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n-lt"/>
                          <a:cs typeface="Times New Roman" pitchFamily="18" charset="0"/>
                        </a:rPr>
                        <a:t>54496.8 </a:t>
                      </a:r>
                      <a:r>
                        <a:rPr lang="en-US" dirty="0" err="1" smtClean="0">
                          <a:latin typeface="+mn-lt"/>
                          <a:cs typeface="Times New Roman" pitchFamily="18" charset="0"/>
                        </a:rPr>
                        <a:t>Kpcs</a:t>
                      </a:r>
                      <a:r>
                        <a:rPr lang="en-US" dirty="0" smtClean="0">
                          <a:latin typeface="+mn-lt"/>
                          <a:cs typeface="Times New Roman" pitchFamily="18" charset="0"/>
                        </a:rPr>
                        <a:t>/month</a:t>
                      </a:r>
                      <a:endParaRPr lang="en-US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n-lt"/>
                          <a:cs typeface="Times New Roman" pitchFamily="18" charset="0"/>
                        </a:rPr>
                        <a:t>35704.80 </a:t>
                      </a:r>
                      <a:r>
                        <a:rPr lang="en-US" dirty="0" err="1" smtClean="0">
                          <a:latin typeface="+mn-lt"/>
                          <a:cs typeface="Times New Roman" pitchFamily="18" charset="0"/>
                        </a:rPr>
                        <a:t>Kpcs</a:t>
                      </a:r>
                      <a:r>
                        <a:rPr lang="en-US" dirty="0" smtClean="0">
                          <a:latin typeface="+mn-lt"/>
                          <a:cs typeface="Times New Roman" pitchFamily="18" charset="0"/>
                        </a:rPr>
                        <a:t>/month</a:t>
                      </a:r>
                      <a:endParaRPr lang="en-US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Cause &amp; Effect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282" y="2285992"/>
            <a:ext cx="8715436" cy="78581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QC Reject</a:t>
            </a:r>
            <a:endParaRPr lang="en-US" sz="2800" b="1" i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14282" y="1357298"/>
            <a:ext cx="8715436" cy="785818"/>
          </a:xfrm>
          <a:prstGeom prst="round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Claim (FA-128)</a:t>
            </a:r>
            <a:endParaRPr lang="en-US" sz="2800" b="1" i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282" y="4786322"/>
            <a:ext cx="8715436" cy="57150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Customer Claim (FA-238)</a:t>
            </a:r>
            <a:endParaRPr lang="en-US" sz="2800" b="1" i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-285784" y="785794"/>
          <a:ext cx="9215502" cy="6072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406" y="104772"/>
            <a:ext cx="8186766" cy="609584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en-US" sz="4400" b="1" i="1" dirty="0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Mixing Of </a:t>
            </a:r>
            <a:r>
              <a:rPr lang="en-US" sz="4400" b="1" i="1" dirty="0" err="1" smtClean="0">
                <a:ln/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Weekcode</a:t>
            </a:r>
            <a:endParaRPr lang="en-US" sz="4400" b="1" i="1" dirty="0">
              <a:ln/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onlight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onlight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lumMod val="90000"/>
              </a:schemeClr>
            </a:gs>
            <a:gs pos="30000">
              <a:schemeClr val="phClr">
                <a:lumMod val="75000"/>
              </a:schemeClr>
            </a:gs>
            <a:gs pos="100000">
              <a:schemeClr val="phClr">
                <a:lumMod val="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90000"/>
              </a:schemeClr>
            </a:gs>
            <a:gs pos="30000">
              <a:schemeClr val="phClr">
                <a:lumMod val="75000"/>
              </a:schemeClr>
            </a:gs>
            <a:gs pos="100000">
              <a:schemeClr val="phClr">
                <a:lumMod val="10000"/>
              </a:schemeClr>
            </a:gs>
          </a:gsLst>
          <a:path path="rect">
            <a:fillToRect l="100000" t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Moonlight</Template>
  <TotalTime>381</TotalTime>
  <Words>551</Words>
  <Application>Microsoft Office PowerPoint</Application>
  <PresentationFormat>On-screen Show (4:3)</PresentationFormat>
  <Paragraphs>173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Moonlight</vt:lpstr>
      <vt:lpstr>Taping OAI</vt:lpstr>
      <vt:lpstr>Recap – Accuracy Vs Output</vt:lpstr>
      <vt:lpstr>Recap – Overall Achievement</vt:lpstr>
      <vt:lpstr>Recap – Establish New Approach</vt:lpstr>
      <vt:lpstr>Merits Of New Approach</vt:lpstr>
      <vt:lpstr>Merits Of New Approach</vt:lpstr>
      <vt:lpstr>Cause &amp; Effect</vt:lpstr>
      <vt:lpstr>Cause &amp; Effect</vt:lpstr>
      <vt:lpstr>Mixing Of Weekcode</vt:lpstr>
      <vt:lpstr>QC Reject : Weekcode Mixing</vt:lpstr>
      <vt:lpstr>QC Reject : Weekcode Mixing</vt:lpstr>
      <vt:lpstr>QC Reject : Weekcode Mixing</vt:lpstr>
      <vt:lpstr>Double Pieces</vt:lpstr>
      <vt:lpstr>QC Reject : Double Marking</vt:lpstr>
      <vt:lpstr>QC Reject : Double Marking</vt:lpstr>
      <vt:lpstr>QC Reject : Double Marking</vt:lpstr>
      <vt:lpstr>QC Reject : Wrong Pin Mark</vt:lpstr>
      <vt:lpstr>QC Reject : Wrong Pin Mark</vt:lpstr>
      <vt:lpstr>QC Reject : Wrong Pin Mark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Taping OAI</dc:title>
  <dc:creator>EPMMN</dc:creator>
  <cp:lastModifiedBy>az_zulhisham</cp:lastModifiedBy>
  <cp:revision>42</cp:revision>
  <dcterms:created xsi:type="dcterms:W3CDTF">2011-12-14T08:43:38Z</dcterms:created>
  <dcterms:modified xsi:type="dcterms:W3CDTF">2011-12-14T17:21:57Z</dcterms:modified>
</cp:coreProperties>
</file>